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4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AD00"/>
    <a:srgbClr val="3333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8748-F487-4FC4-B99C-6177769FF88E}" type="datetime1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9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2ED6-49AA-4C28-B55E-1FECAFE24B2F}" type="datetime1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7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07FD-1E4A-47B6-B276-253093EFB942}" type="datetime1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0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DC41-D8D5-458A-A433-7EF851F375CE}" type="datetime1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2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4235-F4EF-46FA-9EC8-663A51547040}" type="datetime1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4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8864-A8F6-41E8-8774-C35C67F8A2B0}" type="datetime1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67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DC30-2137-4AA7-8F35-8EA4B4373DD2}" type="datetime1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84E6-B194-4859-8C3C-A52F0AF4EAEF}" type="datetime1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6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503D-05DD-4CDA-B4A6-3917E6365F47}" type="datetime1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2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0908-4B4D-4A43-A47C-77BBEAD558FE}" type="datetime1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0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1A82-F1BA-4BCC-8582-602381BE711C}" type="datetime1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4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18F99-10B4-4332-86E8-97548A2E901F}" type="datetime1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9FDDF-8CFF-3B43-BFED-0FCE67CC1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8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312929" y="81287"/>
            <a:ext cx="8182466" cy="107721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3200" cap="all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BENCHMARK Reporting Example: </a:t>
            </a:r>
          </a:p>
          <a:p>
            <a:pPr defTabSz="457200"/>
            <a:r>
              <a:rPr lang="en-US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Birth Without Intervention </a:t>
            </a: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Nulliparas</a:t>
            </a:r>
          </a:p>
        </p:txBody>
      </p:sp>
      <p:pic>
        <p:nvPicPr>
          <p:cNvPr id="3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436" y="0"/>
            <a:ext cx="2531678" cy="1270052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756E2056-D691-9A4E-3AD2-00D071B82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16" y="6566805"/>
            <a:ext cx="11323658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333333"/>
                </a:solidFill>
                <a:latin typeface="Calibri"/>
                <a:ea typeface="Times New Roman" panose="02020603050405020304" pitchFamily="18" charset="0"/>
                <a:cs typeface="Arial" panose="020B0604020202020204" pitchFamily="34" charset="0"/>
              </a:rPr>
              <a:t>© Foundation for Health Care Quality (FHCQ), 2023</a:t>
            </a:r>
            <a:r>
              <a:rPr lang="en-US" altLang="en-US" sz="9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 -  </a:t>
            </a:r>
            <a:r>
              <a:rPr lang="en-US" altLang="en-US" sz="900" b="1" dirty="0">
                <a:solidFill>
                  <a:srgbClr val="333333"/>
                </a:solidFill>
                <a:latin typeface="Calibri"/>
                <a:ea typeface="Times New Roman" panose="02020603050405020304" pitchFamily="18" charset="0"/>
                <a:cs typeface="Arial" panose="020B0604020202020204" pitchFamily="34" charset="0"/>
              </a:rPr>
              <a:t>OB COAP is an approved Coordinated Quality Improvement Program protected under Washington</a:t>
            </a:r>
            <a:r>
              <a:rPr lang="en-US" altLang="en-US" sz="900" b="1" i="1" dirty="0">
                <a:solidFill>
                  <a:srgbClr val="333333"/>
                </a:solidFill>
                <a:latin typeface="Calibri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900" b="1" dirty="0">
                <a:solidFill>
                  <a:srgbClr val="333333"/>
                </a:solidFill>
                <a:latin typeface="Calibri"/>
                <a:ea typeface="Times New Roman" panose="02020603050405020304" pitchFamily="18" charset="0"/>
                <a:cs typeface="Arial" panose="020B0604020202020204" pitchFamily="34" charset="0"/>
              </a:rPr>
              <a:t>State Law, RCW 43.70.510. </a:t>
            </a:r>
            <a:r>
              <a:rPr lang="en-US" altLang="en-US" sz="900" b="1" i="1" dirty="0">
                <a:solidFill>
                  <a:srgbClr val="333333"/>
                </a:solidFill>
                <a:latin typeface="Calibri"/>
                <a:ea typeface="Times New Roman" panose="02020603050405020304" pitchFamily="18" charset="0"/>
                <a:cs typeface="Arial" panose="020B0604020202020204" pitchFamily="34" charset="0"/>
              </a:rPr>
              <a:t>Unauthorized use or reproduction is strictly prohibited.</a:t>
            </a:r>
            <a:endParaRPr lang="en-US" altLang="en-US" sz="9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8" name="Content Placeholder 7"/>
          <p:cNvPicPr>
            <a:picLocks noGrp="1"/>
          </p:cNvPicPr>
          <p:nvPr>
            <p:ph/>
          </p:nvPr>
        </p:nvPicPr>
        <p:blipFill rotWithShape="1">
          <a:blip r:embed="rId3" cstate="print"/>
          <a:srcRect r="6784" b="11575"/>
          <a:stretch/>
        </p:blipFill>
        <p:spPr>
          <a:xfrm>
            <a:off x="2980098" y="3027680"/>
            <a:ext cx="8595810" cy="3299263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E4EE4B-ED0A-A2EE-3545-3C6E449BF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398688"/>
              </p:ext>
            </p:extLst>
          </p:nvPr>
        </p:nvGraphicFramePr>
        <p:xfrm>
          <a:off x="421302" y="1419809"/>
          <a:ext cx="2199978" cy="4788929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199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3023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Birth Without Intervention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66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Definition: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299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Birth without intervention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aside from epidural or AROM, 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spontaneous singleton births at </a:t>
                      </a:r>
                      <a:r>
                        <a:rPr lang="en-US" sz="12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en-US" sz="12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37 weeks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66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Denominator: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5299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Spontaneous, singleton </a:t>
                      </a:r>
                      <a:r>
                        <a:rPr lang="en-US" sz="12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en-US" sz="12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37 weeks on delivery</a:t>
                      </a:r>
                    </a:p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Exclusions: intrapartum transfers, fetal anomalies.</a:t>
                      </a:r>
                      <a:endParaRPr lang="en-US" sz="1200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66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Numerator: 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intervention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5299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Spontaneous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vaginal birth / 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oxytocin / No episiotomy / No forceps /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 vacuum / No cesarean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766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Strata: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9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Parity (Nulliparous/Multiparous)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B69C509-ACEF-4C57-7AE9-6A0709ADBC72}"/>
              </a:ext>
            </a:extLst>
          </p:cNvPr>
          <p:cNvSpPr txBox="1"/>
          <p:nvPr/>
        </p:nvSpPr>
        <p:spPr>
          <a:xfrm>
            <a:off x="2980098" y="1376557"/>
            <a:ext cx="898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Metric results are by site and are color-coded by level of care;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Rates are reported over a rolling 4Q period with 95% confidence intervals and compared to the average for all participants: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115C4B-EBA4-598D-6C53-40E9B32977DA}"/>
              </a:ext>
            </a:extLst>
          </p:cNvPr>
          <p:cNvSpPr txBox="1"/>
          <p:nvPr/>
        </p:nvSpPr>
        <p:spPr>
          <a:xfrm>
            <a:off x="5653835" y="2166744"/>
            <a:ext cx="32483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/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Community Birth rates are</a:t>
            </a:r>
            <a:r>
              <a:rPr lang="en-US" sz="1400" i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u="sng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</a:p>
          <a:p>
            <a:pPr algn="ctr" defTabSz="342900"/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Level I Hospital rates are </a:t>
            </a:r>
            <a:r>
              <a:rPr lang="en-US" sz="1400" b="1" i="1" u="sng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</a:p>
          <a:p>
            <a:pPr algn="ctr" defTabSz="342900"/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Level II Hospital rates are </a:t>
            </a:r>
            <a:r>
              <a:rPr lang="en-US" sz="1400" b="1" i="1" u="sng" dirty="0">
                <a:solidFill>
                  <a:srgbClr val="EAA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yellow</a:t>
            </a:r>
          </a:p>
          <a:p>
            <a:pPr algn="ctr" defTabSz="342900"/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Level III/IV Hospital rates are </a:t>
            </a:r>
            <a:r>
              <a:rPr lang="en-US" sz="1400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endParaRPr lang="en-US" sz="1400" b="1" i="1" u="sng" dirty="0">
              <a:solidFill>
                <a:srgbClr val="D5D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5F604E9-76A5-45D0-A1E6-0A96381F0AAF}"/>
              </a:ext>
            </a:extLst>
          </p:cNvPr>
          <p:cNvCxnSpPr>
            <a:cxnSpLocks/>
          </p:cNvCxnSpPr>
          <p:nvPr/>
        </p:nvCxnSpPr>
        <p:spPr>
          <a:xfrm>
            <a:off x="8681551" y="2382565"/>
            <a:ext cx="2386076" cy="882182"/>
          </a:xfrm>
          <a:prstGeom prst="straightConnector1">
            <a:avLst/>
          </a:prstGeom>
          <a:ln w="28575">
            <a:solidFill>
              <a:srgbClr val="00FF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2756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46ad185-d85d-425e-a013-e9b99bc40c0a" xsi:nil="true"/>
    <lcf76f155ced4ddcb4097134ff3c332f xmlns="1f0c3ed3-a6cf-4c7d-b01b-cc8d899a624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D0BCAE193698488770CC9607C9F7D8" ma:contentTypeVersion="17" ma:contentTypeDescription="Create a new document." ma:contentTypeScope="" ma:versionID="a8067a16451ca2efd008969775e802ca">
  <xsd:schema xmlns:xsd="http://www.w3.org/2001/XMLSchema" xmlns:xs="http://www.w3.org/2001/XMLSchema" xmlns:p="http://schemas.microsoft.com/office/2006/metadata/properties" xmlns:ns2="1f0c3ed3-a6cf-4c7d-b01b-cc8d899a6247" xmlns:ns3="f46ad185-d85d-425e-a013-e9b99bc40c0a" targetNamespace="http://schemas.microsoft.com/office/2006/metadata/properties" ma:root="true" ma:fieldsID="136ff05ddda0a9a4225015292589afd1" ns2:_="" ns3:_="">
    <xsd:import namespace="1f0c3ed3-a6cf-4c7d-b01b-cc8d899a6247"/>
    <xsd:import namespace="f46ad185-d85d-425e-a013-e9b99bc40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c3ed3-a6cf-4c7d-b01b-cc8d899a62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06d3087-7421-4ee1-8c49-b3c8cbaf40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ad185-d85d-425e-a013-e9b99bc40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e6735cc-23fa-4e5d-b651-fd23c1f97947}" ma:internalName="TaxCatchAll" ma:showField="CatchAllData" ma:web="f46ad185-d85d-425e-a013-e9b99bc40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960E93-C95E-4BEC-8890-46B2187733C1}">
  <ds:schemaRefs>
    <ds:schemaRef ds:uri="http://schemas.microsoft.com/office/2006/metadata/properties"/>
    <ds:schemaRef ds:uri="http://schemas.microsoft.com/office/infopath/2007/PartnerControls"/>
    <ds:schemaRef ds:uri="f46ad185-d85d-425e-a013-e9b99bc40c0a"/>
    <ds:schemaRef ds:uri="1f0c3ed3-a6cf-4c7d-b01b-cc8d899a6247"/>
  </ds:schemaRefs>
</ds:datastoreItem>
</file>

<file path=customXml/itemProps2.xml><?xml version="1.0" encoding="utf-8"?>
<ds:datastoreItem xmlns:ds="http://schemas.openxmlformats.org/officeDocument/2006/customXml" ds:itemID="{79462CA4-A9B1-4E0B-A25C-4FAB9AD103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F66551-D58D-440D-BE7F-9D1A53B09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c3ed3-a6cf-4c7d-b01b-cc8d899a6247"/>
    <ds:schemaRef ds:uri="f46ad185-d85d-425e-a013-e9b99bc40c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176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Sitcov</dc:creator>
  <cp:lastModifiedBy>Kristin Sitcov</cp:lastModifiedBy>
  <cp:revision>2</cp:revision>
  <dcterms:created xsi:type="dcterms:W3CDTF">2023-09-08T19:45:41Z</dcterms:created>
  <dcterms:modified xsi:type="dcterms:W3CDTF">2023-12-05T21:59:38Z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0x010100BCD0BCAE193698488770CC9607C9F7D8</vt:lpwstr>
  </property>
</Properties>
</file>