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 id="2147483674" r:id="rId3"/>
  </p:sldMasterIdLst>
  <p:notesMasterIdLst>
    <p:notesMasterId r:id="rId20"/>
  </p:notesMasterIdLst>
  <p:sldIdLst>
    <p:sldId id="307" r:id="rId4"/>
    <p:sldId id="306" r:id="rId5"/>
    <p:sldId id="257" r:id="rId6"/>
    <p:sldId id="259" r:id="rId7"/>
    <p:sldId id="271" r:id="rId8"/>
    <p:sldId id="272" r:id="rId9"/>
    <p:sldId id="283" r:id="rId10"/>
    <p:sldId id="262" r:id="rId11"/>
    <p:sldId id="299" r:id="rId12"/>
    <p:sldId id="300" r:id="rId13"/>
    <p:sldId id="301" r:id="rId14"/>
    <p:sldId id="270" r:id="rId15"/>
    <p:sldId id="305" r:id="rId16"/>
    <p:sldId id="297" r:id="rId17"/>
    <p:sldId id="296" r:id="rId18"/>
    <p:sldId id="273" r:id="rId19"/>
  </p:sldIdLst>
  <p:sldSz cx="12192000" cy="6858000"/>
  <p:notesSz cx="6858000" cy="93138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70436" autoAdjust="0"/>
  </p:normalViewPr>
  <p:slideViewPr>
    <p:cSldViewPr snapToGrid="0">
      <p:cViewPr varScale="1">
        <p:scale>
          <a:sx n="47" d="100"/>
          <a:sy n="47" d="100"/>
        </p:scale>
        <p:origin x="1337" y="38"/>
      </p:cViewPr>
      <p:guideLst/>
    </p:cSldViewPr>
  </p:slideViewPr>
  <p:notesTextViewPr>
    <p:cViewPr>
      <p:scale>
        <a:sx n="1" d="1"/>
        <a:sy n="1" d="1"/>
      </p:scale>
      <p:origin x="0" y="0"/>
    </p:cViewPr>
  </p:notesTextViewPr>
  <p:notesViewPr>
    <p:cSldViewPr snapToGrid="0">
      <p:cViewPr varScale="1">
        <p:scale>
          <a:sx n="46" d="100"/>
          <a:sy n="46" d="100"/>
        </p:scale>
        <p:origin x="279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203C3-7E31-4B83-AB04-44AAB40175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D6EE96-F0E9-4D08-B58F-AB601FE4BABB}">
      <dgm:prSet/>
      <dgm:spPr/>
      <dgm:t>
        <a:bodyPr/>
        <a:lstStyle/>
        <a:p>
          <a:r>
            <a:rPr lang="en-US"/>
            <a:t>Program Components</a:t>
          </a:r>
        </a:p>
      </dgm:t>
    </dgm:pt>
    <dgm:pt modelId="{F01408F7-8DEC-440C-8C72-D3D7F16521F8}" type="parTrans" cxnId="{FB9644B3-822E-45F7-A830-3354417D9BC4}">
      <dgm:prSet/>
      <dgm:spPr/>
      <dgm:t>
        <a:bodyPr/>
        <a:lstStyle/>
        <a:p>
          <a:endParaRPr lang="en-US"/>
        </a:p>
      </dgm:t>
    </dgm:pt>
    <dgm:pt modelId="{B3009B27-B25F-48FD-B8B5-DE55E5E55EA5}" type="sibTrans" cxnId="{FB9644B3-822E-45F7-A830-3354417D9BC4}">
      <dgm:prSet/>
      <dgm:spPr/>
      <dgm:t>
        <a:bodyPr/>
        <a:lstStyle/>
        <a:p>
          <a:endParaRPr lang="en-US"/>
        </a:p>
      </dgm:t>
    </dgm:pt>
    <dgm:pt modelId="{3FC8B2AD-315B-654E-8B9F-3DCA7BAEAC30}">
      <dgm:prSet/>
      <dgm:spPr/>
      <dgm:t>
        <a:bodyPr/>
        <a:lstStyle/>
        <a:p>
          <a:pPr>
            <a:buFont typeface="Wingdings" pitchFamily="2" charset="2"/>
            <a:buChar char="v"/>
          </a:pPr>
          <a:r>
            <a:rPr lang="en-US" dirty="0"/>
            <a:t>Initial hospital presentation </a:t>
          </a:r>
          <a:endParaRPr lang="en-US" dirty="0">
            <a:solidFill>
              <a:srgbClr val="FFFF00"/>
            </a:solidFill>
          </a:endParaRPr>
        </a:p>
      </dgm:t>
    </dgm:pt>
    <dgm:pt modelId="{1C558B85-03D3-5C40-87F4-C291EB0CABA5}" type="parTrans" cxnId="{B0027496-5871-4342-998C-B4A31654100F}">
      <dgm:prSet/>
      <dgm:spPr/>
      <dgm:t>
        <a:bodyPr/>
        <a:lstStyle/>
        <a:p>
          <a:endParaRPr lang="en-US"/>
        </a:p>
      </dgm:t>
    </dgm:pt>
    <dgm:pt modelId="{A89D0B96-5762-1540-B53F-A2D8C64ACFB6}" type="sibTrans" cxnId="{B0027496-5871-4342-998C-B4A31654100F}">
      <dgm:prSet/>
      <dgm:spPr/>
      <dgm:t>
        <a:bodyPr/>
        <a:lstStyle/>
        <a:p>
          <a:endParaRPr lang="en-US"/>
        </a:p>
      </dgm:t>
    </dgm:pt>
    <dgm:pt modelId="{9872C065-875C-4F4C-B500-FB4E114E3AE6}">
      <dgm:prSet/>
      <dgm:spPr/>
      <dgm:t>
        <a:bodyPr/>
        <a:lstStyle/>
        <a:p>
          <a:pPr>
            <a:buFont typeface="Wingdings" pitchFamily="2" charset="2"/>
            <a:buChar char="v"/>
          </a:pPr>
          <a:r>
            <a:rPr lang="en-US" dirty="0"/>
            <a:t>Co-creation of transfer protocols</a:t>
          </a:r>
          <a:endParaRPr lang="en-US" dirty="0">
            <a:solidFill>
              <a:srgbClr val="FFFF00"/>
            </a:solidFill>
          </a:endParaRPr>
        </a:p>
      </dgm:t>
    </dgm:pt>
    <dgm:pt modelId="{19521BD3-197E-5A48-AAD5-8640B18010BA}" type="parTrans" cxnId="{16372773-3591-0642-A34B-0FE9B0C52A8D}">
      <dgm:prSet/>
      <dgm:spPr/>
      <dgm:t>
        <a:bodyPr/>
        <a:lstStyle/>
        <a:p>
          <a:endParaRPr lang="en-US"/>
        </a:p>
      </dgm:t>
    </dgm:pt>
    <dgm:pt modelId="{6EE0C127-99A6-BF44-AB30-59779B0E34B6}" type="sibTrans" cxnId="{16372773-3591-0642-A34B-0FE9B0C52A8D}">
      <dgm:prSet/>
      <dgm:spPr/>
      <dgm:t>
        <a:bodyPr/>
        <a:lstStyle/>
        <a:p>
          <a:endParaRPr lang="en-US"/>
        </a:p>
      </dgm:t>
    </dgm:pt>
    <dgm:pt modelId="{53C132A3-B5A1-3749-B755-E7C1C40ECBC0}">
      <dgm:prSet/>
      <dgm:spPr/>
      <dgm:t>
        <a:bodyPr/>
        <a:lstStyle/>
        <a:p>
          <a:pPr>
            <a:buFont typeface="Wingdings" pitchFamily="2" charset="2"/>
            <a:buChar char="v"/>
          </a:pPr>
          <a:r>
            <a:rPr lang="en-US" dirty="0"/>
            <a:t>Creative problem-solving to improve quality of care and patient experience</a:t>
          </a:r>
        </a:p>
      </dgm:t>
    </dgm:pt>
    <dgm:pt modelId="{31BD5CF6-3703-EA49-B777-F5C4404AB82C}" type="parTrans" cxnId="{58C0081C-E1AE-1144-A245-714B92703C9D}">
      <dgm:prSet/>
      <dgm:spPr/>
      <dgm:t>
        <a:bodyPr/>
        <a:lstStyle/>
        <a:p>
          <a:endParaRPr lang="en-US"/>
        </a:p>
      </dgm:t>
    </dgm:pt>
    <dgm:pt modelId="{7AAC83CF-6D24-6446-89FE-295988023650}" type="sibTrans" cxnId="{58C0081C-E1AE-1144-A245-714B92703C9D}">
      <dgm:prSet/>
      <dgm:spPr/>
      <dgm:t>
        <a:bodyPr/>
        <a:lstStyle/>
        <a:p>
          <a:endParaRPr lang="en-US"/>
        </a:p>
      </dgm:t>
    </dgm:pt>
    <dgm:pt modelId="{046BD4DE-1AAE-B24B-8AD4-7EADAFE937B5}">
      <dgm:prSet/>
      <dgm:spPr/>
      <dgm:t>
        <a:bodyPr/>
        <a:lstStyle/>
        <a:p>
          <a:pPr>
            <a:buFont typeface="Wingdings" pitchFamily="2" charset="2"/>
            <a:buChar char="v"/>
          </a:pPr>
          <a:endParaRPr lang="en-US" dirty="0"/>
        </a:p>
      </dgm:t>
    </dgm:pt>
    <dgm:pt modelId="{B502B5BA-D829-C14B-98DF-5CE8435EB984}" type="parTrans" cxnId="{AD2520C6-8FC6-8A4C-83C2-B1D348365202}">
      <dgm:prSet/>
      <dgm:spPr/>
      <dgm:t>
        <a:bodyPr/>
        <a:lstStyle/>
        <a:p>
          <a:endParaRPr lang="en-US"/>
        </a:p>
      </dgm:t>
    </dgm:pt>
    <dgm:pt modelId="{229BA5DC-6A0F-B246-8D7F-A2D98BB93C40}" type="sibTrans" cxnId="{AD2520C6-8FC6-8A4C-83C2-B1D348365202}">
      <dgm:prSet/>
      <dgm:spPr/>
      <dgm:t>
        <a:bodyPr/>
        <a:lstStyle/>
        <a:p>
          <a:endParaRPr lang="en-US"/>
        </a:p>
      </dgm:t>
    </dgm:pt>
    <dgm:pt modelId="{69160599-50B5-45D7-A663-29F0AE399BAB}">
      <dgm:prSet/>
      <dgm:spPr/>
      <dgm:t>
        <a:bodyPr/>
        <a:lstStyle/>
        <a:p>
          <a:pPr>
            <a:buFont typeface="Wingdings" pitchFamily="2" charset="2"/>
            <a:buChar char="v"/>
          </a:pPr>
          <a:r>
            <a:rPr lang="en-US" dirty="0"/>
            <a:t>Perinatal Transfer Committee meetings</a:t>
          </a:r>
          <a:endParaRPr lang="en-US" dirty="0">
            <a:solidFill>
              <a:srgbClr val="FFFF00"/>
            </a:solidFill>
          </a:endParaRPr>
        </a:p>
      </dgm:t>
    </dgm:pt>
    <dgm:pt modelId="{BF3B26E4-E058-4F74-8062-5EA82CA89CD8}" type="parTrans" cxnId="{0A7B253E-55D6-4C2B-AE55-6B4291DBE01C}">
      <dgm:prSet/>
      <dgm:spPr/>
      <dgm:t>
        <a:bodyPr/>
        <a:lstStyle/>
        <a:p>
          <a:endParaRPr lang="en-US"/>
        </a:p>
      </dgm:t>
    </dgm:pt>
    <dgm:pt modelId="{CB26CEE8-E0CD-4F02-822E-08E03D68B0B4}" type="sibTrans" cxnId="{0A7B253E-55D6-4C2B-AE55-6B4291DBE01C}">
      <dgm:prSet/>
      <dgm:spPr/>
      <dgm:t>
        <a:bodyPr/>
        <a:lstStyle/>
        <a:p>
          <a:endParaRPr lang="en-US"/>
        </a:p>
      </dgm:t>
    </dgm:pt>
    <dgm:pt modelId="{A6D1D07D-B8E0-4E32-A1DE-89990897D176}">
      <dgm:prSet/>
      <dgm:spPr/>
      <dgm:t>
        <a:bodyPr/>
        <a:lstStyle/>
        <a:p>
          <a:pPr>
            <a:buFont typeface="Wingdings" pitchFamily="2" charset="2"/>
            <a:buChar char="v"/>
          </a:pPr>
          <a:r>
            <a:rPr lang="en-US" dirty="0"/>
            <a:t>Qualitative data collection through 360-degree surveys -</a:t>
          </a:r>
          <a:endParaRPr lang="en-US" dirty="0">
            <a:solidFill>
              <a:srgbClr val="FFFF00"/>
            </a:solidFill>
          </a:endParaRPr>
        </a:p>
      </dgm:t>
    </dgm:pt>
    <dgm:pt modelId="{9BF3DA8A-12AE-4DFE-B57F-55D8337D3996}" type="parTrans" cxnId="{67895A7C-DB64-421C-933E-B3786F2C87D9}">
      <dgm:prSet/>
      <dgm:spPr/>
      <dgm:t>
        <a:bodyPr/>
        <a:lstStyle/>
        <a:p>
          <a:endParaRPr lang="en-US"/>
        </a:p>
      </dgm:t>
    </dgm:pt>
    <dgm:pt modelId="{673CC8FE-4A2C-455F-B4D8-6D418F4784CC}" type="sibTrans" cxnId="{67895A7C-DB64-421C-933E-B3786F2C87D9}">
      <dgm:prSet/>
      <dgm:spPr/>
      <dgm:t>
        <a:bodyPr/>
        <a:lstStyle/>
        <a:p>
          <a:endParaRPr lang="en-US"/>
        </a:p>
      </dgm:t>
    </dgm:pt>
    <dgm:pt modelId="{BD6BBAEF-6635-4556-9682-828E0AF9DFA3}" type="pres">
      <dgm:prSet presAssocID="{FC8203C3-7E31-4B83-AB04-44AAB4017567}" presName="linear" presStyleCnt="0">
        <dgm:presLayoutVars>
          <dgm:animLvl val="lvl"/>
          <dgm:resizeHandles val="exact"/>
        </dgm:presLayoutVars>
      </dgm:prSet>
      <dgm:spPr/>
    </dgm:pt>
    <dgm:pt modelId="{2912E812-15A8-4FB0-ACFB-A88E83FFA7FE}" type="pres">
      <dgm:prSet presAssocID="{07D6EE96-F0E9-4D08-B58F-AB601FE4BABB}" presName="parentText" presStyleLbl="node1" presStyleIdx="0" presStyleCnt="1">
        <dgm:presLayoutVars>
          <dgm:chMax val="0"/>
          <dgm:bulletEnabled val="1"/>
        </dgm:presLayoutVars>
      </dgm:prSet>
      <dgm:spPr/>
    </dgm:pt>
    <dgm:pt modelId="{EBA005F9-E8C8-4F7F-A1CD-15DB0BE57E20}" type="pres">
      <dgm:prSet presAssocID="{07D6EE96-F0E9-4D08-B58F-AB601FE4BABB}" presName="childText" presStyleLbl="revTx" presStyleIdx="0" presStyleCnt="1" custScaleY="119390">
        <dgm:presLayoutVars>
          <dgm:bulletEnabled val="1"/>
        </dgm:presLayoutVars>
      </dgm:prSet>
      <dgm:spPr/>
    </dgm:pt>
  </dgm:ptLst>
  <dgm:cxnLst>
    <dgm:cxn modelId="{58C0081C-E1AE-1144-A245-714B92703C9D}" srcId="{07D6EE96-F0E9-4D08-B58F-AB601FE4BABB}" destId="{53C132A3-B5A1-3749-B755-E7C1C40ECBC0}" srcOrd="5" destOrd="0" parTransId="{31BD5CF6-3703-EA49-B777-F5C4404AB82C}" sibTransId="{7AAC83CF-6D24-6446-89FE-295988023650}"/>
    <dgm:cxn modelId="{0A7B253E-55D6-4C2B-AE55-6B4291DBE01C}" srcId="{07D6EE96-F0E9-4D08-B58F-AB601FE4BABB}" destId="{69160599-50B5-45D7-A663-29F0AE399BAB}" srcOrd="3" destOrd="0" parTransId="{BF3B26E4-E058-4F74-8062-5EA82CA89CD8}" sibTransId="{CB26CEE8-E0CD-4F02-822E-08E03D68B0B4}"/>
    <dgm:cxn modelId="{A179026A-9631-4168-96F6-CB8CA8C33AE2}" type="presOf" srcId="{9872C065-875C-4F4C-B500-FB4E114E3AE6}" destId="{EBA005F9-E8C8-4F7F-A1CD-15DB0BE57E20}" srcOrd="0" destOrd="2" presId="urn:microsoft.com/office/officeart/2005/8/layout/vList2"/>
    <dgm:cxn modelId="{B1C89E4D-E7C0-4D51-995B-C72B054FD58C}" type="presOf" srcId="{FC8203C3-7E31-4B83-AB04-44AAB4017567}" destId="{BD6BBAEF-6635-4556-9682-828E0AF9DFA3}" srcOrd="0" destOrd="0" presId="urn:microsoft.com/office/officeart/2005/8/layout/vList2"/>
    <dgm:cxn modelId="{16372773-3591-0642-A34B-0FE9B0C52A8D}" srcId="{07D6EE96-F0E9-4D08-B58F-AB601FE4BABB}" destId="{9872C065-875C-4F4C-B500-FB4E114E3AE6}" srcOrd="2" destOrd="0" parTransId="{19521BD3-197E-5A48-AAD5-8640B18010BA}" sibTransId="{6EE0C127-99A6-BF44-AB30-59779B0E34B6}"/>
    <dgm:cxn modelId="{67895A7C-DB64-421C-933E-B3786F2C87D9}" srcId="{07D6EE96-F0E9-4D08-B58F-AB601FE4BABB}" destId="{A6D1D07D-B8E0-4E32-A1DE-89990897D176}" srcOrd="4" destOrd="0" parTransId="{9BF3DA8A-12AE-4DFE-B57F-55D8337D3996}" sibTransId="{673CC8FE-4A2C-455F-B4D8-6D418F4784CC}"/>
    <dgm:cxn modelId="{B0027496-5871-4342-998C-B4A31654100F}" srcId="{07D6EE96-F0E9-4D08-B58F-AB601FE4BABB}" destId="{3FC8B2AD-315B-654E-8B9F-3DCA7BAEAC30}" srcOrd="1" destOrd="0" parTransId="{1C558B85-03D3-5C40-87F4-C291EB0CABA5}" sibTransId="{A89D0B96-5762-1540-B53F-A2D8C64ACFB6}"/>
    <dgm:cxn modelId="{7C28689D-8559-4520-AEC6-24A897EFA96B}" type="presOf" srcId="{69160599-50B5-45D7-A663-29F0AE399BAB}" destId="{EBA005F9-E8C8-4F7F-A1CD-15DB0BE57E20}" srcOrd="0" destOrd="3" presId="urn:microsoft.com/office/officeart/2005/8/layout/vList2"/>
    <dgm:cxn modelId="{FB9644B3-822E-45F7-A830-3354417D9BC4}" srcId="{FC8203C3-7E31-4B83-AB04-44AAB4017567}" destId="{07D6EE96-F0E9-4D08-B58F-AB601FE4BABB}" srcOrd="0" destOrd="0" parTransId="{F01408F7-8DEC-440C-8C72-D3D7F16521F8}" sibTransId="{B3009B27-B25F-48FD-B8B5-DE55E5E55EA5}"/>
    <dgm:cxn modelId="{CA0653C2-FD92-4C58-8727-07ECB01D6F40}" type="presOf" srcId="{A6D1D07D-B8E0-4E32-A1DE-89990897D176}" destId="{EBA005F9-E8C8-4F7F-A1CD-15DB0BE57E20}" srcOrd="0" destOrd="4" presId="urn:microsoft.com/office/officeart/2005/8/layout/vList2"/>
    <dgm:cxn modelId="{AD2520C6-8FC6-8A4C-83C2-B1D348365202}" srcId="{07D6EE96-F0E9-4D08-B58F-AB601FE4BABB}" destId="{046BD4DE-1AAE-B24B-8AD4-7EADAFE937B5}" srcOrd="0" destOrd="0" parTransId="{B502B5BA-D829-C14B-98DF-5CE8435EB984}" sibTransId="{229BA5DC-6A0F-B246-8D7F-A2D98BB93C40}"/>
    <dgm:cxn modelId="{93D71DC7-B0FA-44F9-99FC-512C8CB98EA4}" type="presOf" srcId="{07D6EE96-F0E9-4D08-B58F-AB601FE4BABB}" destId="{2912E812-15A8-4FB0-ACFB-A88E83FFA7FE}" srcOrd="0" destOrd="0" presId="urn:microsoft.com/office/officeart/2005/8/layout/vList2"/>
    <dgm:cxn modelId="{D9F90CCE-6753-490C-B31C-F0B97C2C0E4A}" type="presOf" srcId="{3FC8B2AD-315B-654E-8B9F-3DCA7BAEAC30}" destId="{EBA005F9-E8C8-4F7F-A1CD-15DB0BE57E20}" srcOrd="0" destOrd="1" presId="urn:microsoft.com/office/officeart/2005/8/layout/vList2"/>
    <dgm:cxn modelId="{7D7DB3F3-5063-4DFE-A118-86CEB82D5D03}" type="presOf" srcId="{53C132A3-B5A1-3749-B755-E7C1C40ECBC0}" destId="{EBA005F9-E8C8-4F7F-A1CD-15DB0BE57E20}" srcOrd="0" destOrd="5" presId="urn:microsoft.com/office/officeart/2005/8/layout/vList2"/>
    <dgm:cxn modelId="{02EA3BFA-EC22-4290-B41B-F9114E47AAA7}" type="presOf" srcId="{046BD4DE-1AAE-B24B-8AD4-7EADAFE937B5}" destId="{EBA005F9-E8C8-4F7F-A1CD-15DB0BE57E20}" srcOrd="0" destOrd="0" presId="urn:microsoft.com/office/officeart/2005/8/layout/vList2"/>
    <dgm:cxn modelId="{83F6C27E-E741-431D-BDFD-91BAD766E8E5}" type="presParOf" srcId="{BD6BBAEF-6635-4556-9682-828E0AF9DFA3}" destId="{2912E812-15A8-4FB0-ACFB-A88E83FFA7FE}" srcOrd="0" destOrd="0" presId="urn:microsoft.com/office/officeart/2005/8/layout/vList2"/>
    <dgm:cxn modelId="{0331F9CA-819B-45FC-AE2B-A5C840827DA8}" type="presParOf" srcId="{BD6BBAEF-6635-4556-9682-828E0AF9DFA3}" destId="{EBA005F9-E8C8-4F7F-A1CD-15DB0BE57E2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E2071F-2AD3-4457-94FC-16F5DEE70F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A1DF3D3-B510-48A9-B714-2F1BC8E366D9}">
      <dgm:prSet custT="1"/>
      <dgm:spPr/>
      <dgm:t>
        <a:bodyPr/>
        <a:lstStyle/>
        <a:p>
          <a:r>
            <a:rPr lang="en-US" sz="2400" b="1" dirty="0"/>
            <a:t>Multidisciplinary Protected Review Processes</a:t>
          </a:r>
          <a:endParaRPr lang="en-US" sz="2400" dirty="0"/>
        </a:p>
      </dgm:t>
    </dgm:pt>
    <dgm:pt modelId="{4B0F7AE6-BD5D-465D-9AF4-5BCA7DFCACD0}" type="parTrans" cxnId="{4EF517AD-C5BD-40DA-926E-601801D94A69}">
      <dgm:prSet/>
      <dgm:spPr/>
      <dgm:t>
        <a:bodyPr/>
        <a:lstStyle/>
        <a:p>
          <a:endParaRPr lang="en-US"/>
        </a:p>
      </dgm:t>
    </dgm:pt>
    <dgm:pt modelId="{0E27ECBF-179C-4FC2-8C99-4FBCF9CB218B}" type="sibTrans" cxnId="{4EF517AD-C5BD-40DA-926E-601801D94A69}">
      <dgm:prSet/>
      <dgm:spPr/>
      <dgm:t>
        <a:bodyPr/>
        <a:lstStyle/>
        <a:p>
          <a:endParaRPr lang="en-US"/>
        </a:p>
      </dgm:t>
    </dgm:pt>
    <dgm:pt modelId="{259A1446-4960-403E-87C9-FEE05F1D8F4A}">
      <dgm:prSet custT="1"/>
      <dgm:spPr/>
      <dgm:t>
        <a:bodyPr/>
        <a:lstStyle/>
        <a:p>
          <a:r>
            <a:rPr lang="en-US" sz="2400" b="1" dirty="0"/>
            <a:t>Partnering with PRONTO International for EMS-LM training</a:t>
          </a:r>
          <a:endParaRPr lang="en-US" sz="2400" dirty="0"/>
        </a:p>
      </dgm:t>
    </dgm:pt>
    <dgm:pt modelId="{956D1EE1-5964-49E8-8C2C-643FA75F5D9B}" type="parTrans" cxnId="{866F620D-35A5-4086-8A98-C54B97617D74}">
      <dgm:prSet/>
      <dgm:spPr/>
      <dgm:t>
        <a:bodyPr/>
        <a:lstStyle/>
        <a:p>
          <a:endParaRPr lang="en-US"/>
        </a:p>
      </dgm:t>
    </dgm:pt>
    <dgm:pt modelId="{6B752741-DBC9-4CE7-8C72-714C8CDC96AF}" type="sibTrans" cxnId="{866F620D-35A5-4086-8A98-C54B97617D74}">
      <dgm:prSet/>
      <dgm:spPr/>
      <dgm:t>
        <a:bodyPr/>
        <a:lstStyle/>
        <a:p>
          <a:endParaRPr lang="en-US"/>
        </a:p>
      </dgm:t>
    </dgm:pt>
    <dgm:pt modelId="{426C5466-018F-4196-A20C-9DB65B1DC1F7}">
      <dgm:prSet custT="1"/>
      <dgm:spPr/>
      <dgm:t>
        <a:bodyPr/>
        <a:lstStyle/>
        <a:p>
          <a:endParaRPr lang="en-US" sz="2400" b="1" dirty="0"/>
        </a:p>
        <a:p>
          <a:r>
            <a:rPr lang="en-US" sz="2400" b="1" dirty="0"/>
            <a:t>Partnering with Team Birth (Ariadne Labs)</a:t>
          </a:r>
        </a:p>
        <a:p>
          <a:endParaRPr lang="en-US" sz="2000" b="1" dirty="0"/>
        </a:p>
      </dgm:t>
    </dgm:pt>
    <dgm:pt modelId="{9F00B362-79F8-4584-93A8-41F89DCB8E6B}" type="parTrans" cxnId="{3DC23724-BD15-418E-92E4-B86D6901FC7A}">
      <dgm:prSet/>
      <dgm:spPr/>
      <dgm:t>
        <a:bodyPr/>
        <a:lstStyle/>
        <a:p>
          <a:endParaRPr lang="en-US"/>
        </a:p>
      </dgm:t>
    </dgm:pt>
    <dgm:pt modelId="{DE9B9D0B-558F-44B6-A3CD-0598F45ACD7B}" type="sibTrans" cxnId="{3DC23724-BD15-418E-92E4-B86D6901FC7A}">
      <dgm:prSet/>
      <dgm:spPr/>
      <dgm:t>
        <a:bodyPr/>
        <a:lstStyle/>
        <a:p>
          <a:endParaRPr lang="en-US"/>
        </a:p>
      </dgm:t>
    </dgm:pt>
    <dgm:pt modelId="{006A917C-6DA9-4A5A-8B31-D120494F99D0}">
      <dgm:prSet custT="1"/>
      <dgm:spPr/>
      <dgm:t>
        <a:bodyPr/>
        <a:lstStyle/>
        <a:p>
          <a:r>
            <a:rPr lang="en-US" sz="2400" b="1" dirty="0"/>
            <a:t>Community Birth Data Registry (CBDR)</a:t>
          </a:r>
          <a:endParaRPr lang="en-US" sz="2400" dirty="0"/>
        </a:p>
      </dgm:t>
    </dgm:pt>
    <dgm:pt modelId="{C6768F7C-B946-40C8-869D-649DD7F0676B}" type="parTrans" cxnId="{B97CAE81-4DD3-42A4-B126-CCDB164DA44D}">
      <dgm:prSet/>
      <dgm:spPr/>
      <dgm:t>
        <a:bodyPr/>
        <a:lstStyle/>
        <a:p>
          <a:endParaRPr lang="en-US"/>
        </a:p>
      </dgm:t>
    </dgm:pt>
    <dgm:pt modelId="{499C93EA-CF8A-40E7-B4FF-9F9BEC4F394F}" type="sibTrans" cxnId="{B97CAE81-4DD3-42A4-B126-CCDB164DA44D}">
      <dgm:prSet/>
      <dgm:spPr/>
      <dgm:t>
        <a:bodyPr/>
        <a:lstStyle/>
        <a:p>
          <a:endParaRPr lang="en-US"/>
        </a:p>
      </dgm:t>
    </dgm:pt>
    <dgm:pt modelId="{CC3D5D73-E70E-481C-A5EF-FA54A3099BB7}" type="pres">
      <dgm:prSet presAssocID="{04E2071F-2AD3-4457-94FC-16F5DEE70F33}" presName="vert0" presStyleCnt="0">
        <dgm:presLayoutVars>
          <dgm:dir/>
          <dgm:animOne val="branch"/>
          <dgm:animLvl val="lvl"/>
        </dgm:presLayoutVars>
      </dgm:prSet>
      <dgm:spPr/>
    </dgm:pt>
    <dgm:pt modelId="{C0C987FB-792F-4FFE-88E3-807FDEF7192F}" type="pres">
      <dgm:prSet presAssocID="{9A1DF3D3-B510-48A9-B714-2F1BC8E366D9}" presName="thickLine" presStyleLbl="alignNode1" presStyleIdx="0" presStyleCnt="4"/>
      <dgm:spPr/>
    </dgm:pt>
    <dgm:pt modelId="{25171591-5612-495E-8B38-C5BA08F6EF9C}" type="pres">
      <dgm:prSet presAssocID="{9A1DF3D3-B510-48A9-B714-2F1BC8E366D9}" presName="horz1" presStyleCnt="0"/>
      <dgm:spPr/>
    </dgm:pt>
    <dgm:pt modelId="{2948F0E9-40E6-47E0-8D1A-B80FA07BB63F}" type="pres">
      <dgm:prSet presAssocID="{9A1DF3D3-B510-48A9-B714-2F1BC8E366D9}" presName="tx1" presStyleLbl="revTx" presStyleIdx="0" presStyleCnt="4"/>
      <dgm:spPr/>
    </dgm:pt>
    <dgm:pt modelId="{519F5B6A-20CF-4BC8-B61F-A0D0463395DA}" type="pres">
      <dgm:prSet presAssocID="{9A1DF3D3-B510-48A9-B714-2F1BC8E366D9}" presName="vert1" presStyleCnt="0"/>
      <dgm:spPr/>
    </dgm:pt>
    <dgm:pt modelId="{0BCE59D2-8416-4B3C-81C8-B20323D725ED}" type="pres">
      <dgm:prSet presAssocID="{259A1446-4960-403E-87C9-FEE05F1D8F4A}" presName="thickLine" presStyleLbl="alignNode1" presStyleIdx="1" presStyleCnt="4"/>
      <dgm:spPr/>
    </dgm:pt>
    <dgm:pt modelId="{025A46FE-82EF-4938-BE34-6DF6DB77E901}" type="pres">
      <dgm:prSet presAssocID="{259A1446-4960-403E-87C9-FEE05F1D8F4A}" presName="horz1" presStyleCnt="0"/>
      <dgm:spPr/>
    </dgm:pt>
    <dgm:pt modelId="{E010B73C-90EF-46D3-BF52-FE97931E1FED}" type="pres">
      <dgm:prSet presAssocID="{259A1446-4960-403E-87C9-FEE05F1D8F4A}" presName="tx1" presStyleLbl="revTx" presStyleIdx="1" presStyleCnt="4"/>
      <dgm:spPr/>
    </dgm:pt>
    <dgm:pt modelId="{3905138A-146B-4E1E-A64D-2EA3C55DF983}" type="pres">
      <dgm:prSet presAssocID="{259A1446-4960-403E-87C9-FEE05F1D8F4A}" presName="vert1" presStyleCnt="0"/>
      <dgm:spPr/>
    </dgm:pt>
    <dgm:pt modelId="{FB5CA6D7-D41C-49B2-BAF9-832640BCC282}" type="pres">
      <dgm:prSet presAssocID="{426C5466-018F-4196-A20C-9DB65B1DC1F7}" presName="thickLine" presStyleLbl="alignNode1" presStyleIdx="2" presStyleCnt="4"/>
      <dgm:spPr/>
    </dgm:pt>
    <dgm:pt modelId="{77110521-08DD-4B29-8ACA-6D504F18668E}" type="pres">
      <dgm:prSet presAssocID="{426C5466-018F-4196-A20C-9DB65B1DC1F7}" presName="horz1" presStyleCnt="0"/>
      <dgm:spPr/>
    </dgm:pt>
    <dgm:pt modelId="{912B4D69-C9F5-45EF-8599-AA7515B89DA0}" type="pres">
      <dgm:prSet presAssocID="{426C5466-018F-4196-A20C-9DB65B1DC1F7}" presName="tx1" presStyleLbl="revTx" presStyleIdx="2" presStyleCnt="4"/>
      <dgm:spPr/>
    </dgm:pt>
    <dgm:pt modelId="{D52D4770-3ED7-456F-BBDF-033B1DECFC6E}" type="pres">
      <dgm:prSet presAssocID="{426C5466-018F-4196-A20C-9DB65B1DC1F7}" presName="vert1" presStyleCnt="0"/>
      <dgm:spPr/>
    </dgm:pt>
    <dgm:pt modelId="{C8938CA9-D488-4E17-9D8B-832287B0C861}" type="pres">
      <dgm:prSet presAssocID="{006A917C-6DA9-4A5A-8B31-D120494F99D0}" presName="thickLine" presStyleLbl="alignNode1" presStyleIdx="3" presStyleCnt="4"/>
      <dgm:spPr/>
    </dgm:pt>
    <dgm:pt modelId="{CC8D5675-1651-4CF0-92A4-1829DDD8F510}" type="pres">
      <dgm:prSet presAssocID="{006A917C-6DA9-4A5A-8B31-D120494F99D0}" presName="horz1" presStyleCnt="0"/>
      <dgm:spPr/>
    </dgm:pt>
    <dgm:pt modelId="{E9E8C5E1-C771-4C94-AB81-EA938DE5C602}" type="pres">
      <dgm:prSet presAssocID="{006A917C-6DA9-4A5A-8B31-D120494F99D0}" presName="tx1" presStyleLbl="revTx" presStyleIdx="3" presStyleCnt="4"/>
      <dgm:spPr/>
    </dgm:pt>
    <dgm:pt modelId="{324CE050-D295-453D-A96F-C5695AA94B53}" type="pres">
      <dgm:prSet presAssocID="{006A917C-6DA9-4A5A-8B31-D120494F99D0}" presName="vert1" presStyleCnt="0"/>
      <dgm:spPr/>
    </dgm:pt>
  </dgm:ptLst>
  <dgm:cxnLst>
    <dgm:cxn modelId="{866F620D-35A5-4086-8A98-C54B97617D74}" srcId="{04E2071F-2AD3-4457-94FC-16F5DEE70F33}" destId="{259A1446-4960-403E-87C9-FEE05F1D8F4A}" srcOrd="1" destOrd="0" parTransId="{956D1EE1-5964-49E8-8C2C-643FA75F5D9B}" sibTransId="{6B752741-DBC9-4CE7-8C72-714C8CDC96AF}"/>
    <dgm:cxn modelId="{3DC23724-BD15-418E-92E4-B86D6901FC7A}" srcId="{04E2071F-2AD3-4457-94FC-16F5DEE70F33}" destId="{426C5466-018F-4196-A20C-9DB65B1DC1F7}" srcOrd="2" destOrd="0" parTransId="{9F00B362-79F8-4584-93A8-41F89DCB8E6B}" sibTransId="{DE9B9D0B-558F-44B6-A3CD-0598F45ACD7B}"/>
    <dgm:cxn modelId="{B482F13D-A8E2-4C78-9322-B0BC4AAEFA54}" type="presOf" srcId="{9A1DF3D3-B510-48A9-B714-2F1BC8E366D9}" destId="{2948F0E9-40E6-47E0-8D1A-B80FA07BB63F}" srcOrd="0" destOrd="0" presId="urn:microsoft.com/office/officeart/2008/layout/LinedList"/>
    <dgm:cxn modelId="{4588D75F-E697-4A40-8C04-36CDD64EA5B8}" type="presOf" srcId="{04E2071F-2AD3-4457-94FC-16F5DEE70F33}" destId="{CC3D5D73-E70E-481C-A5EF-FA54A3099BB7}" srcOrd="0" destOrd="0" presId="urn:microsoft.com/office/officeart/2008/layout/LinedList"/>
    <dgm:cxn modelId="{B97CAE81-4DD3-42A4-B126-CCDB164DA44D}" srcId="{04E2071F-2AD3-4457-94FC-16F5DEE70F33}" destId="{006A917C-6DA9-4A5A-8B31-D120494F99D0}" srcOrd="3" destOrd="0" parTransId="{C6768F7C-B946-40C8-869D-649DD7F0676B}" sibTransId="{499C93EA-CF8A-40E7-B4FF-9F9BEC4F394F}"/>
    <dgm:cxn modelId="{F2148BA3-FD58-4AFA-8C82-E3924EB55C6F}" type="presOf" srcId="{259A1446-4960-403E-87C9-FEE05F1D8F4A}" destId="{E010B73C-90EF-46D3-BF52-FE97931E1FED}" srcOrd="0" destOrd="0" presId="urn:microsoft.com/office/officeart/2008/layout/LinedList"/>
    <dgm:cxn modelId="{4EF517AD-C5BD-40DA-926E-601801D94A69}" srcId="{04E2071F-2AD3-4457-94FC-16F5DEE70F33}" destId="{9A1DF3D3-B510-48A9-B714-2F1BC8E366D9}" srcOrd="0" destOrd="0" parTransId="{4B0F7AE6-BD5D-465D-9AF4-5BCA7DFCACD0}" sibTransId="{0E27ECBF-179C-4FC2-8C99-4FBCF9CB218B}"/>
    <dgm:cxn modelId="{3E0930E0-44D3-4841-B6CF-90C147304918}" type="presOf" srcId="{426C5466-018F-4196-A20C-9DB65B1DC1F7}" destId="{912B4D69-C9F5-45EF-8599-AA7515B89DA0}" srcOrd="0" destOrd="0" presId="urn:microsoft.com/office/officeart/2008/layout/LinedList"/>
    <dgm:cxn modelId="{BBAF0EF2-5582-40C5-AB02-36E82B7DE74F}" type="presOf" srcId="{006A917C-6DA9-4A5A-8B31-D120494F99D0}" destId="{E9E8C5E1-C771-4C94-AB81-EA938DE5C602}" srcOrd="0" destOrd="0" presId="urn:microsoft.com/office/officeart/2008/layout/LinedList"/>
    <dgm:cxn modelId="{732C639D-2ACD-4189-A4DF-C585DAD1C365}" type="presParOf" srcId="{CC3D5D73-E70E-481C-A5EF-FA54A3099BB7}" destId="{C0C987FB-792F-4FFE-88E3-807FDEF7192F}" srcOrd="0" destOrd="0" presId="urn:microsoft.com/office/officeart/2008/layout/LinedList"/>
    <dgm:cxn modelId="{06AE6B79-7204-4F40-8156-FCF1E97D2F10}" type="presParOf" srcId="{CC3D5D73-E70E-481C-A5EF-FA54A3099BB7}" destId="{25171591-5612-495E-8B38-C5BA08F6EF9C}" srcOrd="1" destOrd="0" presId="urn:microsoft.com/office/officeart/2008/layout/LinedList"/>
    <dgm:cxn modelId="{71B8B40D-C697-4875-B39B-3A53166ED785}" type="presParOf" srcId="{25171591-5612-495E-8B38-C5BA08F6EF9C}" destId="{2948F0E9-40E6-47E0-8D1A-B80FA07BB63F}" srcOrd="0" destOrd="0" presId="urn:microsoft.com/office/officeart/2008/layout/LinedList"/>
    <dgm:cxn modelId="{86B30618-441B-4845-B3FD-DC2D94526C73}" type="presParOf" srcId="{25171591-5612-495E-8B38-C5BA08F6EF9C}" destId="{519F5B6A-20CF-4BC8-B61F-A0D0463395DA}" srcOrd="1" destOrd="0" presId="urn:microsoft.com/office/officeart/2008/layout/LinedList"/>
    <dgm:cxn modelId="{C65EB022-E9E4-4FD4-8671-AC9E9D485897}" type="presParOf" srcId="{CC3D5D73-E70E-481C-A5EF-FA54A3099BB7}" destId="{0BCE59D2-8416-4B3C-81C8-B20323D725ED}" srcOrd="2" destOrd="0" presId="urn:microsoft.com/office/officeart/2008/layout/LinedList"/>
    <dgm:cxn modelId="{6EE295F7-BAB7-4F91-95C3-5BCA0FE3AF95}" type="presParOf" srcId="{CC3D5D73-E70E-481C-A5EF-FA54A3099BB7}" destId="{025A46FE-82EF-4938-BE34-6DF6DB77E901}" srcOrd="3" destOrd="0" presId="urn:microsoft.com/office/officeart/2008/layout/LinedList"/>
    <dgm:cxn modelId="{728381A1-2BEE-4E22-BB72-01CADF23A8BF}" type="presParOf" srcId="{025A46FE-82EF-4938-BE34-6DF6DB77E901}" destId="{E010B73C-90EF-46D3-BF52-FE97931E1FED}" srcOrd="0" destOrd="0" presId="urn:microsoft.com/office/officeart/2008/layout/LinedList"/>
    <dgm:cxn modelId="{DD2C6CC6-659C-46B2-A25C-F0E195A49CFD}" type="presParOf" srcId="{025A46FE-82EF-4938-BE34-6DF6DB77E901}" destId="{3905138A-146B-4E1E-A64D-2EA3C55DF983}" srcOrd="1" destOrd="0" presId="urn:microsoft.com/office/officeart/2008/layout/LinedList"/>
    <dgm:cxn modelId="{075986EB-9903-4133-8651-C9F851254464}" type="presParOf" srcId="{CC3D5D73-E70E-481C-A5EF-FA54A3099BB7}" destId="{FB5CA6D7-D41C-49B2-BAF9-832640BCC282}" srcOrd="4" destOrd="0" presId="urn:microsoft.com/office/officeart/2008/layout/LinedList"/>
    <dgm:cxn modelId="{6B98C0EF-D447-4F5E-BA2F-7D7390C9353C}" type="presParOf" srcId="{CC3D5D73-E70E-481C-A5EF-FA54A3099BB7}" destId="{77110521-08DD-4B29-8ACA-6D504F18668E}" srcOrd="5" destOrd="0" presId="urn:microsoft.com/office/officeart/2008/layout/LinedList"/>
    <dgm:cxn modelId="{21351781-8ACA-4604-96DF-A1BD4C66B328}" type="presParOf" srcId="{77110521-08DD-4B29-8ACA-6D504F18668E}" destId="{912B4D69-C9F5-45EF-8599-AA7515B89DA0}" srcOrd="0" destOrd="0" presId="urn:microsoft.com/office/officeart/2008/layout/LinedList"/>
    <dgm:cxn modelId="{F04C52D7-9B64-4BBC-8961-6C1740AF5855}" type="presParOf" srcId="{77110521-08DD-4B29-8ACA-6D504F18668E}" destId="{D52D4770-3ED7-456F-BBDF-033B1DECFC6E}" srcOrd="1" destOrd="0" presId="urn:microsoft.com/office/officeart/2008/layout/LinedList"/>
    <dgm:cxn modelId="{916F77E8-77C6-4F7E-A860-4F52FB56201E}" type="presParOf" srcId="{CC3D5D73-E70E-481C-A5EF-FA54A3099BB7}" destId="{C8938CA9-D488-4E17-9D8B-832287B0C861}" srcOrd="6" destOrd="0" presId="urn:microsoft.com/office/officeart/2008/layout/LinedList"/>
    <dgm:cxn modelId="{AB2625CF-5E2E-4922-A7C0-4CDBA782571D}" type="presParOf" srcId="{CC3D5D73-E70E-481C-A5EF-FA54A3099BB7}" destId="{CC8D5675-1651-4CF0-92A4-1829DDD8F510}" srcOrd="7" destOrd="0" presId="urn:microsoft.com/office/officeart/2008/layout/LinedList"/>
    <dgm:cxn modelId="{A7657D09-5797-4372-806B-EC0D190C250A}" type="presParOf" srcId="{CC8D5675-1651-4CF0-92A4-1829DDD8F510}" destId="{E9E8C5E1-C771-4C94-AB81-EA938DE5C602}" srcOrd="0" destOrd="0" presId="urn:microsoft.com/office/officeart/2008/layout/LinedList"/>
    <dgm:cxn modelId="{0FCA82D1-148C-4DCD-9D7B-5BCD469195B8}" type="presParOf" srcId="{CC8D5675-1651-4CF0-92A4-1829DDD8F510}" destId="{324CE050-D295-453D-A96F-C5695AA94B5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2E812-15A8-4FB0-ACFB-A88E83FFA7FE}">
      <dsp:nvSpPr>
        <dsp:cNvPr id="0" name=""/>
        <dsp:cNvSpPr/>
      </dsp:nvSpPr>
      <dsp:spPr>
        <a:xfrm>
          <a:off x="0" y="14628"/>
          <a:ext cx="10515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Program Components</a:t>
          </a:r>
        </a:p>
      </dsp:txBody>
      <dsp:txXfrm>
        <a:off x="44549" y="59177"/>
        <a:ext cx="10426502" cy="823502"/>
      </dsp:txXfrm>
    </dsp:sp>
    <dsp:sp modelId="{EBA005F9-E8C8-4F7F-A1CD-15DB0BE57E20}">
      <dsp:nvSpPr>
        <dsp:cNvPr id="0" name=""/>
        <dsp:cNvSpPr/>
      </dsp:nvSpPr>
      <dsp:spPr>
        <a:xfrm>
          <a:off x="0" y="927228"/>
          <a:ext cx="10515600" cy="3951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Font typeface="Wingdings" pitchFamily="2" charset="2"/>
            <a:buChar char="v"/>
          </a:pPr>
          <a:endParaRPr lang="en-US" sz="3000" kern="1200" dirty="0"/>
        </a:p>
        <a:p>
          <a:pPr marL="285750" lvl="1" indent="-285750" algn="l" defTabSz="1333500">
            <a:lnSpc>
              <a:spcPct val="90000"/>
            </a:lnSpc>
            <a:spcBef>
              <a:spcPct val="0"/>
            </a:spcBef>
            <a:spcAft>
              <a:spcPct val="20000"/>
            </a:spcAft>
            <a:buFont typeface="Wingdings" pitchFamily="2" charset="2"/>
            <a:buChar char="v"/>
          </a:pPr>
          <a:r>
            <a:rPr lang="en-US" sz="3000" kern="1200" dirty="0"/>
            <a:t>Initial hospital presentation </a:t>
          </a:r>
          <a:endParaRPr lang="en-US" sz="3000" kern="1200" dirty="0">
            <a:solidFill>
              <a:srgbClr val="FFFF00"/>
            </a:solidFill>
          </a:endParaRPr>
        </a:p>
        <a:p>
          <a:pPr marL="285750" lvl="1" indent="-285750" algn="l" defTabSz="1333500">
            <a:lnSpc>
              <a:spcPct val="90000"/>
            </a:lnSpc>
            <a:spcBef>
              <a:spcPct val="0"/>
            </a:spcBef>
            <a:spcAft>
              <a:spcPct val="20000"/>
            </a:spcAft>
            <a:buFont typeface="Wingdings" pitchFamily="2" charset="2"/>
            <a:buChar char="v"/>
          </a:pPr>
          <a:r>
            <a:rPr lang="en-US" sz="3000" kern="1200" dirty="0"/>
            <a:t>Co-creation of transfer protocols</a:t>
          </a:r>
          <a:endParaRPr lang="en-US" sz="3000" kern="1200" dirty="0">
            <a:solidFill>
              <a:srgbClr val="FFFF00"/>
            </a:solidFill>
          </a:endParaRPr>
        </a:p>
        <a:p>
          <a:pPr marL="285750" lvl="1" indent="-285750" algn="l" defTabSz="1333500">
            <a:lnSpc>
              <a:spcPct val="90000"/>
            </a:lnSpc>
            <a:spcBef>
              <a:spcPct val="0"/>
            </a:spcBef>
            <a:spcAft>
              <a:spcPct val="20000"/>
            </a:spcAft>
            <a:buFont typeface="Wingdings" pitchFamily="2" charset="2"/>
            <a:buChar char="v"/>
          </a:pPr>
          <a:r>
            <a:rPr lang="en-US" sz="3000" kern="1200" dirty="0"/>
            <a:t>Perinatal Transfer Committee meetings</a:t>
          </a:r>
          <a:endParaRPr lang="en-US" sz="3000" kern="1200" dirty="0">
            <a:solidFill>
              <a:srgbClr val="FFFF00"/>
            </a:solidFill>
          </a:endParaRPr>
        </a:p>
        <a:p>
          <a:pPr marL="285750" lvl="1" indent="-285750" algn="l" defTabSz="1333500">
            <a:lnSpc>
              <a:spcPct val="90000"/>
            </a:lnSpc>
            <a:spcBef>
              <a:spcPct val="0"/>
            </a:spcBef>
            <a:spcAft>
              <a:spcPct val="20000"/>
            </a:spcAft>
            <a:buFont typeface="Wingdings" pitchFamily="2" charset="2"/>
            <a:buChar char="v"/>
          </a:pPr>
          <a:r>
            <a:rPr lang="en-US" sz="3000" kern="1200" dirty="0"/>
            <a:t>Qualitative data collection through 360-degree surveys -</a:t>
          </a:r>
          <a:endParaRPr lang="en-US" sz="3000" kern="1200" dirty="0">
            <a:solidFill>
              <a:srgbClr val="FFFF00"/>
            </a:solidFill>
          </a:endParaRPr>
        </a:p>
        <a:p>
          <a:pPr marL="285750" lvl="1" indent="-285750" algn="l" defTabSz="1333500">
            <a:lnSpc>
              <a:spcPct val="90000"/>
            </a:lnSpc>
            <a:spcBef>
              <a:spcPct val="0"/>
            </a:spcBef>
            <a:spcAft>
              <a:spcPct val="20000"/>
            </a:spcAft>
            <a:buFont typeface="Wingdings" pitchFamily="2" charset="2"/>
            <a:buChar char="v"/>
          </a:pPr>
          <a:r>
            <a:rPr lang="en-US" sz="3000" kern="1200" dirty="0"/>
            <a:t>Creative problem-solving to improve quality of care and patient experience</a:t>
          </a:r>
        </a:p>
      </dsp:txBody>
      <dsp:txXfrm>
        <a:off x="0" y="927228"/>
        <a:ext cx="10515600" cy="3951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987FB-792F-4FFE-88E3-807FDEF7192F}">
      <dsp:nvSpPr>
        <dsp:cNvPr id="0" name=""/>
        <dsp:cNvSpPr/>
      </dsp:nvSpPr>
      <dsp:spPr>
        <a:xfrm>
          <a:off x="0" y="0"/>
          <a:ext cx="375919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8F0E9-40E6-47E0-8D1A-B80FA07BB63F}">
      <dsp:nvSpPr>
        <dsp:cNvPr id="0" name=""/>
        <dsp:cNvSpPr/>
      </dsp:nvSpPr>
      <dsp:spPr>
        <a:xfrm>
          <a:off x="0" y="0"/>
          <a:ext cx="3759198" cy="1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Multidisciplinary Protected Review Processes</a:t>
          </a:r>
          <a:endParaRPr lang="en-US" sz="2400" kern="1200" dirty="0"/>
        </a:p>
      </dsp:txBody>
      <dsp:txXfrm>
        <a:off x="0" y="0"/>
        <a:ext cx="3759198" cy="1445078"/>
      </dsp:txXfrm>
    </dsp:sp>
    <dsp:sp modelId="{0BCE59D2-8416-4B3C-81C8-B20323D725ED}">
      <dsp:nvSpPr>
        <dsp:cNvPr id="0" name=""/>
        <dsp:cNvSpPr/>
      </dsp:nvSpPr>
      <dsp:spPr>
        <a:xfrm>
          <a:off x="0" y="1445078"/>
          <a:ext cx="375919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0B73C-90EF-46D3-BF52-FE97931E1FED}">
      <dsp:nvSpPr>
        <dsp:cNvPr id="0" name=""/>
        <dsp:cNvSpPr/>
      </dsp:nvSpPr>
      <dsp:spPr>
        <a:xfrm>
          <a:off x="0" y="1445078"/>
          <a:ext cx="3759198" cy="1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Partnering with PRONTO International for EMS-LM training</a:t>
          </a:r>
          <a:endParaRPr lang="en-US" sz="2400" kern="1200" dirty="0"/>
        </a:p>
      </dsp:txBody>
      <dsp:txXfrm>
        <a:off x="0" y="1445078"/>
        <a:ext cx="3759198" cy="1445078"/>
      </dsp:txXfrm>
    </dsp:sp>
    <dsp:sp modelId="{FB5CA6D7-D41C-49B2-BAF9-832640BCC282}">
      <dsp:nvSpPr>
        <dsp:cNvPr id="0" name=""/>
        <dsp:cNvSpPr/>
      </dsp:nvSpPr>
      <dsp:spPr>
        <a:xfrm>
          <a:off x="0" y="2890156"/>
          <a:ext cx="375919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B4D69-C9F5-45EF-8599-AA7515B89DA0}">
      <dsp:nvSpPr>
        <dsp:cNvPr id="0" name=""/>
        <dsp:cNvSpPr/>
      </dsp:nvSpPr>
      <dsp:spPr>
        <a:xfrm>
          <a:off x="0" y="2890157"/>
          <a:ext cx="3759198" cy="1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b="1" kern="1200" dirty="0"/>
        </a:p>
        <a:p>
          <a:pPr marL="0" lvl="0" indent="0" algn="l" defTabSz="1066800">
            <a:lnSpc>
              <a:spcPct val="90000"/>
            </a:lnSpc>
            <a:spcBef>
              <a:spcPct val="0"/>
            </a:spcBef>
            <a:spcAft>
              <a:spcPct val="35000"/>
            </a:spcAft>
            <a:buNone/>
          </a:pPr>
          <a:r>
            <a:rPr lang="en-US" sz="2400" b="1" kern="1200" dirty="0"/>
            <a:t>Partnering with Team Birth (Ariadne Labs)</a:t>
          </a:r>
        </a:p>
        <a:p>
          <a:pPr marL="0" lvl="0" indent="0" algn="l" defTabSz="1066800">
            <a:lnSpc>
              <a:spcPct val="90000"/>
            </a:lnSpc>
            <a:spcBef>
              <a:spcPct val="0"/>
            </a:spcBef>
            <a:spcAft>
              <a:spcPct val="35000"/>
            </a:spcAft>
            <a:buNone/>
          </a:pPr>
          <a:endParaRPr lang="en-US" sz="2000" b="1" kern="1200" dirty="0"/>
        </a:p>
      </dsp:txBody>
      <dsp:txXfrm>
        <a:off x="0" y="2890157"/>
        <a:ext cx="3759198" cy="1445078"/>
      </dsp:txXfrm>
    </dsp:sp>
    <dsp:sp modelId="{C8938CA9-D488-4E17-9D8B-832287B0C861}">
      <dsp:nvSpPr>
        <dsp:cNvPr id="0" name=""/>
        <dsp:cNvSpPr/>
      </dsp:nvSpPr>
      <dsp:spPr>
        <a:xfrm>
          <a:off x="0" y="4335235"/>
          <a:ext cx="375919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8C5E1-C771-4C94-AB81-EA938DE5C602}">
      <dsp:nvSpPr>
        <dsp:cNvPr id="0" name=""/>
        <dsp:cNvSpPr/>
      </dsp:nvSpPr>
      <dsp:spPr>
        <a:xfrm>
          <a:off x="0" y="4335235"/>
          <a:ext cx="3759198" cy="144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Community Birth Data Registry (CBDR)</a:t>
          </a:r>
          <a:endParaRPr lang="en-US" sz="2400" kern="1200" dirty="0"/>
        </a:p>
      </dsp:txBody>
      <dsp:txXfrm>
        <a:off x="0" y="4335235"/>
        <a:ext cx="3759198" cy="1445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731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731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4"/>
            <a:ext cx="2971800" cy="46731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Melissa:  INTRODUCTIONS</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Thank you for inviting me here today.  I’m going to briefly re-introduce Smooth Transitions to you, a quality-improvement program at the Foundation for Health Care Quality, based in Seattle, WA, designed to enhance the safety of hospital transfers from planned home and birth center births in Washington State.  NEXT SLIDE, please.</a:t>
            </a:r>
          </a:p>
          <a:p>
            <a:pPr marL="0" marR="0" lvl="0" indent="0" algn="l" rtl="0">
              <a:lnSpc>
                <a:spcPct val="100000"/>
              </a:lnSpc>
              <a:spcBef>
                <a:spcPts val="0"/>
              </a:spcBef>
              <a:spcAft>
                <a:spcPts val="0"/>
              </a:spcAft>
              <a:buClr>
                <a:schemeClr val="dk1"/>
              </a:buClr>
              <a:buSzPts val="1200"/>
              <a:buFont typeface="Calibri"/>
              <a:buNone/>
            </a:pPr>
            <a:endParaRPr lang="en-US" b="1" dirty="0"/>
          </a:p>
        </p:txBody>
      </p:sp>
      <p:sp>
        <p:nvSpPr>
          <p:cNvPr id="174" name="Google Shape;174;p1: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14563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MELISSA: This is what the transfer data looks like.  Among those who transfer intrapartum, the c-section rate is 35.7%. According to the lead author on the study that analyzed this data, approximately 60% of the intrapartum transfers were for non-urgent indications (mostly pain relief and/or augmentation of labor). These </a:t>
            </a:r>
            <a:r>
              <a:rPr lang="en-US" sz="1200" b="1" dirty="0">
                <a:effectLst/>
                <a:latin typeface="Segoe UI" panose="020B0502040204020203" pitchFamily="34" charset="0"/>
              </a:rPr>
              <a:t>non-urgent scenarios are ideal for MW2MW transfers, although this is not an option at every hospital.  NEXT SLIDE, PLEASE.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effectLst/>
              <a:latin typeface="Segoe UI" panose="020B0502040204020203"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effectLst/>
              <a:latin typeface="Segoe UI" panose="020B0502040204020203" pitchFamily="34" charset="0"/>
            </a:endParaRPr>
          </a:p>
          <a:p>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5397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Shifting now to Smooth Transitions, these are the basic components of the program: We begin with an initial presentation to hospitals (this is basically what we’re doing today), then we co-create transfer protocols (for the pregnant person and newborn); begin to have regularly perinatal transfer committee meetings; and collect qualitative data through surveys that capture the experiences of everyone involved in transfers. </a:t>
            </a:r>
          </a:p>
          <a:p>
            <a:endParaRPr lang="en-US" b="1" dirty="0"/>
          </a:p>
          <a:p>
            <a:r>
              <a:rPr lang="en-US" b="1" dirty="0"/>
              <a:t>In case you weren’t aware, ST developed online survey tools to capture qualitative data on hospital transfers from planned community-based births.  We are using the rich data from these surveys to get a 360-degree view on how transfers are going, from the perspective of the nurses, the receiving providers (OB, family MD, or CNM), the community midwife, and the patient.  We also have an EMS survey for use when an emergent transfer occurs.</a:t>
            </a:r>
            <a:r>
              <a:rPr lang="en-US" dirty="0"/>
              <a:t>  </a:t>
            </a:r>
            <a:r>
              <a:rPr lang="en-US" b="1" dirty="0"/>
              <a:t>This data gets de-identified and reviewed regularly at the PTC meetings.  This is a really valuable opportunity to provide and receive feedback. </a:t>
            </a:r>
          </a:p>
          <a:p>
            <a:endParaRPr lang="en-US" b="1" dirty="0"/>
          </a:p>
          <a:p>
            <a:r>
              <a:rPr lang="en-US" b="1" dirty="0"/>
              <a:t>Lastly, we engage in creative problem solving to improve the quality of care and patient experience.  Talk about some examples of this…  </a:t>
            </a:r>
          </a:p>
          <a:p>
            <a:endParaRPr lang="en-US" b="1" dirty="0"/>
          </a:p>
          <a:p>
            <a:r>
              <a:rPr lang="en-US" b="1" dirty="0"/>
              <a:t>NEXT SLIDE, PLEASE</a:t>
            </a:r>
          </a:p>
        </p:txBody>
      </p:sp>
      <p:sp>
        <p:nvSpPr>
          <p:cNvPr id="4" name="Slide Number Placeholder 3"/>
          <p:cNvSpPr>
            <a:spLocks noGrp="1"/>
          </p:cNvSpPr>
          <p:nvPr>
            <p:ph type="sldNum" sz="quarter" idx="5"/>
          </p:nvPr>
        </p:nvSpPr>
        <p:spPr/>
        <p:txBody>
          <a:bodyPr/>
          <a:lstStyle/>
          <a:p>
            <a:fld id="{DA86E6FD-4F2D-4CC5-95ED-910CDAABAB0E}" type="slidenum">
              <a:rPr lang="en-US" smtClean="0"/>
              <a:t>11</a:t>
            </a:fld>
            <a:endParaRPr lang="en-US"/>
          </a:p>
        </p:txBody>
      </p:sp>
    </p:spTree>
    <p:extLst>
      <p:ext uri="{BB962C8B-B14F-4D97-AF65-F5344CB8AC3E}">
        <p14:creationId xmlns:p14="http://schemas.microsoft.com/office/powerpoint/2010/main" val="277538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r>
              <a:rPr lang="en-US" b="1" dirty="0"/>
              <a:t>MELISSA: The PTC meetings typically occur quarterly and includes leadership from the hospital (representation from charge nursing, OBs, CNMs, peds, NICU) and all the community midwives that would potentially transfer to the hospital.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For those of you who have never attended a PTC meeting, there is space for a hospital update, specifically around covid, staffing, and capacity.  We also see if there are any community midwife updates-for example a new birth center is opening or changing ownership.  There is always dedicated time to talk about how transfers are going from both sides, what’s working, what’s not, are there any trends?  I prepare a report of the survey data ST receives which we review.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One of the most important aspects of PTC meetings is the relationship-building, getting to know one another outside the context of transfers which can be stressful events. What I see, is that over time, and once the intrapartum, immediate postpartum and newborn transfers are working well, the relationship evolves into developing additional QI opportunities around perinatal care and creative problem solving-such as:  MW2MW transfer, access to prenatal US, ECV, PTL assessment, iron infusion, therapeutic rest, EMR access, early discharge, and collaborative care with higher risk patients.  These meetings are becoming protected.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r>
              <a:rPr lang="en-US" b="1" dirty="0"/>
              <a:t>NEXT SLIDE, PLEASE</a:t>
            </a:r>
          </a:p>
          <a:p>
            <a:pPr marL="0" lvl="0" indent="0" algn="l" rtl="0">
              <a:spcBef>
                <a:spcPts val="0"/>
              </a:spcBef>
              <a:spcAft>
                <a:spcPts val="0"/>
              </a:spcAft>
              <a:buNone/>
            </a:pPr>
            <a:endParaRPr dirty="0"/>
          </a:p>
        </p:txBody>
      </p:sp>
      <p:sp>
        <p:nvSpPr>
          <p:cNvPr id="341" name="Google Shape;341;p15: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MELISSA:  This is what our ST survey posters look like.  Participating hospitals have them in their nursing stations, break rooms, or wherever it works so that nurses and receiving providers can see them and be reminded to fill them out. </a:t>
            </a:r>
            <a:r>
              <a:rPr lang="en-US" b="1" dirty="0">
                <a:latin typeface="Calibri" panose="020F0502020204030204" pitchFamily="34" charset="0"/>
                <a:cs typeface="Calibri" panose="020F0502020204030204" pitchFamily="34" charset="0"/>
              </a:rPr>
              <a:t>NEXT SLIDE, please.</a:t>
            </a:r>
          </a:p>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41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40" name="Google Shape;340;p15:notes"/>
          <p:cNvSpPr txBox="1">
            <a:spLocks noGrp="1"/>
          </p:cNvSpPr>
          <p:nvPr>
            <p:ph type="body" idx="1"/>
          </p:nvPr>
        </p:nvSpPr>
        <p:spPr>
          <a:xfrm>
            <a:off x="710248" y="1266370"/>
            <a:ext cx="5681980" cy="6948545"/>
          </a:xfrm>
          <a:prstGeom prst="rect">
            <a:avLst/>
          </a:prstGeom>
          <a:noFill/>
          <a:ln>
            <a:noFill/>
          </a:ln>
        </p:spPr>
        <p:txBody>
          <a:bodyPr spcFirstLastPara="1" wrap="square" lIns="93226" tIns="46600" rIns="93226" bIns="46600" anchor="t" anchorCtr="0">
            <a:noAutofit/>
          </a:bodyPr>
          <a:lstStyle/>
          <a:p>
            <a:pPr rtl="0"/>
            <a:r>
              <a:rPr lang="en-US" b="1" dirty="0"/>
              <a:t>MELISSA:  This is what ST is currently working on .</a:t>
            </a:r>
          </a:p>
          <a:p>
            <a:pPr rtl="0"/>
            <a:endParaRPr lang="en-US" b="1" dirty="0"/>
          </a:p>
          <a:p>
            <a:pPr rtl="0"/>
            <a:r>
              <a:rPr lang="en-US" b="1" dirty="0"/>
              <a:t>Being able to have community-based midwives participate in varying levels of protected reviews with hospital providers and EMS under the auspices of the WA Department of Health’s Coordinated Quality Improvement Program (CQIP) is our next goal.  ST has CQIP protection for two different confidential review processes, both of which are intended to be educative and non-punitive: </a:t>
            </a:r>
          </a:p>
          <a:p>
            <a:pPr rtl="0"/>
            <a:endParaRPr lang="en-US" b="1" dirty="0"/>
          </a:p>
          <a:p>
            <a:pPr rtl="0"/>
            <a:r>
              <a:rPr lang="en-US" b="1" dirty="0"/>
              <a:t>Internal reviews take place during regular Perinatal Transfer Committee meetings at participating hospitals will focus on system level improvement opportunities, and may include discussions about protocols, interprofessional communication, and patient/provider feedback.  We are working with participating hospitals on this now and are in the process of setting this up.  </a:t>
            </a:r>
          </a:p>
          <a:p>
            <a:pPr rtl="0"/>
            <a:endParaRPr lang="en-US" b="1" dirty="0"/>
          </a:p>
          <a:p>
            <a:pPr rtl="0"/>
            <a:r>
              <a:rPr lang="en-US" b="1" dirty="0"/>
              <a:t>We’ve been working on developing a neutral, 3rd-party review process that will be available to ST member hospitals and community-based midwives in Washington who want to supplement their own perinatal quality assurance program with a more objective review process. A multidisciplinary review team comprising members of the ST Leadership Team (or providers involved in the program) will review cases submitted for objective review by parties not involved in the specific case; these cases might focus on more controversial scope of practice issues and would involve a thorough review of records, interviews with parties involved, and, if relevant, a review of the literature. Upon completion of the review, recommendations will be shared with all parties involved.</a:t>
            </a:r>
          </a:p>
          <a:p>
            <a:pPr rtl="0"/>
            <a:endParaRPr lang="en-US" b="1" dirty="0">
              <a:latin typeface="Calibri" panose="020F0502020204030204" pitchFamily="34" charset="0"/>
              <a:cs typeface="Calibri" panose="020F0502020204030204" pitchFamily="34" charset="0"/>
            </a:endParaRPr>
          </a:p>
          <a:p>
            <a:pPr rtl="0"/>
            <a:r>
              <a:rPr lang="en-US" b="1" dirty="0">
                <a:latin typeface="Calibri" panose="020F0502020204030204" pitchFamily="34" charset="0"/>
                <a:cs typeface="Calibri" panose="020F0502020204030204" pitchFamily="34" charset="0"/>
              </a:rPr>
              <a:t>Talk about the EMS-LM training-partnering with Pronto International</a:t>
            </a:r>
          </a:p>
          <a:p>
            <a:pPr rtl="0"/>
            <a:endParaRPr lang="en-US" b="1" dirty="0">
              <a:latin typeface="Calibri" panose="020F0502020204030204" pitchFamily="34" charset="0"/>
              <a:cs typeface="Calibri" panose="020F0502020204030204" pitchFamily="34" charset="0"/>
            </a:endParaRPr>
          </a:p>
          <a:p>
            <a:pPr rtl="0"/>
            <a:r>
              <a:rPr lang="en-US" b="1" dirty="0">
                <a:latin typeface="Calibri" panose="020F0502020204030204" pitchFamily="34" charset="0"/>
                <a:cs typeface="Calibri" panose="020F0502020204030204" pitchFamily="34" charset="0"/>
              </a:rPr>
              <a:t>Talk about partnering with Team Birth-including community midwives in the beside huddle, emphasizing the provider to provider, warm handoff</a:t>
            </a:r>
          </a:p>
          <a:p>
            <a:pPr rtl="0"/>
            <a:endParaRPr lang="en-US" b="1" dirty="0">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Calibri" panose="020F0502020204030204" pitchFamily="34" charset="0"/>
                <a:cs typeface="Calibri" panose="020F0502020204030204" pitchFamily="34" charset="0"/>
              </a:rPr>
              <a:t>Talk about CBDR-</a:t>
            </a:r>
            <a:r>
              <a:rPr lang="en-US" sz="1200" b="1" i="0" u="none" strike="noStrike" cap="none" dirty="0">
                <a:solidFill>
                  <a:schemeClr val="dk1"/>
                </a:solidFill>
                <a:effectLst/>
                <a:latin typeface="Calibri"/>
                <a:ea typeface="Calibri"/>
                <a:cs typeface="Calibri"/>
                <a:sym typeface="Calibri"/>
              </a:rPr>
              <a:t>We are currently in the process of developing a community birth data repository (CBDR) within OB COAP that will capture outcomes on births attended by all WA LMs, not just MAWS members. Because the data points in this community birth module will align more closely with the information that hospitals in OB COAP collect, we’ll be able to directly compare community birth outcomes in WA with outcomes of similarly low-risk hospital patients. </a:t>
            </a:r>
            <a:endParaRPr lang="en-US" b="1" dirty="0">
              <a:latin typeface="Calibri" panose="020F0502020204030204" pitchFamily="34" charset="0"/>
              <a:cs typeface="Calibri" panose="020F0502020204030204" pitchFamily="34" charset="0"/>
            </a:endParaRPr>
          </a:p>
          <a:p>
            <a:pPr rtl="0"/>
            <a:endParaRPr lang="en-US" b="1" dirty="0">
              <a:latin typeface="Calibri" panose="020F0502020204030204" pitchFamily="34" charset="0"/>
              <a:cs typeface="Calibri" panose="020F0502020204030204" pitchFamily="34" charset="0"/>
            </a:endParaRPr>
          </a:p>
          <a:p>
            <a:pPr rtl="0"/>
            <a:r>
              <a:rPr lang="en-US" b="1" dirty="0">
                <a:latin typeface="Calibri" panose="020F0502020204030204" pitchFamily="34" charset="0"/>
                <a:cs typeface="Calibri" panose="020F0502020204030204" pitchFamily="34" charset="0"/>
              </a:rPr>
              <a:t>Best Practices for Community Midwives re Hospital Transfers (doc for preparing Clients for Transfer)</a:t>
            </a:r>
          </a:p>
          <a:p>
            <a:pPr rtl="0"/>
            <a:endParaRPr lang="en-US" b="1" dirty="0">
              <a:latin typeface="Calibri" panose="020F0502020204030204" pitchFamily="34" charset="0"/>
              <a:cs typeface="Calibri" panose="020F0502020204030204" pitchFamily="34" charset="0"/>
            </a:endParaRPr>
          </a:p>
          <a:p>
            <a:pPr rtl="0"/>
            <a:r>
              <a:rPr lang="en-US" b="1" dirty="0">
                <a:latin typeface="Calibri" panose="020F0502020204030204" pitchFamily="34" charset="0"/>
                <a:cs typeface="Calibri" panose="020F0502020204030204" pitchFamily="34" charset="0"/>
              </a:rPr>
              <a:t>NEXT SLIDE, please.</a:t>
            </a:r>
          </a:p>
          <a:p>
            <a:pPr marL="0" indent="0"/>
            <a:endParaRPr b="1" u="none" dirty="0"/>
          </a:p>
          <a:p>
            <a:pPr marL="0" indent="0"/>
            <a:endParaRPr dirty="0"/>
          </a:p>
        </p:txBody>
      </p:sp>
      <p:sp>
        <p:nvSpPr>
          <p:cNvPr id="341" name="Google Shape;341;p15:notes"/>
          <p:cNvSpPr txBox="1">
            <a:spLocks noGrp="1"/>
          </p:cNvSpPr>
          <p:nvPr>
            <p:ph type="sldNum" idx="12"/>
          </p:nvPr>
        </p:nvSpPr>
        <p:spPr>
          <a:xfrm>
            <a:off x="4023092" y="8917422"/>
            <a:ext cx="3077739" cy="471054"/>
          </a:xfrm>
          <a:prstGeom prst="rect">
            <a:avLst/>
          </a:prstGeom>
          <a:noFill/>
          <a:ln>
            <a:noFill/>
          </a:ln>
        </p:spPr>
        <p:txBody>
          <a:bodyPr spcFirstLastPara="1" wrap="square" lIns="93226" tIns="46600" rIns="93226" bIns="46600" anchor="b" anchorCtr="0">
            <a:noAutofit/>
          </a:bodyPr>
          <a:lstStyle/>
          <a:p>
            <a:pPr marL="0" marR="0" lvl="0" indent="0" algn="r" defTabSz="932414"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32414"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99290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MELISSA:  In closing, I just want to circle back to the importance of centering our shared patients.  When the plan that a family has made for one of the most extraordinary events of their lives goes sideways, a dramatic and sometimes traumatic shift occurs.  How that family’s providers navigate the necessary transfer of care can make all the difference, not only in the outcome of the birth, but in the family’s whole experience, no matter the outcome. </a:t>
            </a:r>
            <a:r>
              <a:rPr lang="en-US" b="1" dirty="0">
                <a:latin typeface="Calibri" panose="020F0502020204030204" pitchFamily="34" charset="0"/>
                <a:cs typeface="Calibri" panose="020F0502020204030204" pitchFamily="34" charset="0"/>
              </a:rPr>
              <a:t>NEXT SLIDE, please.</a:t>
            </a:r>
          </a:p>
          <a:p>
            <a:endParaRPr lang="en-US" b="1" dirty="0"/>
          </a:p>
          <a:p>
            <a:endParaRPr lang="en-US" b="1" dirty="0"/>
          </a:p>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89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MELISSA:  Here is my email address and the Smooth Transitions website.   Now if we have time, we can go to Q and A and discussion</a:t>
            </a:r>
            <a:endParaRPr b="1" dirty="0"/>
          </a:p>
        </p:txBody>
      </p:sp>
      <p:sp>
        <p:nvSpPr>
          <p:cNvPr id="375" name="Google Shape;375;p18: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(read the 1</a:t>
            </a:r>
            <a:r>
              <a:rPr lang="en-US" b="1" baseline="30000" dirty="0"/>
              <a:t>st</a:t>
            </a:r>
            <a:r>
              <a:rPr lang="en-US" b="1" dirty="0"/>
              <a:t> 2 bullet points) There are currently 21 hospitals participating in Smooth Transitions at various levels of involvement. Some have received just an initial presentation; others are actively moving through the program steps.  It’s worth mentioning that a number of the hospitals that we’re onboarding this year are in rural parts of the state where access to perinatal services are limited. These 21 along with another 7 hospitals that are interested in the program, account for over 75% of the births in Washington state.  NEXT SLIDE, PLEASE</a:t>
            </a:r>
          </a:p>
          <a:p>
            <a:endParaRPr lang="en-US" b="1" dirty="0"/>
          </a:p>
        </p:txBody>
      </p:sp>
      <p:sp>
        <p:nvSpPr>
          <p:cNvPr id="4" name="Slide Number Placeholder 3"/>
          <p:cNvSpPr>
            <a:spLocks noGrp="1"/>
          </p:cNvSpPr>
          <p:nvPr>
            <p:ph type="sldNum" sz="quarter" idx="5"/>
          </p:nvPr>
        </p:nvSpPr>
        <p:spPr/>
        <p:txBody>
          <a:bodyPr/>
          <a:lstStyle/>
          <a:p>
            <a:fld id="{DA86E6FD-4F2D-4CC5-95ED-910CDAABAB0E}" type="slidenum">
              <a:rPr lang="en-US" smtClean="0"/>
              <a:t>2</a:t>
            </a:fld>
            <a:endParaRPr lang="en-US"/>
          </a:p>
        </p:txBody>
      </p:sp>
    </p:spTree>
    <p:extLst>
      <p:ext uri="{BB962C8B-B14F-4D97-AF65-F5344CB8AC3E}">
        <p14:creationId xmlns:p14="http://schemas.microsoft.com/office/powerpoint/2010/main" val="159903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indent="0">
              <a:buClr>
                <a:schemeClr val="lt1"/>
              </a:buClr>
              <a:buSzPts val="1200"/>
            </a:pPr>
            <a:r>
              <a:rPr lang="en-US" b="1" dirty="0"/>
              <a:t>MELISSA: These are the different groups that support ST.  Discuss the importance of multi-stakeholder “buy in.” In particular, the involvement of the WA State Hospital Association has helped us grow the program significantly and their participation really underscores the message that the safety of hospital transfers must be addressed at a systems level. Smooth Transitions is led by an interdisciplinary group that meets quarterly and provides direction to the program.   There is representation from OB, CNMs, EMS, LMs, WSHA, PEDs, Neonatology, MFM, NURSING, the DOH, and a doula.  We’re looking for a consumer member in case someone has any ideas of a client that would be interested in this QI work.  NEXT SLIDE, please.</a:t>
            </a:r>
          </a:p>
          <a:p>
            <a:pPr marL="0" marR="0" lvl="0" indent="0" algn="l" rtl="0">
              <a:lnSpc>
                <a:spcPct val="100000"/>
              </a:lnSpc>
              <a:spcBef>
                <a:spcPts val="0"/>
              </a:spcBef>
              <a:spcAft>
                <a:spcPts val="0"/>
              </a:spcAft>
              <a:buClr>
                <a:schemeClr val="lt1"/>
              </a:buClr>
              <a:buSzPts val="1200"/>
              <a:buFont typeface="Calibri"/>
              <a:buNone/>
            </a:pPr>
            <a:endParaRPr lang="en-US" b="1" dirty="0"/>
          </a:p>
        </p:txBody>
      </p:sp>
      <p:sp>
        <p:nvSpPr>
          <p:cNvPr id="184" name="Google Shape;184;p2: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MELISSA: Here are the program’s Mission and Goals. We want to make sure you all know that, when we talk about shared responsibility, we really mean it.  When we present to hospitals, of course, we focus primarily on what </a:t>
            </a:r>
            <a:r>
              <a:rPr lang="en-US" b="1" i="1" dirty="0"/>
              <a:t>you</a:t>
            </a:r>
            <a:r>
              <a:rPr lang="en-US" b="1" dirty="0"/>
              <a:t> can do to improve transfers from planned community-based births.  But we’re equally committed to engaging midwives in this conversation about best practices with regard to hospital transfers, as well as EMS providers. There’s work to do on all sides. </a:t>
            </a:r>
          </a:p>
          <a:p>
            <a:pPr marL="0" lvl="0" indent="0" algn="l" rtl="0">
              <a:spcBef>
                <a:spcPts val="0"/>
              </a:spcBef>
              <a:spcAft>
                <a:spcPts val="0"/>
              </a:spcAft>
              <a:buNone/>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We recently updated and expanded the 1</a:t>
            </a:r>
            <a:r>
              <a:rPr lang="en-US" b="1" baseline="30000" dirty="0"/>
              <a:t>st</a:t>
            </a:r>
            <a:r>
              <a:rPr lang="en-US" b="1" dirty="0"/>
              <a:t> goal to include whole person safety which refers to </a:t>
            </a:r>
            <a:r>
              <a:rPr lang="en-US" b="1" dirty="0">
                <a:latin typeface="Calibri" panose="020F0502020204030204" pitchFamily="34" charset="0"/>
                <a:cs typeface="Calibri" panose="020F0502020204030204" pitchFamily="34" charset="0"/>
              </a:rPr>
              <a:t>how </a:t>
            </a:r>
            <a:r>
              <a:rPr lang="en-US" b="1" i="0" dirty="0">
                <a:solidFill>
                  <a:srgbClr val="000000"/>
                </a:solidFill>
                <a:effectLst/>
                <a:latin typeface="Calibri" panose="020F0502020204030204" pitchFamily="34" charset="0"/>
                <a:cs typeface="Calibri" panose="020F0502020204030204" pitchFamily="34" charset="0"/>
              </a:rPr>
              <a:t>Smooth Transitions considers “safety” to encompass emotional, psychological, social, cultural, spiritual, and physical processes and outcomes. </a:t>
            </a:r>
            <a:endParaRPr lang="en-US"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NEXT SLIDE, please.</a:t>
            </a:r>
            <a:endParaRPr b="1" dirty="0"/>
          </a:p>
        </p:txBody>
      </p:sp>
      <p:sp>
        <p:nvSpPr>
          <p:cNvPr id="207" name="Google Shape;207;p4: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To refresh your understanding of licensed midwives in WA state, ST recently developed an infographic to demonstrate education and training, scope of practice, professional information, statistics, and relevant research.  We hope this is a helpful tool to promote greater understanding within the medical and EMS communities about the care that community midwives provide to birthing people and their babies. NEXT SLIDE,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6E6FD-4F2D-4CC5-95ED-910CDAABA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1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On the second page of the infographic, there’s a list of some recent publications and research relevant to community midwifery in Washington state. And there’s some general information about Smooth Transitions’ mission and goals. You can find this infographic on the ST resource page. It contains live links and a QR code to the resources referenced for hard copy use. Though since we published the infographic we just published an article in the JMWH about ST, which has open access and the link is on our resource page.  NEXT SLIDE,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6E6FD-4F2D-4CC5-95ED-910CDAABA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69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a:t>
            </a:r>
            <a:r>
              <a:rPr lang="en-US" b="1" i="0" dirty="0">
                <a:solidFill>
                  <a:srgbClr val="000000"/>
                </a:solidFill>
                <a:effectLst/>
                <a:latin typeface="Calibri" panose="020F0502020204030204" pitchFamily="34" charset="0"/>
              </a:rPr>
              <a:t>I also wanted to highlight the comprehensive care that LMs provide to newborns and postpartum parents.  Understanding this care model is helpful for hospital providers discharging patients back into midwifery care after a transfer. </a:t>
            </a:r>
            <a:r>
              <a:rPr lang="en-US" b="1" baseline="0" dirty="0"/>
              <a:t>NEXT SLIDE, please.</a:t>
            </a:r>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6206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MELISSA: I wanted to quickly share how prevalent community birth is in WA and note that, as in every other state, we’ve seen a significant increase in community birth between 2018 and 2020 likely due, in part to the COVID pandemic. </a:t>
            </a:r>
            <a:r>
              <a:rPr lang="en-US" b="1" baseline="0" dirty="0"/>
              <a:t>NEXT SLIDE, please.</a:t>
            </a:r>
            <a:endParaRPr lang="en-US" b="1" dirty="0"/>
          </a:p>
        </p:txBody>
      </p:sp>
      <p:sp>
        <p:nvSpPr>
          <p:cNvPr id="4" name="Slide Number Placeholder 3"/>
          <p:cNvSpPr>
            <a:spLocks noGrp="1"/>
          </p:cNvSpPr>
          <p:nvPr>
            <p:ph type="sldNum" sz="quarter" idx="10"/>
          </p:nvPr>
        </p:nvSpPr>
        <p:spPr>
          <a:xfrm>
            <a:off x="6530339" y="8846554"/>
            <a:ext cx="326073" cy="467310"/>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00AB21E-EE20-D641-8FF1-8781DF2A3B69}" type="slidenum">
              <a:rPr kumimoji="0" lang="en-US" sz="12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10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Taking a closer look at WA state community midwives, I wanted to share some outcome data that was published fairly recently (some of you may have seen it).  According to a recent study in the Green Journal, over a 5 ½-year period, there were 11,442 planned community births in WA attended by midwives who are professional members of MAWS (the Midwives’ Association of Washington State). This data comes from the OB Clinical Outcomes Assessment Program (OB COAP) also based at the Foundation for Health Care Quality.  85% of these births occurred in their intended setting. Note that the overall c-section rate was 5.3% (12.4% for nulliparas and 1.0% for multiparas with no prior c-section). </a:t>
            </a:r>
          </a:p>
          <a:p>
            <a:endParaRPr lang="en-US" b="1" dirty="0"/>
          </a:p>
          <a:p>
            <a:r>
              <a:rPr lang="en-US" b="1" dirty="0"/>
              <a:t>The overall rate of physiologic birth was 84.1%, using ACOG’s </a:t>
            </a:r>
            <a:r>
              <a:rPr lang="en-US" sz="1200" b="1" i="0" u="none" strike="noStrike" cap="none" dirty="0" err="1">
                <a:solidFill>
                  <a:schemeClr val="dk1"/>
                </a:solidFill>
                <a:effectLst/>
                <a:latin typeface="Calibri"/>
                <a:ea typeface="Calibri"/>
                <a:cs typeface="Calibri"/>
                <a:sym typeface="Calibri"/>
              </a:rPr>
              <a:t>reVITALize</a:t>
            </a:r>
            <a:r>
              <a:rPr lang="en-US" sz="1200" b="1" i="0" u="none" strike="noStrike" cap="none" dirty="0">
                <a:solidFill>
                  <a:schemeClr val="dk1"/>
                </a:solidFill>
                <a:effectLst/>
                <a:latin typeface="Calibri"/>
                <a:ea typeface="Calibri"/>
                <a:cs typeface="Calibri"/>
                <a:sym typeface="Calibri"/>
              </a:rPr>
              <a:t> definition of “spontaneous labor and spontaneous vaginal delivery without epidural, other pharmaceutical pain medication or augmentation of labor with oxytocin” although we allowed for AROM in this analysis because this variable wasn’t captured in our dataset. The physiologic birth rate associated with community birth is notable because it’s SO much higher than the physiologic birth rate in OB COAP hospitals, even compared with CNM-led care. Not only is physiologic birth a quality metric that is getting greater attention nationally, but according to the most recent Listening to Mothers in California report, birthing people are increasingly wanting to avoid birth interventions unless necessary. </a:t>
            </a:r>
            <a:r>
              <a:rPr lang="en-US" b="1" baseline="0" dirty="0"/>
              <a:t>NEXT SLIDE, please.</a:t>
            </a:r>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2861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9F87-FA9C-2F4F-8069-8BDB56114A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537D3-6928-9642-B493-A3BA8CFE5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9ECBA-3549-CE47-8660-D667CF0074AE}"/>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5" name="Footer Placeholder 4">
            <a:extLst>
              <a:ext uri="{FF2B5EF4-FFF2-40B4-BE49-F238E27FC236}">
                <a16:creationId xmlns:a16="http://schemas.microsoft.com/office/drawing/2014/main" id="{70FB3AF5-6C42-B941-A4AF-7D7A785EE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719A8-B724-7146-9A8B-1A4BF34ED06E}"/>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04713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78D6-C19C-854F-AEFF-842418489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1AD8E-C497-7C4A-B5C0-869FF2D37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328C9-3791-B642-B3C6-80DE2DC21E29}"/>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5" name="Footer Placeholder 4">
            <a:extLst>
              <a:ext uri="{FF2B5EF4-FFF2-40B4-BE49-F238E27FC236}">
                <a16:creationId xmlns:a16="http://schemas.microsoft.com/office/drawing/2014/main" id="{FEF8C356-81D8-104E-927A-84DC19551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62C9A-D09D-444A-82A3-7CA4D3866C11}"/>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112709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AA40-2E4F-1648-A55E-DC21FE7E9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AD404-FF22-7848-B261-58D81C9F1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8BD1-2AA7-F344-B312-613C87ADB198}"/>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5" name="Footer Placeholder 4">
            <a:extLst>
              <a:ext uri="{FF2B5EF4-FFF2-40B4-BE49-F238E27FC236}">
                <a16:creationId xmlns:a16="http://schemas.microsoft.com/office/drawing/2014/main" id="{308288D6-DAD9-EE47-9D4F-734FB363C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56297-5C40-AD41-BA9C-41B82F5B9899}"/>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84417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F28E-A9AA-C544-B4D8-55F785250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7A0990-9F71-D647-A51F-EF60E8C17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510544-B2F8-3841-A96C-70D893A66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453DB-FC23-D640-9626-FCE13D30AED5}"/>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6" name="Footer Placeholder 5">
            <a:extLst>
              <a:ext uri="{FF2B5EF4-FFF2-40B4-BE49-F238E27FC236}">
                <a16:creationId xmlns:a16="http://schemas.microsoft.com/office/drawing/2014/main" id="{6DF85F07-713C-4D43-8040-7C31B1BDF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298C0-7FF9-9242-BD5E-935A3FA0DDA0}"/>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504908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60E9-39D1-3C43-BEF5-639F6497C9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E136CE-B6CF-6E41-920E-A182B040C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7CE-8C2C-EE4A-B0B7-C7F4512EA5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E7F42E-60DB-5942-992E-265AE753C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B7BAD3-FE0A-A940-A731-DFBDDB127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1D095D-9014-1B46-9854-166B5451AE61}"/>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8" name="Footer Placeholder 7">
            <a:extLst>
              <a:ext uri="{FF2B5EF4-FFF2-40B4-BE49-F238E27FC236}">
                <a16:creationId xmlns:a16="http://schemas.microsoft.com/office/drawing/2014/main" id="{73140120-6989-C541-8942-7C38841D58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42F0C-BBFB-084F-810E-1A714EE58049}"/>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05337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159E-66CE-EB42-B3E2-7024683397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DD746-AF83-E844-95E2-9E5EE86E31D3}"/>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4" name="Footer Placeholder 3">
            <a:extLst>
              <a:ext uri="{FF2B5EF4-FFF2-40B4-BE49-F238E27FC236}">
                <a16:creationId xmlns:a16="http://schemas.microsoft.com/office/drawing/2014/main" id="{327BBD5F-DD3C-0944-BB85-15AF7A8200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D5B61-1010-6543-B7D7-455409A0D8AB}"/>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134035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20241-0D16-8747-B2A3-FF7E15267E58}"/>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3" name="Footer Placeholder 2">
            <a:extLst>
              <a:ext uri="{FF2B5EF4-FFF2-40B4-BE49-F238E27FC236}">
                <a16:creationId xmlns:a16="http://schemas.microsoft.com/office/drawing/2014/main" id="{9DF8157F-7F2F-2A45-86B6-D9E2CAFA88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6613C-7DDF-0540-A433-CE5B1661954E}"/>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322355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A868-5994-DC45-B94F-7B37A5B7E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982AE6-F021-4246-B64D-5C5E00408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EE2252-85E2-C947-A789-3A0FE552A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E0693-D614-A04C-92EE-832B21B495D7}"/>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6" name="Footer Placeholder 5">
            <a:extLst>
              <a:ext uri="{FF2B5EF4-FFF2-40B4-BE49-F238E27FC236}">
                <a16:creationId xmlns:a16="http://schemas.microsoft.com/office/drawing/2014/main" id="{6C2EB168-638D-A642-A701-BF3EC4EF0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7B934-D73D-2344-A77C-F4F8ABABFA04}"/>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3784769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4BBA-B875-084B-98D4-C337B0D1F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A46049-96DA-5E47-BA07-CE2D0E297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28B73-1AF1-A847-A5A9-49646494D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CB5EA-EA52-E549-8361-1F12B2009298}"/>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6" name="Footer Placeholder 5">
            <a:extLst>
              <a:ext uri="{FF2B5EF4-FFF2-40B4-BE49-F238E27FC236}">
                <a16:creationId xmlns:a16="http://schemas.microsoft.com/office/drawing/2014/main" id="{3E66D3AB-7640-EF41-BFE8-CDE90FADF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C897F-D6DC-5141-A10C-3A2D6A8E40CE}"/>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3867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4F4D-6578-9B48-B71D-C89F7C06D2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65838-CE98-0241-8611-ECEFE0384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12DDE-722D-E24E-8988-04D875C26C07}"/>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5" name="Footer Placeholder 4">
            <a:extLst>
              <a:ext uri="{FF2B5EF4-FFF2-40B4-BE49-F238E27FC236}">
                <a16:creationId xmlns:a16="http://schemas.microsoft.com/office/drawing/2014/main" id="{BD428188-7400-C342-9713-ECEFB8C1C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5A4A1-A429-EA42-A4C3-F28118EC531A}"/>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40223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F9644-65E1-4943-AF5D-E6D6BEA56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043DAA-4506-E641-AB31-20068F0FCB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0D453-3F83-874A-88CA-94187272E9D0}"/>
              </a:ext>
            </a:extLst>
          </p:cNvPr>
          <p:cNvSpPr>
            <a:spLocks noGrp="1"/>
          </p:cNvSpPr>
          <p:nvPr>
            <p:ph type="dt" sz="half" idx="10"/>
          </p:nvPr>
        </p:nvSpPr>
        <p:spPr/>
        <p:txBody>
          <a:bodyPr/>
          <a:lstStyle/>
          <a:p>
            <a:fld id="{5F99F853-D0FE-4D33-9E49-2B45D6B1131D}" type="datetimeFigureOut">
              <a:rPr lang="en-US" smtClean="0"/>
              <a:t>2/6/2023</a:t>
            </a:fld>
            <a:endParaRPr lang="en-US"/>
          </a:p>
        </p:txBody>
      </p:sp>
      <p:sp>
        <p:nvSpPr>
          <p:cNvPr id="5" name="Footer Placeholder 4">
            <a:extLst>
              <a:ext uri="{FF2B5EF4-FFF2-40B4-BE49-F238E27FC236}">
                <a16:creationId xmlns:a16="http://schemas.microsoft.com/office/drawing/2014/main" id="{0D1F441D-FF73-EE44-BC00-93BFBB45E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D14C9-35A9-8C4C-B4F4-54E21B496A17}"/>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335133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23E67-FB35-6B48-8283-D6CB2AD33999}" type="datetimeFigureOut">
              <a:rPr lang="en-US" smtClean="0"/>
              <a:pPr/>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65024-4EE3-1E40-915D-158A4CA6DCF5}" type="slidenum">
              <a:rPr lang="en-US" smtClean="0"/>
              <a:pPr/>
              <a:t>‹#›</a:t>
            </a:fld>
            <a:endParaRPr lang="en-US"/>
          </a:p>
        </p:txBody>
      </p:sp>
    </p:spTree>
    <p:extLst>
      <p:ext uri="{BB962C8B-B14F-4D97-AF65-F5344CB8AC3E}">
        <p14:creationId xmlns:p14="http://schemas.microsoft.com/office/powerpoint/2010/main" val="34623908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xmlns:mv="urn:schemas-microsoft-com:mac:vml">
      <p:transition spd="slow" advClick="0" advTm="10000"/>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8"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4EE09-5A36-514B-A350-D7B77F142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90F9D-F10B-1740-B489-C776783D2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3C685-243E-8342-800F-2C1EB632F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9F853-D0FE-4D33-9E49-2B45D6B1131D}" type="datetimeFigureOut">
              <a:rPr lang="en-US" smtClean="0"/>
              <a:t>2/6/2023</a:t>
            </a:fld>
            <a:endParaRPr lang="en-US"/>
          </a:p>
        </p:txBody>
      </p:sp>
      <p:sp>
        <p:nvSpPr>
          <p:cNvPr id="5" name="Footer Placeholder 4">
            <a:extLst>
              <a:ext uri="{FF2B5EF4-FFF2-40B4-BE49-F238E27FC236}">
                <a16:creationId xmlns:a16="http://schemas.microsoft.com/office/drawing/2014/main" id="{D3848E0C-9D3A-6A4E-A991-1E5FA76F9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9ADB2-13EA-0E42-BB5E-E997E71C4F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B0EB-15B1-49C0-BD48-86903FD8A4C6}" type="slidenum">
              <a:rPr lang="en-US" smtClean="0"/>
              <a:t>‹#›</a:t>
            </a:fld>
            <a:endParaRPr lang="en-US"/>
          </a:p>
        </p:txBody>
      </p:sp>
    </p:spTree>
    <p:extLst>
      <p:ext uri="{BB962C8B-B14F-4D97-AF65-F5344CB8AC3E}">
        <p14:creationId xmlns:p14="http://schemas.microsoft.com/office/powerpoint/2010/main" val="35889333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smoothtransitions@qualityhealth.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p:nvPr/>
        </p:nvSpPr>
        <p:spPr>
          <a:xfrm>
            <a:off x="4654296" y="-2"/>
            <a:ext cx="7537704"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7" name="Google Shape;177;p27"/>
          <p:cNvPicPr preferRelativeResize="0"/>
          <p:nvPr/>
        </p:nvPicPr>
        <p:blipFill rotWithShape="1">
          <a:blip r:embed="rId3">
            <a:alphaModFix/>
          </a:blip>
          <a:srcRect/>
          <a:stretch/>
        </p:blipFill>
        <p:spPr>
          <a:xfrm>
            <a:off x="763662" y="1209432"/>
            <a:ext cx="7388352" cy="1797163"/>
          </a:xfrm>
          <a:prstGeom prst="rect">
            <a:avLst/>
          </a:prstGeom>
          <a:noFill/>
          <a:ln>
            <a:noFill/>
          </a:ln>
        </p:spPr>
      </p:pic>
      <p:sp>
        <p:nvSpPr>
          <p:cNvPr id="178" name="Google Shape;178;p27"/>
          <p:cNvSpPr txBox="1">
            <a:spLocks noGrp="1"/>
          </p:cNvSpPr>
          <p:nvPr>
            <p:ph type="subTitle" idx="1"/>
          </p:nvPr>
        </p:nvSpPr>
        <p:spPr>
          <a:xfrm>
            <a:off x="4973782" y="2798618"/>
            <a:ext cx="7068866" cy="3111731"/>
          </a:xfrm>
          <a:prstGeom prst="rect">
            <a:avLst/>
          </a:prstGeom>
          <a:noFill/>
          <a:ln>
            <a:noFill/>
          </a:ln>
        </p:spPr>
        <p:txBody>
          <a:bodyPr spcFirstLastPara="1" wrap="square" lIns="91425" tIns="45700" rIns="91425" bIns="45700" anchor="t" anchorCtr="0">
            <a:noAutofit/>
          </a:bodyPr>
          <a:lstStyle/>
          <a:p>
            <a:pPr marL="0" indent="0">
              <a:spcBef>
                <a:spcPts val="0"/>
              </a:spcBef>
              <a:buClr>
                <a:srgbClr val="FFFFFF"/>
              </a:buClr>
              <a:buSzPts val="2800"/>
            </a:pPr>
            <a:r>
              <a:rPr lang="en-US" sz="2800" b="1" dirty="0">
                <a:solidFill>
                  <a:srgbClr val="FFFFFF"/>
                </a:solidFill>
              </a:rPr>
              <a:t>Smooth Transitions™</a:t>
            </a:r>
          </a:p>
          <a:p>
            <a:pPr marL="0" lvl="0" indent="0" rtl="0">
              <a:lnSpc>
                <a:spcPct val="90000"/>
              </a:lnSpc>
              <a:spcBef>
                <a:spcPts val="0"/>
              </a:spcBef>
              <a:spcAft>
                <a:spcPts val="0"/>
              </a:spcAft>
              <a:buClr>
                <a:srgbClr val="FFFFFF"/>
              </a:buClr>
              <a:buSzPts val="2800"/>
              <a:buNone/>
            </a:pPr>
            <a:r>
              <a:rPr lang="en-US" sz="2800" b="1" dirty="0">
                <a:solidFill>
                  <a:srgbClr val="FFFFFF"/>
                </a:solidFill>
              </a:rPr>
              <a:t> Quality Improvement Program</a:t>
            </a:r>
          </a:p>
          <a:p>
            <a:pPr marL="0" lvl="0" indent="0" rtl="0">
              <a:lnSpc>
                <a:spcPct val="90000"/>
              </a:lnSpc>
              <a:spcBef>
                <a:spcPts val="0"/>
              </a:spcBef>
              <a:spcAft>
                <a:spcPts val="0"/>
              </a:spcAft>
              <a:buClr>
                <a:srgbClr val="FFFFFF"/>
              </a:buClr>
              <a:buSzPts val="2800"/>
              <a:buNone/>
            </a:pPr>
            <a:endParaRPr lang="en-US" sz="2800" dirty="0">
              <a:solidFill>
                <a:srgbClr val="FFFFFF"/>
              </a:solidFill>
            </a:endParaRPr>
          </a:p>
          <a:p>
            <a:pPr marL="0" lvl="0" indent="0" rtl="0">
              <a:lnSpc>
                <a:spcPct val="90000"/>
              </a:lnSpc>
              <a:spcBef>
                <a:spcPts val="0"/>
              </a:spcBef>
              <a:spcAft>
                <a:spcPts val="0"/>
              </a:spcAft>
              <a:buClr>
                <a:srgbClr val="FFFFFF"/>
              </a:buClr>
              <a:buSzPts val="2800"/>
              <a:buNone/>
            </a:pPr>
            <a:r>
              <a:rPr lang="en-US" sz="3200" b="1" i="0" dirty="0">
                <a:solidFill>
                  <a:schemeClr val="bg1"/>
                </a:solidFill>
                <a:effectLst/>
                <a:latin typeface="Arial" panose="020B0604020202020204" pitchFamily="34" charset="0"/>
              </a:rPr>
              <a:t>Improving </a:t>
            </a:r>
            <a:r>
              <a:rPr lang="en-US" sz="3200" b="1" dirty="0">
                <a:solidFill>
                  <a:schemeClr val="bg1"/>
                </a:solidFill>
                <a:latin typeface="Arial" panose="020B0604020202020204" pitchFamily="34" charset="0"/>
              </a:rPr>
              <a:t>H</a:t>
            </a:r>
            <a:r>
              <a:rPr lang="en-US" sz="3200" b="1" i="0" dirty="0">
                <a:solidFill>
                  <a:schemeClr val="bg1"/>
                </a:solidFill>
                <a:effectLst/>
                <a:latin typeface="Arial" panose="020B0604020202020204" pitchFamily="34" charset="0"/>
              </a:rPr>
              <a:t>ospital </a:t>
            </a:r>
            <a:r>
              <a:rPr lang="en-US" sz="3200" b="1" dirty="0">
                <a:solidFill>
                  <a:schemeClr val="bg1"/>
                </a:solidFill>
                <a:latin typeface="Arial" panose="020B0604020202020204" pitchFamily="34" charset="0"/>
              </a:rPr>
              <a:t>T</a:t>
            </a:r>
            <a:r>
              <a:rPr lang="en-US" sz="3200" b="1" i="0" dirty="0">
                <a:solidFill>
                  <a:schemeClr val="bg1"/>
                </a:solidFill>
                <a:effectLst/>
                <a:latin typeface="Arial" panose="020B0604020202020204" pitchFamily="34" charset="0"/>
              </a:rPr>
              <a:t>ransfers from Planned </a:t>
            </a:r>
            <a:r>
              <a:rPr lang="en-US" sz="3200" b="1" dirty="0">
                <a:solidFill>
                  <a:schemeClr val="bg1"/>
                </a:solidFill>
                <a:latin typeface="Arial" panose="020B0604020202020204" pitchFamily="34" charset="0"/>
              </a:rPr>
              <a:t>C</a:t>
            </a:r>
            <a:r>
              <a:rPr lang="en-US" sz="3200" b="1" i="0" dirty="0">
                <a:solidFill>
                  <a:schemeClr val="bg1"/>
                </a:solidFill>
                <a:effectLst/>
                <a:latin typeface="Arial" panose="020B0604020202020204" pitchFamily="34" charset="0"/>
              </a:rPr>
              <a:t>ommunity-based </a:t>
            </a:r>
            <a:r>
              <a:rPr lang="en-US" sz="3200" b="1" dirty="0">
                <a:solidFill>
                  <a:schemeClr val="bg1"/>
                </a:solidFill>
                <a:latin typeface="Arial" panose="020B0604020202020204" pitchFamily="34" charset="0"/>
              </a:rPr>
              <a:t>B</a:t>
            </a:r>
            <a:r>
              <a:rPr lang="en-US" sz="3200" b="1" i="0" dirty="0">
                <a:solidFill>
                  <a:schemeClr val="bg1"/>
                </a:solidFill>
                <a:effectLst/>
                <a:latin typeface="Arial" panose="020B0604020202020204" pitchFamily="34" charset="0"/>
              </a:rPr>
              <a:t>irths </a:t>
            </a:r>
            <a:endParaRPr sz="3600" b="1" dirty="0">
              <a:solidFill>
                <a:schemeClr val="bg1"/>
              </a:solidFill>
            </a:endParaRPr>
          </a:p>
        </p:txBody>
      </p:sp>
      <p:pic>
        <p:nvPicPr>
          <p:cNvPr id="179" name="Google Shape;179;p27" descr="A close up of a logo&#10;&#10;Description generated with very high confidence"/>
          <p:cNvPicPr preferRelativeResize="0"/>
          <p:nvPr/>
        </p:nvPicPr>
        <p:blipFill rotWithShape="1">
          <a:blip r:embed="rId4">
            <a:alphaModFix/>
          </a:blip>
          <a:srcRect/>
          <a:stretch/>
        </p:blipFill>
        <p:spPr>
          <a:xfrm>
            <a:off x="6877878" y="5331000"/>
            <a:ext cx="3130120" cy="1228826"/>
          </a:xfrm>
          <a:prstGeom prst="rect">
            <a:avLst/>
          </a:prstGeom>
          <a:noFill/>
          <a:ln>
            <a:noFill/>
          </a:ln>
        </p:spPr>
      </p:pic>
      <p:sp>
        <p:nvSpPr>
          <p:cNvPr id="180" name="Google Shape;180;p27"/>
          <p:cNvSpPr txBox="1"/>
          <p:nvPr/>
        </p:nvSpPr>
        <p:spPr>
          <a:xfrm>
            <a:off x="256983" y="5331000"/>
            <a:ext cx="4080995" cy="10723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dk1"/>
                </a:solidFill>
                <a:latin typeface="Calibri" panose="020F0502020204030204" pitchFamily="34" charset="0"/>
                <a:cs typeface="Calibri" panose="020F0502020204030204" pitchFamily="34" charset="0"/>
                <a:sym typeface="Calibri"/>
              </a:rPr>
              <a:t>Hospital Name</a:t>
            </a:r>
          </a:p>
          <a:p>
            <a:pPr marL="0" marR="0" lvl="0" indent="0" algn="ctr" rtl="0">
              <a:spcBef>
                <a:spcPts val="0"/>
              </a:spcBef>
              <a:spcAft>
                <a:spcPts val="0"/>
              </a:spcAft>
              <a:buNone/>
            </a:pPr>
            <a:r>
              <a:rPr lang="en-US" sz="2800" b="1" dirty="0">
                <a:solidFill>
                  <a:schemeClr val="dk1"/>
                </a:solidFill>
                <a:latin typeface="Calibri" panose="020F0502020204030204" pitchFamily="34" charset="0"/>
                <a:cs typeface="Calibri" panose="020F0502020204030204" pitchFamily="34" charset="0"/>
                <a:sym typeface="Calibri"/>
              </a:rPr>
              <a:t>2023</a:t>
            </a:r>
            <a:endParaRPr lang="en-US" sz="3200" b="1"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968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AE0D152-CE59-4F45-B6DB-8F27A3A84567}"/>
              </a:ext>
            </a:extLst>
          </p:cNvPr>
          <p:cNvSpPr>
            <a:spLocks noGrp="1"/>
          </p:cNvSpPr>
          <p:nvPr>
            <p:ph type="title"/>
          </p:nvPr>
        </p:nvSpPr>
        <p:spPr>
          <a:xfrm>
            <a:off x="838200" y="631825"/>
            <a:ext cx="10515600" cy="1325563"/>
          </a:xfrm>
        </p:spPr>
        <p:txBody>
          <a:bodyPr>
            <a:normAutofit/>
          </a:bodyPr>
          <a:lstStyle/>
          <a:p>
            <a:r>
              <a:rPr lang="en-US" b="1"/>
              <a:t>Community Birth Transfers </a:t>
            </a:r>
            <a:br>
              <a:rPr lang="en-US" b="1"/>
            </a:br>
            <a:r>
              <a:rPr lang="en-US" b="1"/>
              <a:t>Data in OB COAP 2015 - 2020</a:t>
            </a:r>
          </a:p>
        </p:txBody>
      </p:sp>
      <p:sp>
        <p:nvSpPr>
          <p:cNvPr id="3" name="Text Placeholder 2">
            <a:extLst>
              <a:ext uri="{FF2B5EF4-FFF2-40B4-BE49-F238E27FC236}">
                <a16:creationId xmlns:a16="http://schemas.microsoft.com/office/drawing/2014/main" id="{961E1C30-C6F4-1E43-8FE2-8EB0772029EC}"/>
              </a:ext>
            </a:extLst>
          </p:cNvPr>
          <p:cNvSpPr>
            <a:spLocks noGrp="1"/>
          </p:cNvSpPr>
          <p:nvPr>
            <p:ph type="body" idx="1"/>
          </p:nvPr>
        </p:nvSpPr>
        <p:spPr>
          <a:xfrm>
            <a:off x="838200" y="1862419"/>
            <a:ext cx="10515600" cy="4498040"/>
          </a:xfrm>
        </p:spPr>
        <p:txBody>
          <a:bodyPr>
            <a:normAutofit fontScale="40000" lnSpcReduction="20000"/>
          </a:bodyPr>
          <a:lstStyle/>
          <a:p>
            <a:pPr marL="114300" indent="0">
              <a:buNone/>
            </a:pPr>
            <a:endParaRPr lang="en-US" sz="3600" dirty="0"/>
          </a:p>
          <a:p>
            <a:pPr marL="114300" indent="0">
              <a:buNone/>
            </a:pPr>
            <a:r>
              <a:rPr lang="en-US" sz="5000" dirty="0"/>
              <a:t>Intrapartum transfer rate							</a:t>
            </a:r>
            <a:r>
              <a:rPr lang="en-US" sz="5000" dirty="0">
                <a:highlight>
                  <a:srgbClr val="FFFF00"/>
                </a:highlight>
              </a:rPr>
              <a:t>14.9%</a:t>
            </a:r>
            <a:r>
              <a:rPr lang="en-US" sz="5000" dirty="0"/>
              <a:t> (1,705)	</a:t>
            </a:r>
          </a:p>
          <a:p>
            <a:pPr marL="114300" indent="0">
              <a:buNone/>
            </a:pPr>
            <a:r>
              <a:rPr lang="en-US" sz="5000" dirty="0"/>
              <a:t>	Nulliparous transfer rate						32.3% (1,326)</a:t>
            </a:r>
          </a:p>
          <a:p>
            <a:pPr marL="114300" indent="0">
              <a:buNone/>
            </a:pPr>
            <a:r>
              <a:rPr lang="en-US" sz="5000" dirty="0"/>
              <a:t>	Multiparous transfer rate					 	 5.2% (379)</a:t>
            </a:r>
          </a:p>
          <a:p>
            <a:pPr marL="114300" indent="0">
              <a:buNone/>
            </a:pPr>
            <a:r>
              <a:rPr lang="en-US" sz="5000" dirty="0"/>
              <a:t>C-section rate for transfers						</a:t>
            </a:r>
            <a:r>
              <a:rPr lang="en-US" sz="5000" dirty="0">
                <a:highlight>
                  <a:srgbClr val="FFFF00"/>
                </a:highlight>
              </a:rPr>
              <a:t>35.7%</a:t>
            </a:r>
            <a:r>
              <a:rPr lang="en-US" sz="5000" dirty="0"/>
              <a:t> (608)</a:t>
            </a:r>
          </a:p>
          <a:p>
            <a:pPr marL="114300" indent="0">
              <a:buNone/>
            </a:pPr>
            <a:r>
              <a:rPr lang="en-US" sz="5000" dirty="0"/>
              <a:t>Postpartum transfer rate (&lt;6 hours after birth)			 	</a:t>
            </a:r>
            <a:r>
              <a:rPr lang="en-US" sz="5000" dirty="0">
                <a:highlight>
                  <a:srgbClr val="FFFF00"/>
                </a:highlight>
              </a:rPr>
              <a:t> 2.9% </a:t>
            </a:r>
            <a:r>
              <a:rPr lang="en-US" sz="5000" dirty="0"/>
              <a:t>(284)</a:t>
            </a:r>
          </a:p>
          <a:p>
            <a:pPr marL="114300" indent="0">
              <a:buNone/>
            </a:pPr>
            <a:r>
              <a:rPr lang="en-US" sz="5000" dirty="0"/>
              <a:t>Postpartum hospital admissions rate (&lt;6 hours – 30 days PP)		 	 1.0% (117)</a:t>
            </a:r>
          </a:p>
          <a:p>
            <a:pPr marL="114300" indent="0">
              <a:buNone/>
            </a:pPr>
            <a:r>
              <a:rPr lang="en-US" sz="5000" dirty="0"/>
              <a:t>Neonatal transfer rate (&lt;6 hours after birth)			  	  </a:t>
            </a:r>
            <a:r>
              <a:rPr lang="en-US" sz="5000" dirty="0">
                <a:highlight>
                  <a:srgbClr val="FFFF00"/>
                </a:highlight>
              </a:rPr>
              <a:t>2.1%</a:t>
            </a:r>
            <a:r>
              <a:rPr lang="en-US" sz="5000" dirty="0"/>
              <a:t> (201)</a:t>
            </a:r>
          </a:p>
          <a:p>
            <a:pPr marL="114300" indent="0">
              <a:buNone/>
            </a:pPr>
            <a:r>
              <a:rPr lang="en-US" sz="5000" dirty="0"/>
              <a:t>Neonatal hospital admission rate(&gt;6 hours – 30 days after birth)	  	  2.3% (266)</a:t>
            </a:r>
          </a:p>
          <a:p>
            <a:pPr marL="114300" indent="0">
              <a:buNone/>
            </a:pPr>
            <a:r>
              <a:rPr lang="en-US" sz="5000" dirty="0"/>
              <a:t>Perinatal death rate (intrapartum + neonatal &lt; 7 days)		  	  </a:t>
            </a:r>
            <a:r>
              <a:rPr lang="en-US" sz="5000" dirty="0">
                <a:highlight>
                  <a:srgbClr val="FFFF00"/>
                </a:highlight>
              </a:rPr>
              <a:t>0.87%</a:t>
            </a:r>
            <a:r>
              <a:rPr lang="en-US" sz="5000" dirty="0"/>
              <a:t> (10)</a:t>
            </a:r>
            <a:r>
              <a:rPr lang="en-US" sz="3600" dirty="0"/>
              <a:t>												</a:t>
            </a:r>
          </a:p>
          <a:p>
            <a:pPr marL="114300" indent="0">
              <a:buNone/>
            </a:pPr>
            <a:endParaRPr lang="en-US" sz="2000" dirty="0">
              <a:highlight>
                <a:srgbClr val="FFFF00"/>
              </a:highlight>
            </a:endParaRPr>
          </a:p>
          <a:p>
            <a:pPr marL="114300" indent="0">
              <a:buNone/>
            </a:pPr>
            <a:r>
              <a:rPr lang="en-US" sz="3500" dirty="0" err="1"/>
              <a:t>Nethery</a:t>
            </a:r>
            <a:r>
              <a:rPr lang="en-US" sz="3500" dirty="0"/>
              <a:t>, Elizabeth MSC, MSM; </a:t>
            </a:r>
            <a:r>
              <a:rPr lang="en-US" sz="3500" dirty="0" err="1"/>
              <a:t>Schummers</a:t>
            </a:r>
            <a:r>
              <a:rPr lang="en-US" sz="3500" dirty="0"/>
              <a:t>, Laura ScD; Levine, Audrey BA; </a:t>
            </a:r>
            <a:r>
              <a:rPr lang="en-US" sz="3500" dirty="0" err="1"/>
              <a:t>Caughey</a:t>
            </a:r>
            <a:r>
              <a:rPr lang="en-US" sz="3500" dirty="0"/>
              <a:t>, Aaron B. MD, PhD; Souter, Vivienne MBChB, MD; Gordon, Wendy DM, MPH Birth Outcomes for Planned Home and Licensed Freestanding Birth Center Births in Washington State, Obstetrics &amp; Gynecology: November 2021 - Volume 138 - Issue 5 - p 693-702 </a:t>
            </a:r>
            <a:r>
              <a:rPr lang="en-US" sz="3500" dirty="0" err="1"/>
              <a:t>doi</a:t>
            </a:r>
            <a:r>
              <a:rPr lang="en-US" sz="3500" dirty="0"/>
              <a:t>: 10.1097/AOG.0000000000004578 </a:t>
            </a:r>
          </a:p>
          <a:p>
            <a:pPr marL="114300" indent="0">
              <a:buNone/>
            </a:pPr>
            <a:endParaRPr lang="en-US" sz="2000" dirty="0">
              <a:highlight>
                <a:srgbClr val="FFFF00"/>
              </a:highlight>
            </a:endParaRPr>
          </a:p>
        </p:txBody>
      </p:sp>
    </p:spTree>
    <p:extLst>
      <p:ext uri="{BB962C8B-B14F-4D97-AF65-F5344CB8AC3E}">
        <p14:creationId xmlns:p14="http://schemas.microsoft.com/office/powerpoint/2010/main" val="176182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B6E54-EB56-45B9-05B9-9EA888CDC00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kern="1200" dirty="0">
                <a:solidFill>
                  <a:srgbClr val="FFFFFF"/>
                </a:solidFill>
                <a:latin typeface="+mj-lt"/>
                <a:ea typeface="+mj-ea"/>
                <a:cs typeface="+mj-cs"/>
              </a:rPr>
              <a:t>Smooth Transitions</a:t>
            </a:r>
          </a:p>
        </p:txBody>
      </p:sp>
      <p:graphicFrame>
        <p:nvGraphicFramePr>
          <p:cNvPr id="18" name="Content Placeholder 2">
            <a:extLst>
              <a:ext uri="{FF2B5EF4-FFF2-40B4-BE49-F238E27FC236}">
                <a16:creationId xmlns:a16="http://schemas.microsoft.com/office/drawing/2014/main" id="{14C5B86A-9D27-1B7F-2C28-A96655DC57AF}"/>
              </a:ext>
            </a:extLst>
          </p:cNvPr>
          <p:cNvGraphicFramePr>
            <a:graphicFrameLocks noGrp="1"/>
          </p:cNvGraphicFramePr>
          <p:nvPr>
            <p:ph idx="1"/>
            <p:extLst>
              <p:ext uri="{D42A27DB-BD31-4B8C-83A1-F6EECF244321}">
                <p14:modId xmlns:p14="http://schemas.microsoft.com/office/powerpoint/2010/main" val="1164299864"/>
              </p:ext>
            </p:extLst>
          </p:nvPr>
        </p:nvGraphicFramePr>
        <p:xfrm>
          <a:off x="838200" y="1825625"/>
          <a:ext cx="10515600" cy="489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764021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p:nvPr/>
        </p:nvSpPr>
        <p:spPr>
          <a:xfrm>
            <a:off x="7311418" y="450221"/>
            <a:ext cx="4421661" cy="59488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41"/>
          <p:cNvSpPr/>
          <p:nvPr/>
        </p:nvSpPr>
        <p:spPr>
          <a:xfrm>
            <a:off x="462058" y="450221"/>
            <a:ext cx="4402377" cy="3918123"/>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5" name="Google Shape;345;p41"/>
          <p:cNvSpPr/>
          <p:nvPr/>
        </p:nvSpPr>
        <p:spPr>
          <a:xfrm>
            <a:off x="458921" y="4521269"/>
            <a:ext cx="6697525" cy="18778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7" name="Google Shape;347;p41"/>
          <p:cNvSpPr/>
          <p:nvPr/>
        </p:nvSpPr>
        <p:spPr>
          <a:xfrm>
            <a:off x="5048949" y="450221"/>
            <a:ext cx="2115455" cy="189890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8" name="Google Shape;348;p41"/>
          <p:cNvSpPr txBox="1">
            <a:spLocks noGrp="1"/>
          </p:cNvSpPr>
          <p:nvPr>
            <p:ph type="title"/>
          </p:nvPr>
        </p:nvSpPr>
        <p:spPr>
          <a:xfrm>
            <a:off x="774700" y="762000"/>
            <a:ext cx="3759200" cy="334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b="1" dirty="0">
                <a:solidFill>
                  <a:srgbClr val="FFFFFF"/>
                </a:solidFill>
              </a:rPr>
              <a:t>A closer look</a:t>
            </a:r>
            <a:endParaRPr dirty="0"/>
          </a:p>
        </p:txBody>
      </p:sp>
      <p:sp>
        <p:nvSpPr>
          <p:cNvPr id="349" name="Google Shape;349;p41"/>
          <p:cNvSpPr txBox="1">
            <a:spLocks noGrp="1"/>
          </p:cNvSpPr>
          <p:nvPr>
            <p:ph type="body" idx="1"/>
          </p:nvPr>
        </p:nvSpPr>
        <p:spPr>
          <a:xfrm>
            <a:off x="7348918" y="1011836"/>
            <a:ext cx="4381023" cy="5387243"/>
          </a:xfrm>
          <a:prstGeom prst="rect">
            <a:avLst/>
          </a:prstGeom>
          <a:noFill/>
          <a:ln>
            <a:noFill/>
          </a:ln>
        </p:spPr>
        <p:txBody>
          <a:bodyPr spcFirstLastPara="1" wrap="square" lIns="91425" tIns="45700" rIns="91425" bIns="45700" anchor="ctr" anchorCtr="0">
            <a:noAutofit/>
          </a:bodyPr>
          <a:lstStyle/>
          <a:p>
            <a:pPr marL="0" lvl="0" indent="0" algn="ctr">
              <a:spcBef>
                <a:spcPts val="0"/>
              </a:spcBef>
              <a:buSzPts val="2400"/>
              <a:buNone/>
            </a:pPr>
            <a:r>
              <a:rPr lang="en-US" sz="2400" b="1" dirty="0"/>
              <a:t>Perinatal Transfer Committee Meetings</a:t>
            </a:r>
          </a:p>
          <a:p>
            <a:pPr marL="0" lvl="0" indent="0">
              <a:spcBef>
                <a:spcPts val="0"/>
              </a:spcBef>
              <a:buSzPts val="2400"/>
              <a:buNone/>
            </a:pPr>
            <a:endParaRPr lang="en-US" dirty="0"/>
          </a:p>
          <a:p>
            <a:pPr marL="742950" lvl="1" indent="-285750">
              <a:spcBef>
                <a:spcPts val="0"/>
              </a:spcBef>
              <a:buSzPts val="2400"/>
            </a:pPr>
            <a:r>
              <a:rPr lang="en-US" dirty="0"/>
              <a:t>Meet regularly (~4x/year)</a:t>
            </a:r>
          </a:p>
          <a:p>
            <a:pPr marL="685800" lvl="1" indent="-228600">
              <a:buSzPts val="2400"/>
            </a:pPr>
            <a:r>
              <a:rPr lang="en-US" dirty="0"/>
              <a:t>Examine what’s working/not working, any trends with transfers?</a:t>
            </a:r>
          </a:p>
          <a:p>
            <a:pPr marL="685800" lvl="1" indent="-228600">
              <a:buSzPts val="2400"/>
            </a:pPr>
            <a:r>
              <a:rPr lang="en-US" dirty="0"/>
              <a:t>Explore opportunities for interdisciplinary skills training and continuing education based on identified needs </a:t>
            </a:r>
          </a:p>
          <a:p>
            <a:pPr marL="685800" lvl="1" indent="-228600">
              <a:buSzPts val="2400"/>
            </a:pPr>
            <a:r>
              <a:rPr lang="en-US" dirty="0"/>
              <a:t>Develop additional QI opportunities</a:t>
            </a:r>
            <a:endParaRPr lang="en-US" sz="2000" dirty="0"/>
          </a:p>
          <a:p>
            <a:pPr marL="685800" lvl="1" indent="-228600">
              <a:buSzPts val="2400"/>
            </a:pPr>
            <a:endParaRPr lang="en-US" sz="1800" dirty="0"/>
          </a:p>
        </p:txBody>
      </p:sp>
      <p:pic>
        <p:nvPicPr>
          <p:cNvPr id="3" name="Graphic 2" descr="Magnifying glass with solid fill">
            <a:extLst>
              <a:ext uri="{FF2B5EF4-FFF2-40B4-BE49-F238E27FC236}">
                <a16:creationId xmlns:a16="http://schemas.microsoft.com/office/drawing/2014/main" id="{E3F2F460-F28F-3389-49E5-888B9B6B1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4966" y="2575229"/>
            <a:ext cx="1645920" cy="16459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B8D9-8AD9-93BD-B70E-B9BE0AF4B00D}"/>
              </a:ext>
            </a:extLst>
          </p:cNvPr>
          <p:cNvSpPr>
            <a:spLocks noGrp="1"/>
          </p:cNvSpPr>
          <p:nvPr>
            <p:ph type="title"/>
          </p:nvPr>
        </p:nvSpPr>
        <p:spPr>
          <a:xfrm>
            <a:off x="838200" y="365124"/>
            <a:ext cx="10515600" cy="5299075"/>
          </a:xfrm>
        </p:spPr>
        <p:txBody>
          <a:bodyPr/>
          <a:lstStyle/>
          <a:p>
            <a:pPr marL="571500" indent="-571500">
              <a:buFont typeface="Wingdings" panose="05000000000000000000" pitchFamily="2" charset="2"/>
              <a:buChar char="§"/>
            </a:pPr>
            <a:r>
              <a:rPr lang="en-US" dirty="0"/>
              <a:t>Surveys</a:t>
            </a:r>
            <a:br>
              <a:rPr lang="en-US" dirty="0"/>
            </a:br>
            <a:r>
              <a:rPr lang="en-US" dirty="0"/>
              <a:t>	Receiving Provider</a:t>
            </a:r>
            <a:br>
              <a:rPr lang="en-US" dirty="0"/>
            </a:br>
            <a:r>
              <a:rPr lang="en-US" dirty="0"/>
              <a:t>	Nursing</a:t>
            </a:r>
            <a:br>
              <a:rPr lang="en-US" dirty="0"/>
            </a:br>
            <a:r>
              <a:rPr lang="en-US" dirty="0"/>
              <a:t>	EMS</a:t>
            </a:r>
            <a:br>
              <a:rPr lang="en-US" dirty="0"/>
            </a:br>
            <a:r>
              <a:rPr lang="en-US" dirty="0"/>
              <a:t>	Community Midwife</a:t>
            </a:r>
            <a:br>
              <a:rPr lang="en-US" dirty="0"/>
            </a:br>
            <a:r>
              <a:rPr lang="en-US" dirty="0"/>
              <a:t>	Client</a:t>
            </a:r>
            <a:br>
              <a:rPr lang="en-US" dirty="0"/>
            </a:br>
            <a:r>
              <a:rPr lang="en-US" dirty="0"/>
              <a:t>	</a:t>
            </a:r>
          </a:p>
        </p:txBody>
      </p:sp>
      <p:graphicFrame>
        <p:nvGraphicFramePr>
          <p:cNvPr id="3" name="Object 2">
            <a:extLst>
              <a:ext uri="{FF2B5EF4-FFF2-40B4-BE49-F238E27FC236}">
                <a16:creationId xmlns:a16="http://schemas.microsoft.com/office/drawing/2014/main" id="{F71D50F5-200B-976C-BD43-4ED77EEB8F84}"/>
              </a:ext>
            </a:extLst>
          </p:cNvPr>
          <p:cNvGraphicFramePr>
            <a:graphicFrameLocks noChangeAspect="1"/>
          </p:cNvGraphicFramePr>
          <p:nvPr>
            <p:extLst>
              <p:ext uri="{D42A27DB-BD31-4B8C-83A1-F6EECF244321}">
                <p14:modId xmlns:p14="http://schemas.microsoft.com/office/powerpoint/2010/main" val="336870403"/>
              </p:ext>
            </p:extLst>
          </p:nvPr>
        </p:nvGraphicFramePr>
        <p:xfrm>
          <a:off x="7252757" y="274320"/>
          <a:ext cx="4234920" cy="6309360"/>
        </p:xfrm>
        <a:graphic>
          <a:graphicData uri="http://schemas.openxmlformats.org/presentationml/2006/ole">
            <mc:AlternateContent xmlns:mc="http://schemas.openxmlformats.org/markup-compatibility/2006">
              <mc:Choice xmlns:v="urn:schemas-microsoft-com:vml" Requires="v">
                <p:oleObj name="Acrobat Document" r:id="rId3" imgW="3360264" imgH="5006340" progId="Acrobat.Document.DC">
                  <p:embed/>
                </p:oleObj>
              </mc:Choice>
              <mc:Fallback>
                <p:oleObj name="Acrobat Document" r:id="rId3" imgW="3360264" imgH="5006340" progId="Acrobat.Document.DC">
                  <p:embed/>
                  <p:pic>
                    <p:nvPicPr>
                      <p:cNvPr id="0" name=""/>
                      <p:cNvPicPr/>
                      <p:nvPr/>
                    </p:nvPicPr>
                    <p:blipFill>
                      <a:blip r:embed="rId4"/>
                      <a:stretch>
                        <a:fillRect/>
                      </a:stretch>
                    </p:blipFill>
                    <p:spPr>
                      <a:xfrm>
                        <a:off x="7252757" y="274320"/>
                        <a:ext cx="4234920" cy="6309360"/>
                      </a:xfrm>
                      <a:prstGeom prst="rect">
                        <a:avLst/>
                      </a:prstGeom>
                      <a:ln w="25400">
                        <a:solidFill>
                          <a:schemeClr val="accent1"/>
                        </a:solidFill>
                      </a:ln>
                    </p:spPr>
                  </p:pic>
                </p:oleObj>
              </mc:Fallback>
            </mc:AlternateContent>
          </a:graphicData>
        </a:graphic>
      </p:graphicFrame>
    </p:spTree>
    <p:extLst>
      <p:ext uri="{BB962C8B-B14F-4D97-AF65-F5344CB8AC3E}">
        <p14:creationId xmlns:p14="http://schemas.microsoft.com/office/powerpoint/2010/main" val="247934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p:nvPr/>
        </p:nvSpPr>
        <p:spPr>
          <a:xfrm>
            <a:off x="7348918" y="394792"/>
            <a:ext cx="4421661" cy="59488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4" name="Google Shape;344;p41"/>
          <p:cNvSpPr/>
          <p:nvPr/>
        </p:nvSpPr>
        <p:spPr>
          <a:xfrm>
            <a:off x="462058" y="450221"/>
            <a:ext cx="4402377" cy="3918123"/>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5" name="Google Shape;345;p41"/>
          <p:cNvSpPr/>
          <p:nvPr/>
        </p:nvSpPr>
        <p:spPr>
          <a:xfrm>
            <a:off x="458921" y="4521269"/>
            <a:ext cx="6697525" cy="18778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46" name="Google Shape;346;p41"/>
          <p:cNvPicPr preferRelativeResize="0"/>
          <p:nvPr/>
        </p:nvPicPr>
        <p:blipFill rotWithShape="1">
          <a:blip r:embed="rId3">
            <a:alphaModFix/>
          </a:blip>
          <a:srcRect/>
          <a:stretch/>
        </p:blipFill>
        <p:spPr>
          <a:xfrm>
            <a:off x="5243078" y="2576514"/>
            <a:ext cx="1705848" cy="1705848"/>
          </a:xfrm>
          <a:prstGeom prst="rect">
            <a:avLst/>
          </a:prstGeom>
          <a:noFill/>
          <a:ln>
            <a:noFill/>
          </a:ln>
        </p:spPr>
      </p:pic>
      <p:sp>
        <p:nvSpPr>
          <p:cNvPr id="347" name="Google Shape;347;p41"/>
          <p:cNvSpPr/>
          <p:nvPr/>
        </p:nvSpPr>
        <p:spPr>
          <a:xfrm>
            <a:off x="5048949" y="450221"/>
            <a:ext cx="2115455" cy="1898903"/>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8" name="Google Shape;348;p41"/>
          <p:cNvSpPr txBox="1">
            <a:spLocks noGrp="1"/>
          </p:cNvSpPr>
          <p:nvPr>
            <p:ph type="title"/>
          </p:nvPr>
        </p:nvSpPr>
        <p:spPr>
          <a:xfrm>
            <a:off x="774700" y="762000"/>
            <a:ext cx="3759200" cy="334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b="1" dirty="0">
                <a:solidFill>
                  <a:srgbClr val="FFFFFF"/>
                </a:solidFill>
              </a:rPr>
              <a:t>On the Horizon</a:t>
            </a:r>
            <a:endParaRPr dirty="0"/>
          </a:p>
        </p:txBody>
      </p:sp>
      <p:pic>
        <p:nvPicPr>
          <p:cNvPr id="2" name="Picture 1" descr="Chart, bubble chart&#10;&#10;Description automatically generated">
            <a:extLst>
              <a:ext uri="{FF2B5EF4-FFF2-40B4-BE49-F238E27FC236}">
                <a16:creationId xmlns:a16="http://schemas.microsoft.com/office/drawing/2014/main" id="{036F3AB3-1D04-4A4D-B111-F1B369815099}"/>
              </a:ext>
            </a:extLst>
          </p:cNvPr>
          <p:cNvPicPr>
            <a:picLocks noChangeAspect="1"/>
          </p:cNvPicPr>
          <p:nvPr/>
        </p:nvPicPr>
        <p:blipFill>
          <a:blip r:embed="rId4"/>
          <a:stretch>
            <a:fillRect/>
          </a:stretch>
        </p:blipFill>
        <p:spPr>
          <a:xfrm>
            <a:off x="5253037" y="2605087"/>
            <a:ext cx="1685925" cy="1647825"/>
          </a:xfrm>
          <a:prstGeom prst="rect">
            <a:avLst/>
          </a:prstGeom>
        </p:spPr>
      </p:pic>
      <p:graphicFrame>
        <p:nvGraphicFramePr>
          <p:cNvPr id="353" name="Google Shape;349;p41">
            <a:extLst>
              <a:ext uri="{FF2B5EF4-FFF2-40B4-BE49-F238E27FC236}">
                <a16:creationId xmlns:a16="http://schemas.microsoft.com/office/drawing/2014/main" id="{7497A002-4AF6-F3B4-E964-73C3DFF7F168}"/>
              </a:ext>
            </a:extLst>
          </p:cNvPr>
          <p:cNvGraphicFramePr/>
          <p:nvPr>
            <p:extLst>
              <p:ext uri="{D42A27DB-BD31-4B8C-83A1-F6EECF244321}">
                <p14:modId xmlns:p14="http://schemas.microsoft.com/office/powerpoint/2010/main" val="1843295768"/>
              </p:ext>
            </p:extLst>
          </p:nvPr>
        </p:nvGraphicFramePr>
        <p:xfrm>
          <a:off x="7642649" y="514350"/>
          <a:ext cx="3759198" cy="57803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8952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huffingtonpost.com/asset/,scalefit_600_noupscale/5807783e170000c316acce74.jpeg">
            <a:extLst>
              <a:ext uri="{FF2B5EF4-FFF2-40B4-BE49-F238E27FC236}">
                <a16:creationId xmlns:a16="http://schemas.microsoft.com/office/drawing/2014/main" id="{3991E97D-17AD-415C-8B17-E36E8615DF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28" r="-1" b="13845"/>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35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xmlns:mv="urn:schemas-microsoft-com:mac:vml">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4"/>
          <p:cNvSpPr/>
          <p:nvPr/>
        </p:nvSpPr>
        <p:spPr>
          <a:xfrm>
            <a:off x="321564" y="320040"/>
            <a:ext cx="11548872" cy="6217920"/>
          </a:xfrm>
          <a:prstGeom prst="rect">
            <a:avLst/>
          </a:prstGeom>
          <a:solidFill>
            <a:schemeClr val="dk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78" name="Google Shape;378;p44"/>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79" name="Google Shape;379;p44"/>
          <p:cNvSpPr txBox="1">
            <a:spLocks noGrp="1"/>
          </p:cNvSpPr>
          <p:nvPr>
            <p:ph type="title"/>
          </p:nvPr>
        </p:nvSpPr>
        <p:spPr>
          <a:xfrm>
            <a:off x="838200" y="963877"/>
            <a:ext cx="3494362" cy="493024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dirty="0">
                <a:solidFill>
                  <a:schemeClr val="accent1"/>
                </a:solidFill>
              </a:rPr>
              <a:t>Thank You!</a:t>
            </a:r>
            <a:endParaRPr dirty="0"/>
          </a:p>
        </p:txBody>
      </p:sp>
      <p:sp>
        <p:nvSpPr>
          <p:cNvPr id="380" name="Google Shape;380;p44"/>
          <p:cNvSpPr txBox="1">
            <a:spLocks noGrp="1"/>
          </p:cNvSpPr>
          <p:nvPr>
            <p:ph type="body" idx="1"/>
          </p:nvPr>
        </p:nvSpPr>
        <p:spPr>
          <a:xfrm>
            <a:off x="4976031" y="742950"/>
            <a:ext cx="6377769" cy="51511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Calibri"/>
              <a:buNone/>
            </a:pPr>
            <a:endParaRPr sz="2400" dirty="0"/>
          </a:p>
          <a:p>
            <a:pPr marL="0" marR="0" lvl="0" indent="0" algn="l" rtl="0">
              <a:lnSpc>
                <a:spcPct val="90000"/>
              </a:lnSpc>
              <a:spcBef>
                <a:spcPts val="600"/>
              </a:spcBef>
              <a:spcAft>
                <a:spcPts val="0"/>
              </a:spcAft>
              <a:buClr>
                <a:schemeClr val="dk1"/>
              </a:buClr>
              <a:buSzPts val="2400"/>
              <a:buFont typeface="Calibri"/>
              <a:buNone/>
            </a:pPr>
            <a:endParaRPr sz="2400" dirty="0"/>
          </a:p>
          <a:p>
            <a:pPr marL="0" marR="0" lvl="0" indent="0" algn="l" rtl="0">
              <a:lnSpc>
                <a:spcPct val="90000"/>
              </a:lnSpc>
              <a:spcBef>
                <a:spcPts val="600"/>
              </a:spcBef>
              <a:spcAft>
                <a:spcPts val="0"/>
              </a:spcAft>
              <a:buClr>
                <a:schemeClr val="dk1"/>
              </a:buClr>
              <a:buSzPts val="2400"/>
              <a:buFont typeface="Calibri"/>
              <a:buNone/>
            </a:pPr>
            <a:endParaRPr sz="2400" dirty="0"/>
          </a:p>
          <a:p>
            <a:pPr marL="0" marR="0" lvl="0" indent="0" algn="l" rtl="0">
              <a:lnSpc>
                <a:spcPct val="90000"/>
              </a:lnSpc>
              <a:spcBef>
                <a:spcPts val="600"/>
              </a:spcBef>
              <a:spcAft>
                <a:spcPts val="0"/>
              </a:spcAft>
              <a:buClr>
                <a:schemeClr val="dk1"/>
              </a:buClr>
              <a:buSzPts val="2400"/>
              <a:buFont typeface="Calibri"/>
              <a:buNone/>
            </a:pPr>
            <a:endParaRPr sz="2400" dirty="0"/>
          </a:p>
          <a:p>
            <a:pPr marL="0" marR="0" lvl="0" indent="0" algn="l" rtl="0">
              <a:lnSpc>
                <a:spcPct val="90000"/>
              </a:lnSpc>
              <a:spcBef>
                <a:spcPts val="600"/>
              </a:spcBef>
              <a:spcAft>
                <a:spcPts val="0"/>
              </a:spcAft>
              <a:buClr>
                <a:schemeClr val="dk1"/>
              </a:buClr>
              <a:buSzPts val="2400"/>
              <a:buFont typeface="Calibri"/>
              <a:buNone/>
            </a:pPr>
            <a:endParaRPr lang="en-US" sz="2400" dirty="0"/>
          </a:p>
          <a:p>
            <a:pPr marL="0" lvl="0" indent="0">
              <a:spcBef>
                <a:spcPts val="600"/>
              </a:spcBef>
              <a:buSzPts val="2400"/>
              <a:buNone/>
            </a:pPr>
            <a:r>
              <a:rPr lang="en-US" sz="2400" dirty="0"/>
              <a:t>Melissa Denmark</a:t>
            </a:r>
          </a:p>
          <a:p>
            <a:pPr marL="0" lvl="0" indent="0">
              <a:spcBef>
                <a:spcPts val="600"/>
              </a:spcBef>
              <a:buSzPts val="2400"/>
              <a:buNone/>
            </a:pPr>
            <a:r>
              <a:rPr lang="en-US" sz="2400" dirty="0"/>
              <a:t>Smooth Transitions Program Coordinator</a:t>
            </a:r>
          </a:p>
          <a:p>
            <a:pPr marL="0" lvl="0" indent="0">
              <a:spcBef>
                <a:spcPts val="600"/>
              </a:spcBef>
              <a:buSzPts val="2400"/>
              <a:buNone/>
            </a:pPr>
            <a:r>
              <a:rPr lang="en-US" sz="2400" u="sng" dirty="0">
                <a:solidFill>
                  <a:schemeClr val="hlink"/>
                </a:solidFill>
                <a:hlinkClick r:id="rId3"/>
              </a:rPr>
              <a:t>smoothtransitions@qualityhealth.org</a:t>
            </a:r>
            <a:endParaRPr lang="en-US" sz="2400" dirty="0"/>
          </a:p>
          <a:p>
            <a:pPr marL="0" marR="0" lvl="0" indent="0" algn="l" rtl="0">
              <a:lnSpc>
                <a:spcPct val="90000"/>
              </a:lnSpc>
              <a:spcBef>
                <a:spcPts val="600"/>
              </a:spcBef>
              <a:spcAft>
                <a:spcPts val="0"/>
              </a:spcAft>
              <a:buClr>
                <a:schemeClr val="dk1"/>
              </a:buClr>
              <a:buSzPts val="2400"/>
              <a:buFont typeface="Calibri"/>
              <a:buNone/>
            </a:pPr>
            <a:endParaRPr lang="en-US" sz="2400" dirty="0"/>
          </a:p>
          <a:p>
            <a:pPr marL="0" marR="0" lvl="0" indent="0" algn="l" rtl="0">
              <a:lnSpc>
                <a:spcPct val="90000"/>
              </a:lnSpc>
              <a:spcBef>
                <a:spcPts val="600"/>
              </a:spcBef>
              <a:spcAft>
                <a:spcPts val="0"/>
              </a:spcAft>
              <a:buClr>
                <a:schemeClr val="dk1"/>
              </a:buClr>
              <a:buSzPts val="2400"/>
              <a:buFont typeface="Calibri"/>
              <a:buNone/>
            </a:pPr>
            <a:r>
              <a:rPr lang="en-US" sz="2400" u="sng" dirty="0">
                <a:solidFill>
                  <a:srgbClr val="0070C0"/>
                </a:solidFill>
              </a:rPr>
              <a:t>qualityhealth.org/</a:t>
            </a:r>
            <a:r>
              <a:rPr lang="en-US" sz="2400" u="sng" dirty="0" err="1">
                <a:solidFill>
                  <a:srgbClr val="0070C0"/>
                </a:solidFill>
              </a:rPr>
              <a:t>smoothtransitions</a:t>
            </a:r>
            <a:r>
              <a:rPr lang="en-US" sz="2400" u="sng" dirty="0">
                <a:solidFill>
                  <a:srgbClr val="0070C0"/>
                </a:solidFill>
              </a:rPr>
              <a:t> </a:t>
            </a:r>
            <a:endParaRPr u="sng" dirty="0">
              <a:solidFill>
                <a:srgbClr val="0070C0"/>
              </a:solidFill>
            </a:endParaRPr>
          </a:p>
          <a:p>
            <a:pPr marL="0" marR="0" lvl="0" indent="0" algn="l" rtl="0">
              <a:lnSpc>
                <a:spcPct val="90000"/>
              </a:lnSpc>
              <a:spcBef>
                <a:spcPts val="600"/>
              </a:spcBef>
              <a:spcAft>
                <a:spcPts val="0"/>
              </a:spcAft>
              <a:buClr>
                <a:schemeClr val="dk1"/>
              </a:buClr>
              <a:buSzPts val="2400"/>
              <a:buFont typeface="Calibri"/>
              <a:buNone/>
            </a:pPr>
            <a:endParaRPr sz="2400" dirty="0"/>
          </a:p>
          <a:p>
            <a:pPr marL="0" lvl="0" indent="0" algn="l" rtl="0">
              <a:lnSpc>
                <a:spcPct val="90000"/>
              </a:lnSpc>
              <a:spcBef>
                <a:spcPts val="600"/>
              </a:spcBef>
              <a:spcAft>
                <a:spcPts val="0"/>
              </a:spcAft>
              <a:buClr>
                <a:schemeClr val="dk1"/>
              </a:buClr>
              <a:buSzPts val="2400"/>
              <a:buNone/>
            </a:pPr>
            <a:endParaRPr sz="2400" dirty="0"/>
          </a:p>
          <a:p>
            <a:pPr marL="0" marR="0" lvl="0" indent="0" algn="l" rtl="0">
              <a:lnSpc>
                <a:spcPct val="90000"/>
              </a:lnSpc>
              <a:spcBef>
                <a:spcPts val="600"/>
              </a:spcBef>
              <a:spcAft>
                <a:spcPts val="0"/>
              </a:spcAft>
              <a:buClr>
                <a:schemeClr val="dk1"/>
              </a:buClr>
              <a:buSzPts val="2400"/>
              <a:buFont typeface="Calibri"/>
              <a:buNone/>
            </a:pPr>
            <a:endParaRPr sz="2400" dirty="0"/>
          </a:p>
          <a:p>
            <a:pPr marL="0" marR="0" lvl="0" indent="0" algn="l" rtl="0">
              <a:lnSpc>
                <a:spcPct val="90000"/>
              </a:lnSpc>
              <a:spcBef>
                <a:spcPts val="600"/>
              </a:spcBef>
              <a:spcAft>
                <a:spcPts val="0"/>
              </a:spcAft>
              <a:buClr>
                <a:schemeClr val="dk1"/>
              </a:buClr>
              <a:buSzPts val="2400"/>
              <a:buFont typeface="Calibri"/>
              <a:buNone/>
            </a:pP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2EBC7C72-F500-F627-0619-4A782E7CF5EE}"/>
              </a:ext>
            </a:extLst>
          </p:cNvPr>
          <p:cNvPicPr>
            <a:picLocks noChangeAspect="1"/>
          </p:cNvPicPr>
          <p:nvPr/>
        </p:nvPicPr>
        <p:blipFill rotWithShape="1">
          <a:blip r:embed="rId3"/>
          <a:srcRect r="5882" b="-1"/>
          <a:stretch/>
        </p:blipFill>
        <p:spPr>
          <a:xfrm>
            <a:off x="2522356" y="10"/>
            <a:ext cx="9669642" cy="6857990"/>
          </a:xfrm>
          <a:prstGeom prst="rect">
            <a:avLst/>
          </a:prstGeom>
        </p:spPr>
      </p:pic>
      <p:sp>
        <p:nvSpPr>
          <p:cNvPr id="42" name="Rectangle 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8B6E54-EB56-45B9-05B9-9EA888CDC007}"/>
              </a:ext>
            </a:extLst>
          </p:cNvPr>
          <p:cNvSpPr>
            <a:spLocks noGrp="1"/>
          </p:cNvSpPr>
          <p:nvPr>
            <p:ph type="title"/>
          </p:nvPr>
        </p:nvSpPr>
        <p:spPr>
          <a:xfrm>
            <a:off x="838200" y="365125"/>
            <a:ext cx="3822189" cy="1899912"/>
          </a:xfrm>
        </p:spPr>
        <p:txBody>
          <a:bodyPr vert="horz" lIns="91440" tIns="45720" rIns="91440" bIns="45720" rtlCol="0" anchor="ctr">
            <a:normAutofit/>
          </a:bodyPr>
          <a:lstStyle/>
          <a:p>
            <a:pPr>
              <a:spcBef>
                <a:spcPct val="0"/>
              </a:spcBef>
            </a:pPr>
            <a:r>
              <a:rPr lang="en-US" sz="3100" b="1" kern="1200">
                <a:solidFill>
                  <a:schemeClr val="tx1"/>
                </a:solidFill>
                <a:latin typeface="+mj-lt"/>
                <a:ea typeface="+mj-ea"/>
                <a:cs typeface="+mj-cs"/>
              </a:rPr>
              <a:t>Smooth Transitions Quality Improvement Program</a:t>
            </a:r>
          </a:p>
        </p:txBody>
      </p:sp>
      <p:sp>
        <p:nvSpPr>
          <p:cNvPr id="3" name="TextBox 2">
            <a:extLst>
              <a:ext uri="{FF2B5EF4-FFF2-40B4-BE49-F238E27FC236}">
                <a16:creationId xmlns:a16="http://schemas.microsoft.com/office/drawing/2014/main" id="{33999847-21AF-2F4B-86EB-FF2AE22FB92D}"/>
              </a:ext>
            </a:extLst>
          </p:cNvPr>
          <p:cNvSpPr txBox="1"/>
          <p:nvPr/>
        </p:nvSpPr>
        <p:spPr>
          <a:xfrm>
            <a:off x="838200" y="2434201"/>
            <a:ext cx="3822189" cy="4178266"/>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2400" b="1" kern="1200" dirty="0">
                <a:solidFill>
                  <a:schemeClr val="tx1"/>
                </a:solidFill>
                <a:latin typeface="+mn-lt"/>
                <a:ea typeface="+mn-ea"/>
                <a:cs typeface="+mn-cs"/>
              </a:rPr>
              <a:t>Launched in 2009 under the auspices of the Washington State Perinatal Collaborative</a:t>
            </a:r>
          </a:p>
          <a:p>
            <a:pPr marL="285750" indent="-228600">
              <a:lnSpc>
                <a:spcPct val="90000"/>
              </a:lnSpc>
              <a:spcAft>
                <a:spcPts val="600"/>
              </a:spcAft>
              <a:buFont typeface="Arial" panose="020B0604020202020204" pitchFamily="34" charset="0"/>
              <a:buChar char="•"/>
            </a:pPr>
            <a:r>
              <a:rPr lang="en-US" sz="2400" b="1" kern="1200" dirty="0">
                <a:solidFill>
                  <a:schemeClr val="tx1"/>
                </a:solidFill>
                <a:latin typeface="+mn-lt"/>
                <a:ea typeface="+mn-ea"/>
                <a:cs typeface="+mn-cs"/>
              </a:rPr>
              <a:t>Since 2018, it has been housed at the Foundation for Health Care Quality</a:t>
            </a:r>
          </a:p>
          <a:p>
            <a:pPr marL="285750" indent="-228600">
              <a:lnSpc>
                <a:spcPct val="90000"/>
              </a:lnSpc>
              <a:spcAft>
                <a:spcPts val="600"/>
              </a:spcAft>
              <a:buFont typeface="Arial" panose="020B0604020202020204" pitchFamily="34" charset="0"/>
              <a:buChar char="•"/>
            </a:pPr>
            <a:r>
              <a:rPr lang="en-US" sz="2400" b="1" kern="1200" dirty="0">
                <a:solidFill>
                  <a:schemeClr val="tx1"/>
                </a:solidFill>
                <a:latin typeface="+mn-lt"/>
                <a:ea typeface="+mn-ea"/>
                <a:cs typeface="+mn-cs"/>
              </a:rPr>
              <a:t>21 hospitals currently participating in the program; 7 additional hospitals are onboarding</a:t>
            </a:r>
          </a:p>
        </p:txBody>
      </p:sp>
    </p:spTree>
    <p:extLst>
      <p:ext uri="{BB962C8B-B14F-4D97-AF65-F5344CB8AC3E}">
        <p14:creationId xmlns:p14="http://schemas.microsoft.com/office/powerpoint/2010/main" val="356633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p:nvPr/>
        </p:nvSpPr>
        <p:spPr>
          <a:xfrm>
            <a:off x="0" y="-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28"/>
          <p:cNvSpPr/>
          <p:nvPr/>
        </p:nvSpPr>
        <p:spPr>
          <a:xfrm>
            <a:off x="4654296" y="-2"/>
            <a:ext cx="7537704"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8" name="Google Shape;188;p28"/>
          <p:cNvPicPr preferRelativeResize="0"/>
          <p:nvPr/>
        </p:nvPicPr>
        <p:blipFill rotWithShape="1">
          <a:blip r:embed="rId3">
            <a:alphaModFix/>
          </a:blip>
          <a:srcRect/>
          <a:stretch/>
        </p:blipFill>
        <p:spPr>
          <a:xfrm>
            <a:off x="971242" y="330189"/>
            <a:ext cx="7001243" cy="1703001"/>
          </a:xfrm>
          <a:prstGeom prst="rect">
            <a:avLst/>
          </a:prstGeom>
          <a:noFill/>
          <a:ln>
            <a:noFill/>
          </a:ln>
        </p:spPr>
      </p:pic>
      <p:sp>
        <p:nvSpPr>
          <p:cNvPr id="189" name="Google Shape;189;p28"/>
          <p:cNvSpPr txBox="1"/>
          <p:nvPr/>
        </p:nvSpPr>
        <p:spPr>
          <a:xfrm>
            <a:off x="838200" y="6318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endParaRPr sz="4400" b="0" i="0" u="none" strike="noStrike" cap="none">
              <a:solidFill>
                <a:schemeClr val="lt1"/>
              </a:solidFill>
              <a:latin typeface="Calibri"/>
              <a:ea typeface="Calibri"/>
              <a:cs typeface="Calibri"/>
              <a:sym typeface="Calibri"/>
            </a:endParaRPr>
          </a:p>
        </p:txBody>
      </p:sp>
      <p:sp>
        <p:nvSpPr>
          <p:cNvPr id="190" name="Google Shape;190;p28"/>
          <p:cNvSpPr txBox="1">
            <a:spLocks noGrp="1"/>
          </p:cNvSpPr>
          <p:nvPr>
            <p:ph type="body" idx="1"/>
          </p:nvPr>
        </p:nvSpPr>
        <p:spPr>
          <a:xfrm>
            <a:off x="5901944" y="1510393"/>
            <a:ext cx="5970265" cy="51679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800"/>
              <a:buNone/>
            </a:pPr>
            <a:endParaRPr sz="2000" dirty="0">
              <a:solidFill>
                <a:srgbClr val="FFFFFF"/>
              </a:solidFill>
            </a:endParaRPr>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Foundation for Health Care Quality – OB COAP</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State Hospital Association (WSHA)</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Midwives’ Association of Washington State (MAWS)</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State Obstetrical Association (WSOA)</a:t>
            </a:r>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Chapter of AWHONN</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State Department of Health (DOH)</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Affiliate of the ACNM</a:t>
            </a:r>
            <a:endParaRPr lang="en-US" sz="2000" dirty="0"/>
          </a:p>
          <a:p>
            <a:pPr marL="228600" indent="-228600">
              <a:buClr>
                <a:srgbClr val="FFFFFF"/>
              </a:buClr>
              <a:buSzPts val="2000"/>
              <a:buFont typeface="Noto Sans Symbols"/>
              <a:buChar char="❖"/>
            </a:pPr>
            <a:r>
              <a:rPr lang="en-US" sz="2000" dirty="0">
                <a:solidFill>
                  <a:srgbClr val="FFFFFF"/>
                </a:solidFill>
              </a:rPr>
              <a:t>Washington Alliance for Responsible Midwifery (WARM)</a:t>
            </a:r>
          </a:p>
          <a:p>
            <a:pPr marL="228600" indent="-228600">
              <a:buClr>
                <a:srgbClr val="FFFFFF"/>
              </a:buClr>
              <a:buSzPts val="2000"/>
              <a:buFont typeface="Noto Sans Symbols"/>
              <a:buChar char="❖"/>
            </a:pPr>
            <a:r>
              <a:rPr lang="en-US" sz="2000" dirty="0">
                <a:solidFill>
                  <a:srgbClr val="FFFFFF"/>
                </a:solidFill>
              </a:rPr>
              <a:t>OB Hospitalist Group, Inc (OBHG)</a:t>
            </a:r>
          </a:p>
          <a:p>
            <a:pPr marL="228600" indent="-228600">
              <a:buClr>
                <a:srgbClr val="FFFFFF"/>
              </a:buClr>
              <a:buSzPts val="2000"/>
              <a:buFont typeface="Noto Sans Symbols"/>
              <a:buChar char="❖"/>
            </a:pPr>
            <a:r>
              <a:rPr lang="en-US" sz="2000" dirty="0">
                <a:solidFill>
                  <a:srgbClr val="FFFFFF"/>
                </a:solidFill>
              </a:rPr>
              <a:t>Grants from American Institutes for Research (AIR), the WA Dept of Health, and the </a:t>
            </a:r>
            <a:r>
              <a:rPr lang="en-US" sz="2000" dirty="0" err="1">
                <a:solidFill>
                  <a:srgbClr val="FFFFFF"/>
                </a:solidFill>
              </a:rPr>
              <a:t>Yellowchair</a:t>
            </a:r>
            <a:r>
              <a:rPr lang="en-US" sz="2000" dirty="0">
                <a:solidFill>
                  <a:srgbClr val="FFFFFF"/>
                </a:solidFill>
              </a:rPr>
              <a:t> Foundation</a:t>
            </a:r>
            <a:endParaRPr lang="en-US" sz="2000" dirty="0"/>
          </a:p>
          <a:p>
            <a:pPr marL="228600" lvl="0" indent="-101600" algn="l" rtl="0">
              <a:lnSpc>
                <a:spcPct val="90000"/>
              </a:lnSpc>
              <a:spcBef>
                <a:spcPts val="1000"/>
              </a:spcBef>
              <a:spcAft>
                <a:spcPts val="0"/>
              </a:spcAft>
              <a:buClr>
                <a:schemeClr val="lt1"/>
              </a:buClr>
              <a:buSzPts val="2000"/>
              <a:buFont typeface="Arial"/>
              <a:buNone/>
            </a:pPr>
            <a:endParaRPr sz="2000" dirty="0">
              <a:solidFill>
                <a:srgbClr val="FFFFFF"/>
              </a:solidFill>
            </a:endParaRPr>
          </a:p>
        </p:txBody>
      </p:sp>
      <p:pic>
        <p:nvPicPr>
          <p:cNvPr id="8" name="Picture 7">
            <a:extLst>
              <a:ext uri="{FF2B5EF4-FFF2-40B4-BE49-F238E27FC236}">
                <a16:creationId xmlns:a16="http://schemas.microsoft.com/office/drawing/2014/main" id="{7722A219-9BD5-6F46-B48A-B5C50318368B}"/>
              </a:ext>
            </a:extLst>
          </p:cNvPr>
          <p:cNvPicPr>
            <a:picLocks noChangeAspect="1"/>
          </p:cNvPicPr>
          <p:nvPr/>
        </p:nvPicPr>
        <p:blipFill rotWithShape="1">
          <a:blip r:embed="rId4"/>
          <a:srcRect t="9275" r="1" b="14192"/>
          <a:stretch/>
        </p:blipFill>
        <p:spPr>
          <a:xfrm>
            <a:off x="0" y="2589215"/>
            <a:ext cx="5765787" cy="29455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p:nvPr/>
        </p:nvSpPr>
        <p:spPr>
          <a:xfrm>
            <a:off x="321564" y="320040"/>
            <a:ext cx="11548872" cy="6217920"/>
          </a:xfrm>
          <a:prstGeom prst="rect">
            <a:avLst/>
          </a:prstGeom>
          <a:solidFill>
            <a:schemeClr val="dk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10" name="Google Shape;210;p3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211" name="Google Shape;211;p30"/>
          <p:cNvSpPr txBox="1">
            <a:spLocks noGrp="1"/>
          </p:cNvSpPr>
          <p:nvPr>
            <p:ph type="title"/>
          </p:nvPr>
        </p:nvSpPr>
        <p:spPr>
          <a:xfrm>
            <a:off x="838200" y="963877"/>
            <a:ext cx="3494362" cy="493024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dirty="0">
                <a:solidFill>
                  <a:schemeClr val="accent1"/>
                </a:solidFill>
                <a:latin typeface="Calibri"/>
                <a:ea typeface="Calibri"/>
                <a:cs typeface="Calibri"/>
                <a:sym typeface="Calibri"/>
              </a:rPr>
              <a:t>Smooth Transitions</a:t>
            </a:r>
            <a:endParaRPr dirty="0"/>
          </a:p>
        </p:txBody>
      </p:sp>
      <p:sp>
        <p:nvSpPr>
          <p:cNvPr id="212" name="Google Shape;212;p30"/>
          <p:cNvSpPr txBox="1">
            <a:spLocks noGrp="1"/>
          </p:cNvSpPr>
          <p:nvPr>
            <p:ph type="body" idx="1"/>
          </p:nvPr>
        </p:nvSpPr>
        <p:spPr>
          <a:xfrm>
            <a:off x="4976025" y="562575"/>
            <a:ext cx="6377700" cy="5826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000"/>
              <a:buFont typeface="Calibri"/>
              <a:buNone/>
            </a:pPr>
            <a:endParaRPr sz="2000" b="1" dirty="0"/>
          </a:p>
          <a:p>
            <a:pPr marL="0" marR="0" lvl="0" indent="0" algn="l" rtl="0">
              <a:lnSpc>
                <a:spcPct val="100000"/>
              </a:lnSpc>
              <a:spcBef>
                <a:spcPts val="0"/>
              </a:spcBef>
              <a:spcAft>
                <a:spcPts val="0"/>
              </a:spcAft>
              <a:buClr>
                <a:schemeClr val="dk1"/>
              </a:buClr>
              <a:buSzPts val="2000"/>
              <a:buFont typeface="Calibri"/>
              <a:buNone/>
            </a:pPr>
            <a:r>
              <a:rPr lang="en-US" sz="2200" b="1" dirty="0"/>
              <a:t>Mission:</a:t>
            </a:r>
            <a:r>
              <a:rPr lang="en-US" sz="2200" dirty="0"/>
              <a:t> </a:t>
            </a:r>
            <a:endParaRPr sz="2200" dirty="0"/>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r>
              <a:rPr lang="en-US" sz="2000" b="1" dirty="0"/>
              <a:t>To address our </a:t>
            </a:r>
            <a:r>
              <a:rPr lang="en-US" sz="2000" b="1" dirty="0">
                <a:solidFill>
                  <a:schemeClr val="accent3"/>
                </a:solidFill>
              </a:rPr>
              <a:t>shared responsibility </a:t>
            </a:r>
            <a:r>
              <a:rPr lang="en-US" sz="2000" b="1" dirty="0"/>
              <a:t>for improving </a:t>
            </a:r>
            <a:endParaRPr sz="2000" b="1" dirty="0"/>
          </a:p>
          <a:p>
            <a:pPr marL="0" marR="0" lvl="0" indent="0" algn="l" rtl="0">
              <a:lnSpc>
                <a:spcPct val="100000"/>
              </a:lnSpc>
              <a:spcBef>
                <a:spcPts val="0"/>
              </a:spcBef>
              <a:spcAft>
                <a:spcPts val="0"/>
              </a:spcAft>
              <a:buNone/>
            </a:pPr>
            <a:r>
              <a:rPr lang="en-US" sz="2000" b="1" dirty="0"/>
              <a:t>hospital transfers from planned community-based </a:t>
            </a:r>
            <a:endParaRPr sz="2000" b="1" dirty="0"/>
          </a:p>
          <a:p>
            <a:pPr marL="0" marR="0" lvl="0" indent="0" algn="l" rtl="0">
              <a:lnSpc>
                <a:spcPct val="100000"/>
              </a:lnSpc>
              <a:spcBef>
                <a:spcPts val="0"/>
              </a:spcBef>
              <a:spcAft>
                <a:spcPts val="0"/>
              </a:spcAft>
              <a:buNone/>
            </a:pPr>
            <a:r>
              <a:rPr lang="en-US" sz="2000" b="1" dirty="0"/>
              <a:t>births to promote greater patient safety and satisfaction. </a:t>
            </a:r>
            <a:endParaRPr b="1" dirty="0"/>
          </a:p>
          <a:p>
            <a:pPr marL="0" marR="0" lvl="0" indent="0" algn="l" rtl="0">
              <a:lnSpc>
                <a:spcPct val="90000"/>
              </a:lnSpc>
              <a:spcBef>
                <a:spcPts val="600"/>
              </a:spcBef>
              <a:spcAft>
                <a:spcPts val="0"/>
              </a:spcAft>
              <a:buClr>
                <a:schemeClr val="dk1"/>
              </a:buClr>
              <a:buSzPts val="2000"/>
              <a:buFont typeface="Calibri"/>
              <a:buNone/>
            </a:pPr>
            <a:endParaRPr sz="2000" dirty="0"/>
          </a:p>
          <a:p>
            <a:pPr marL="0" marR="0" lvl="0" indent="0" algn="l" rtl="0">
              <a:lnSpc>
                <a:spcPct val="100000"/>
              </a:lnSpc>
              <a:spcBef>
                <a:spcPts val="600"/>
              </a:spcBef>
              <a:spcAft>
                <a:spcPts val="0"/>
              </a:spcAft>
              <a:buClr>
                <a:schemeClr val="dk1"/>
              </a:buClr>
              <a:buSzPts val="2000"/>
              <a:buFont typeface="Calibri"/>
              <a:buNone/>
            </a:pPr>
            <a:r>
              <a:rPr lang="en-US" sz="2200" b="1" dirty="0"/>
              <a:t>Goals:</a:t>
            </a:r>
            <a:endParaRPr sz="2200" b="1" dirty="0"/>
          </a:p>
          <a:p>
            <a:pPr marL="228600" lvl="0" indent="-228600" algn="l" rtl="0">
              <a:lnSpc>
                <a:spcPct val="100000"/>
              </a:lnSpc>
              <a:spcBef>
                <a:spcPts val="600"/>
              </a:spcBef>
              <a:spcAft>
                <a:spcPts val="0"/>
              </a:spcAft>
              <a:buClr>
                <a:schemeClr val="dk1"/>
              </a:buClr>
              <a:buSzPts val="2000"/>
              <a:buFont typeface="Arial"/>
              <a:buChar char="•"/>
            </a:pPr>
            <a:r>
              <a:rPr lang="en-US" sz="2000" b="1" dirty="0"/>
              <a:t>Improve </a:t>
            </a:r>
            <a:r>
              <a:rPr lang="en-US" sz="2000" b="1" dirty="0">
                <a:solidFill>
                  <a:schemeClr val="accent3"/>
                </a:solidFill>
              </a:rPr>
              <a:t>whole person safety* </a:t>
            </a:r>
            <a:r>
              <a:rPr lang="en-US" sz="2000" b="1" dirty="0"/>
              <a:t>and efficiency of the transfer process through the establishment of system-wide protocols</a:t>
            </a:r>
            <a:endParaRPr b="1" dirty="0"/>
          </a:p>
          <a:p>
            <a:pPr marL="228600" lvl="0" indent="-228600" algn="l" rtl="0">
              <a:lnSpc>
                <a:spcPct val="100000"/>
              </a:lnSpc>
              <a:spcBef>
                <a:spcPts val="600"/>
              </a:spcBef>
              <a:spcAft>
                <a:spcPts val="0"/>
              </a:spcAft>
              <a:buClr>
                <a:schemeClr val="dk1"/>
              </a:buClr>
              <a:buSzPts val="2000"/>
              <a:buFont typeface="Arial"/>
              <a:buChar char="•"/>
            </a:pPr>
            <a:r>
              <a:rPr lang="en-US" sz="2000" b="1" dirty="0"/>
              <a:t>Collect and analyze transfer outcome data for the purpose of quality improvement</a:t>
            </a:r>
            <a:endParaRPr b="1" dirty="0"/>
          </a:p>
          <a:p>
            <a:pPr marL="228600" marR="0" lvl="0" indent="-228600" algn="l" rtl="0">
              <a:lnSpc>
                <a:spcPct val="100000"/>
              </a:lnSpc>
              <a:spcBef>
                <a:spcPts val="600"/>
              </a:spcBef>
              <a:spcAft>
                <a:spcPts val="0"/>
              </a:spcAft>
              <a:buClr>
                <a:schemeClr val="dk1"/>
              </a:buClr>
              <a:buSzPts val="2000"/>
              <a:buFont typeface="Arial"/>
              <a:buChar char="•"/>
            </a:pPr>
            <a:r>
              <a:rPr lang="en-US" sz="2000" b="1" dirty="0"/>
              <a:t>Build greater collaboration between community-based midwives, EMS, and hospital care team</a:t>
            </a:r>
            <a:endParaRPr b="1" dirty="0"/>
          </a:p>
          <a:p>
            <a:pPr marL="228600" marR="0" lvl="0" indent="-228600" algn="l" rtl="0">
              <a:lnSpc>
                <a:spcPct val="100000"/>
              </a:lnSpc>
              <a:spcBef>
                <a:spcPts val="600"/>
              </a:spcBef>
              <a:spcAft>
                <a:spcPts val="0"/>
              </a:spcAft>
              <a:buClr>
                <a:schemeClr val="dk1"/>
              </a:buClr>
              <a:buSzPts val="2000"/>
              <a:buFont typeface="Arial"/>
              <a:buChar char="•"/>
            </a:pPr>
            <a:r>
              <a:rPr lang="en-US" sz="2000" b="1" dirty="0"/>
              <a:t>Enhance the patient experience of care when transfers occur</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FC0612-92AA-714D-81EB-A7AC21A6C84E}"/>
              </a:ext>
            </a:extLst>
          </p:cNvPr>
          <p:cNvPicPr>
            <a:picLocks noChangeAspect="1"/>
          </p:cNvPicPr>
          <p:nvPr/>
        </p:nvPicPr>
        <p:blipFill>
          <a:blip r:embed="rId3"/>
          <a:stretch>
            <a:fillRect/>
          </a:stretch>
        </p:blipFill>
        <p:spPr>
          <a:xfrm>
            <a:off x="3086100" y="0"/>
            <a:ext cx="5305616" cy="6844436"/>
          </a:xfrm>
          <a:prstGeom prst="rect">
            <a:avLst/>
          </a:prstGeom>
        </p:spPr>
      </p:pic>
    </p:spTree>
    <p:extLst>
      <p:ext uri="{BB962C8B-B14F-4D97-AF65-F5344CB8AC3E}">
        <p14:creationId xmlns:p14="http://schemas.microsoft.com/office/powerpoint/2010/main" val="204056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33B8EEE-8FA2-444A-9F69-85B176A29F76}"/>
              </a:ext>
            </a:extLst>
          </p:cNvPr>
          <p:cNvPicPr>
            <a:picLocks noChangeAspect="1"/>
          </p:cNvPicPr>
          <p:nvPr/>
        </p:nvPicPr>
        <p:blipFill>
          <a:blip r:embed="rId3"/>
          <a:stretch>
            <a:fillRect/>
          </a:stretch>
        </p:blipFill>
        <p:spPr>
          <a:xfrm>
            <a:off x="3086100" y="8964"/>
            <a:ext cx="5339197" cy="6848607"/>
          </a:xfrm>
          <a:prstGeom prst="rect">
            <a:avLst/>
          </a:prstGeom>
        </p:spPr>
      </p:pic>
    </p:spTree>
    <p:extLst>
      <p:ext uri="{BB962C8B-B14F-4D97-AF65-F5344CB8AC3E}">
        <p14:creationId xmlns:p14="http://schemas.microsoft.com/office/powerpoint/2010/main" val="61341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68C4FB82-2273-478B-8BFF-08FF18CB5E3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Postpartum &amp; Newborn Care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E5A5A289-BF96-482D-B265-7D4435BB9D03}"/>
              </a:ext>
            </a:extLst>
          </p:cNvPr>
          <p:cNvSpPr>
            <a:spLocks noGrp="1"/>
          </p:cNvSpPr>
          <p:nvPr>
            <p:ph type="body" idx="1"/>
          </p:nvPr>
        </p:nvSpPr>
        <p:spPr>
          <a:xfrm>
            <a:off x="4447308" y="245534"/>
            <a:ext cx="6906491" cy="6443134"/>
          </a:xfrm>
        </p:spPr>
        <p:txBody>
          <a:bodyPr anchor="ctr">
            <a:normAutofit fontScale="92500" lnSpcReduction="20000"/>
          </a:bodyPr>
          <a:lstStyle/>
          <a:p>
            <a:r>
              <a:rPr lang="en-US" dirty="0"/>
              <a:t>Complete newborn exam at birth </a:t>
            </a:r>
          </a:p>
          <a:p>
            <a:r>
              <a:rPr lang="en-US" dirty="0"/>
              <a:t>Care for the newborn (up to 2 weeks)</a:t>
            </a:r>
          </a:p>
          <a:p>
            <a:r>
              <a:rPr lang="en-US" dirty="0"/>
              <a:t>Home/clinic visits (24hr, 3-5d, 1-2wk), phone calls, and final postpartum visits at 6-8 weeks</a:t>
            </a:r>
          </a:p>
          <a:p>
            <a:r>
              <a:rPr lang="en-US" dirty="0"/>
              <a:t>Newborn metabolic screening</a:t>
            </a:r>
          </a:p>
          <a:p>
            <a:r>
              <a:rPr lang="en-US" dirty="0"/>
              <a:t>CCHD screening</a:t>
            </a:r>
          </a:p>
          <a:p>
            <a:r>
              <a:rPr lang="en-US" dirty="0"/>
              <a:t>Newborn hearing screening</a:t>
            </a:r>
          </a:p>
          <a:p>
            <a:r>
              <a:rPr lang="en-US" dirty="0"/>
              <a:t>Weight checks </a:t>
            </a:r>
          </a:p>
          <a:p>
            <a:r>
              <a:rPr lang="en-US" dirty="0"/>
              <a:t>Jaundice assessment-labs prn</a:t>
            </a:r>
          </a:p>
          <a:p>
            <a:r>
              <a:rPr lang="en-US" dirty="0"/>
              <a:t>RH negative protocol-RHIG</a:t>
            </a:r>
          </a:p>
          <a:p>
            <a:r>
              <a:rPr lang="en-US" dirty="0"/>
              <a:t>Hepatitis B Vaccine</a:t>
            </a:r>
          </a:p>
          <a:p>
            <a:r>
              <a:rPr lang="en-US" dirty="0"/>
              <a:t>Breastfeeding support</a:t>
            </a:r>
          </a:p>
          <a:p>
            <a:r>
              <a:rPr lang="en-US" dirty="0"/>
              <a:t>Screening for postpartum mood disorders</a:t>
            </a:r>
          </a:p>
          <a:p>
            <a:r>
              <a:rPr lang="en-US" dirty="0"/>
              <a:t>Referrals to newborn care providers and lactation specialists prn</a:t>
            </a:r>
          </a:p>
          <a:p>
            <a:endParaRPr lang="en-US" dirty="0"/>
          </a:p>
        </p:txBody>
      </p:sp>
    </p:spTree>
    <p:extLst>
      <p:ext uri="{BB962C8B-B14F-4D97-AF65-F5344CB8AC3E}">
        <p14:creationId xmlns:p14="http://schemas.microsoft.com/office/powerpoint/2010/main" val="17480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38" r="2937"/>
          <a:stretch/>
        </p:blipFill>
        <p:spPr>
          <a:xfrm>
            <a:off x="20" y="10"/>
            <a:ext cx="4635571" cy="6857990"/>
          </a:xfrm>
          <a:prstGeom prst="rect">
            <a:avLst/>
          </a:prstGeom>
          <a:effectLst/>
        </p:spPr>
      </p:pic>
      <p:sp>
        <p:nvSpPr>
          <p:cNvPr id="2" name="Title 1"/>
          <p:cNvSpPr>
            <a:spLocks noGrp="1"/>
          </p:cNvSpPr>
          <p:nvPr>
            <p:ph type="title"/>
          </p:nvPr>
        </p:nvSpPr>
        <p:spPr>
          <a:xfrm>
            <a:off x="4965430" y="629268"/>
            <a:ext cx="6586491" cy="1286160"/>
          </a:xfrm>
        </p:spPr>
        <p:txBody>
          <a:bodyPr anchor="b">
            <a:normAutofit/>
          </a:bodyPr>
          <a:lstStyle/>
          <a:p>
            <a:r>
              <a:rPr lang="en-US" b="1" dirty="0"/>
              <a:t>WA State Birth Data (2020)</a:t>
            </a:r>
          </a:p>
        </p:txBody>
      </p:sp>
      <p:sp>
        <p:nvSpPr>
          <p:cNvPr id="3" name="Content Placeholder 2"/>
          <p:cNvSpPr>
            <a:spLocks noGrp="1"/>
          </p:cNvSpPr>
          <p:nvPr>
            <p:ph idx="1"/>
          </p:nvPr>
        </p:nvSpPr>
        <p:spPr>
          <a:xfrm>
            <a:off x="4965431" y="2438400"/>
            <a:ext cx="6586489" cy="3785419"/>
          </a:xfrm>
        </p:spPr>
        <p:txBody>
          <a:bodyPr>
            <a:normAutofit lnSpcReduction="10000"/>
          </a:bodyPr>
          <a:lstStyle/>
          <a:p>
            <a:pPr marL="0" indent="0">
              <a:spcBef>
                <a:spcPts val="0"/>
              </a:spcBef>
              <a:spcAft>
                <a:spcPts val="600"/>
              </a:spcAft>
              <a:buClrTx/>
              <a:buSzTx/>
              <a:buNone/>
              <a:defRPr/>
            </a:pPr>
            <a:r>
              <a:rPr lang="en-US" sz="1900" dirty="0"/>
              <a:t>Total births *        			84,259</a:t>
            </a:r>
          </a:p>
          <a:p>
            <a:pPr marL="0" marR="0" lvl="0" indent="0" defTabSz="914400" eaLnBrk="1" fontAlgn="auto" latinLnBrk="0" hangingPunct="1">
              <a:spcBef>
                <a:spcPts val="0"/>
              </a:spcBef>
              <a:spcAft>
                <a:spcPts val="600"/>
              </a:spcAft>
              <a:buClrTx/>
              <a:buSzTx/>
              <a:buFontTx/>
              <a:buNone/>
              <a:tabLst/>
              <a:defRPr/>
            </a:pPr>
            <a:r>
              <a:rPr lang="en-US" sz="1900" dirty="0"/>
              <a:t>Hospitals               			80,581           95.6%	</a:t>
            </a:r>
          </a:p>
          <a:p>
            <a:pPr marL="0" marR="0" lvl="0" indent="0" defTabSz="914400" eaLnBrk="1" fontAlgn="auto" latinLnBrk="0" hangingPunct="1">
              <a:spcBef>
                <a:spcPts val="0"/>
              </a:spcBef>
              <a:spcAft>
                <a:spcPts val="600"/>
              </a:spcAft>
              <a:buClrTx/>
              <a:buSzTx/>
              <a:buFontTx/>
              <a:buNone/>
              <a:tabLst/>
              <a:defRPr/>
            </a:pPr>
            <a:r>
              <a:rPr lang="en-US" sz="1900" dirty="0"/>
              <a:t>Freestanding Birth Centers          	  1,426              1.7%</a:t>
            </a:r>
          </a:p>
          <a:p>
            <a:pPr marL="0" marR="0" lvl="0" indent="0" defTabSz="914400" eaLnBrk="1" fontAlgn="auto" latinLnBrk="0" hangingPunct="1">
              <a:spcBef>
                <a:spcPts val="0"/>
              </a:spcBef>
              <a:spcAft>
                <a:spcPts val="600"/>
              </a:spcAft>
              <a:buClrTx/>
              <a:buSzTx/>
              <a:buFontTx/>
              <a:buNone/>
              <a:tabLst/>
              <a:defRPr/>
            </a:pPr>
            <a:r>
              <a:rPr lang="en-US" sz="1900" dirty="0"/>
              <a:t>Home Births           		  	  2,147              2.5%</a:t>
            </a:r>
          </a:p>
          <a:p>
            <a:pPr marL="0" marR="0" lvl="0" indent="0" defTabSz="914400" eaLnBrk="1" fontAlgn="auto" latinLnBrk="0" hangingPunct="1">
              <a:spcBef>
                <a:spcPts val="0"/>
              </a:spcBef>
              <a:spcAft>
                <a:spcPts val="600"/>
              </a:spcAft>
              <a:buClrTx/>
              <a:buSzTx/>
              <a:buFontTx/>
              <a:buNone/>
              <a:tabLst/>
              <a:defRPr/>
            </a:pPr>
            <a:endParaRPr lang="en-US" sz="1900" dirty="0"/>
          </a:p>
          <a:p>
            <a:pPr marL="0" marR="0" lvl="0" indent="0" defTabSz="914400" eaLnBrk="1" fontAlgn="auto" latinLnBrk="0" hangingPunct="1">
              <a:spcBef>
                <a:spcPts val="0"/>
              </a:spcBef>
              <a:spcAft>
                <a:spcPts val="600"/>
              </a:spcAft>
              <a:buClrTx/>
              <a:buSzTx/>
              <a:buFontTx/>
              <a:buNone/>
              <a:tabLst/>
              <a:defRPr/>
            </a:pPr>
            <a:r>
              <a:rPr lang="en-US" sz="1900" b="1" dirty="0"/>
              <a:t>* Includes federal facilities, born on arrival, other unknowns</a:t>
            </a:r>
          </a:p>
          <a:p>
            <a:pPr marL="0" marR="0" lvl="0" indent="0" defTabSz="914400" eaLnBrk="1" fontAlgn="auto" latinLnBrk="0" hangingPunct="1">
              <a:spcBef>
                <a:spcPts val="0"/>
              </a:spcBef>
              <a:spcAft>
                <a:spcPts val="600"/>
              </a:spcAft>
              <a:buClrTx/>
              <a:buSzTx/>
              <a:buFontTx/>
              <a:buNone/>
              <a:tabLst/>
              <a:defRPr/>
            </a:pPr>
            <a:endParaRPr lang="en-US" sz="1900" dirty="0"/>
          </a:p>
          <a:p>
            <a:pPr marL="0" marR="0" lvl="0" indent="0" defTabSz="914400" eaLnBrk="1" fontAlgn="auto" latinLnBrk="0" hangingPunct="1">
              <a:spcBef>
                <a:spcPts val="0"/>
              </a:spcBef>
              <a:spcAft>
                <a:spcPts val="600"/>
              </a:spcAft>
              <a:buClrTx/>
              <a:buSzTx/>
              <a:buFontTx/>
              <a:buNone/>
              <a:tabLst/>
              <a:defRPr/>
            </a:pPr>
            <a:endParaRPr lang="en-US" sz="1900" dirty="0"/>
          </a:p>
          <a:p>
            <a:pPr marL="0" marR="0" lvl="0" indent="0" defTabSz="914400" eaLnBrk="1" fontAlgn="auto" latinLnBrk="0" hangingPunct="1">
              <a:spcBef>
                <a:spcPts val="0"/>
              </a:spcBef>
              <a:spcAft>
                <a:spcPts val="600"/>
              </a:spcAft>
              <a:buClrTx/>
              <a:buSzTx/>
              <a:buFontTx/>
              <a:buNone/>
              <a:tabLst/>
              <a:defRPr/>
            </a:pPr>
            <a:endParaRPr lang="en-US" sz="1900" dirty="0"/>
          </a:p>
          <a:p>
            <a:pPr marL="0" marR="0" lvl="0" indent="0" defTabSz="914400" eaLnBrk="1" fontAlgn="auto" latinLnBrk="0" hangingPunct="1">
              <a:spcBef>
                <a:spcPts val="0"/>
              </a:spcBef>
              <a:spcAft>
                <a:spcPts val="600"/>
              </a:spcAft>
              <a:buClrTx/>
              <a:buSzTx/>
              <a:buFontTx/>
              <a:buNone/>
              <a:tabLst/>
              <a:defRPr/>
            </a:pPr>
            <a:r>
              <a:rPr lang="en-US" sz="1900" dirty="0"/>
              <a:t>WA State Department of Health, Center for Health Statistics, (9/27/21) personal communication, Justin Weisser, Epidemiologist, Washington State Department of Health (2020) </a:t>
            </a:r>
          </a:p>
        </p:txBody>
      </p:sp>
    </p:spTree>
    <p:extLst>
      <p:ext uri="{BB962C8B-B14F-4D97-AF65-F5344CB8AC3E}">
        <p14:creationId xmlns:p14="http://schemas.microsoft.com/office/powerpoint/2010/main" val="170872500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29B50520-B5AA-EF40-9E53-53C45D0FBA63}"/>
              </a:ext>
            </a:extLst>
          </p:cNvPr>
          <p:cNvSpPr>
            <a:spLocks noGrp="1"/>
          </p:cNvSpPr>
          <p:nvPr>
            <p:ph type="title"/>
          </p:nvPr>
        </p:nvSpPr>
        <p:spPr>
          <a:xfrm>
            <a:off x="1136397" y="502021"/>
            <a:ext cx="9688296" cy="1642969"/>
          </a:xfrm>
        </p:spPr>
        <p:txBody>
          <a:bodyPr anchor="b">
            <a:normAutofit/>
          </a:bodyPr>
          <a:lstStyle/>
          <a:p>
            <a:r>
              <a:rPr lang="en-US" sz="4000" b="1"/>
              <a:t>Community Birth Outcomes</a:t>
            </a:r>
            <a:br>
              <a:rPr lang="en-US" sz="4000" b="1"/>
            </a:br>
            <a:r>
              <a:rPr lang="en-US" sz="4000" b="1"/>
              <a:t>MAWS Data in OB COAP 2015 - 2020</a:t>
            </a:r>
          </a:p>
        </p:txBody>
      </p:sp>
      <p:sp>
        <p:nvSpPr>
          <p:cNvPr id="3" name="Text Placeholder 2">
            <a:extLst>
              <a:ext uri="{FF2B5EF4-FFF2-40B4-BE49-F238E27FC236}">
                <a16:creationId xmlns:a16="http://schemas.microsoft.com/office/drawing/2014/main" id="{D850E2DC-2BE9-4841-AECC-C7BD81816161}"/>
              </a:ext>
            </a:extLst>
          </p:cNvPr>
          <p:cNvSpPr>
            <a:spLocks noGrp="1"/>
          </p:cNvSpPr>
          <p:nvPr>
            <p:ph type="body" idx="1"/>
          </p:nvPr>
        </p:nvSpPr>
        <p:spPr>
          <a:xfrm>
            <a:off x="712694" y="2418409"/>
            <a:ext cx="10508877" cy="3854644"/>
          </a:xfrm>
        </p:spPr>
        <p:txBody>
          <a:bodyPr anchor="t">
            <a:normAutofit fontScale="62500" lnSpcReduction="20000"/>
          </a:bodyPr>
          <a:lstStyle/>
          <a:p>
            <a:r>
              <a:rPr lang="en-US" sz="3400" dirty="0"/>
              <a:t>11,442 planned community births (at time of labor)</a:t>
            </a:r>
          </a:p>
          <a:p>
            <a:pPr lvl="1"/>
            <a:r>
              <a:rPr lang="en-US" sz="3400" dirty="0">
                <a:highlight>
                  <a:srgbClr val="FFFF00"/>
                </a:highlight>
              </a:rPr>
              <a:t>85% of these births (n=9,737) occurred in their intended location (home or birth center)</a:t>
            </a:r>
          </a:p>
          <a:p>
            <a:pPr lvl="1"/>
            <a:r>
              <a:rPr lang="en-US" sz="3400" dirty="0"/>
              <a:t>Overall c-section rate was </a:t>
            </a:r>
            <a:r>
              <a:rPr lang="en-US" sz="3400" dirty="0">
                <a:highlight>
                  <a:srgbClr val="FFFF00"/>
                </a:highlight>
              </a:rPr>
              <a:t>5.3%</a:t>
            </a:r>
            <a:r>
              <a:rPr lang="en-US" sz="3400" dirty="0"/>
              <a:t> (n=608) </a:t>
            </a:r>
          </a:p>
          <a:p>
            <a:pPr lvl="2"/>
            <a:r>
              <a:rPr lang="en-US" sz="3400" dirty="0"/>
              <a:t>Nulliparous c-section rate was 12.4% (n=507)</a:t>
            </a:r>
          </a:p>
          <a:p>
            <a:pPr lvl="2"/>
            <a:r>
              <a:rPr lang="en-US" sz="3400" dirty="0"/>
              <a:t>Multiparous c-section rate/no prior history of c-section was 1.0% (n=72)</a:t>
            </a:r>
          </a:p>
          <a:p>
            <a:pPr lvl="2"/>
            <a:r>
              <a:rPr lang="en-US" sz="3400" dirty="0"/>
              <a:t>Multiparous c-section rate/labor after prior c-section was 10.7% (n=29)</a:t>
            </a:r>
          </a:p>
          <a:p>
            <a:pPr lvl="1"/>
            <a:r>
              <a:rPr lang="en-US" sz="3400" dirty="0"/>
              <a:t>Spontaneous vaginal birth rate was 93.8% (n=10,733)</a:t>
            </a:r>
          </a:p>
          <a:p>
            <a:pPr lvl="1"/>
            <a:r>
              <a:rPr lang="en-US" sz="3400" dirty="0"/>
              <a:t>Physiologic birth rate was 84.1% (n=9,626)</a:t>
            </a:r>
          </a:p>
          <a:p>
            <a:pPr marL="571500" lvl="1" indent="0">
              <a:buNone/>
            </a:pPr>
            <a:endParaRPr lang="en-US" sz="2000" b="1" dirty="0">
              <a:highlight>
                <a:srgbClr val="FFFF00"/>
              </a:highlight>
            </a:endParaRPr>
          </a:p>
          <a:p>
            <a:pPr marL="571500" lvl="1" indent="0">
              <a:buNone/>
            </a:pPr>
            <a:endParaRPr lang="en-US" sz="2000" b="1" dirty="0">
              <a:highlight>
                <a:srgbClr val="FFFF00"/>
              </a:highlight>
            </a:endParaRPr>
          </a:p>
          <a:p>
            <a:pPr marL="571500" lvl="1" indent="0">
              <a:buNone/>
            </a:pPr>
            <a:endParaRPr lang="en-US" sz="2000" b="1" dirty="0">
              <a:highlight>
                <a:srgbClr val="FFFF00"/>
              </a:highlight>
            </a:endParaRPr>
          </a:p>
          <a:p>
            <a:pPr marL="571500" lvl="1" indent="0">
              <a:buNone/>
            </a:pPr>
            <a:r>
              <a:rPr lang="en-US" sz="2200" dirty="0" err="1"/>
              <a:t>Nethery</a:t>
            </a:r>
            <a:r>
              <a:rPr lang="en-US" sz="2200" dirty="0"/>
              <a:t>, Elizabeth MSC, MSM; </a:t>
            </a:r>
            <a:r>
              <a:rPr lang="en-US" sz="2200" dirty="0" err="1"/>
              <a:t>Schummers</a:t>
            </a:r>
            <a:r>
              <a:rPr lang="en-US" sz="2200" dirty="0"/>
              <a:t>, Laura ScD; Levine, Audrey BA; </a:t>
            </a:r>
            <a:r>
              <a:rPr lang="en-US" sz="2200" dirty="0" err="1"/>
              <a:t>Caughey</a:t>
            </a:r>
            <a:r>
              <a:rPr lang="en-US" sz="2200" dirty="0"/>
              <a:t>, Aaron B. MD, PhD; Souter, Vivienne MBChB, MD; Gordon, Wendy DM, MPH Birth Outcomes for Planned Home and Licensed Freestanding Birth Center Births in Washington State, Obstetrics &amp; Gynecology: November 2021 - Volume 138 - Issue 5 - p 693-702 </a:t>
            </a:r>
            <a:r>
              <a:rPr lang="en-US" sz="2200" dirty="0" err="1"/>
              <a:t>doi</a:t>
            </a:r>
            <a:r>
              <a:rPr lang="en-US" sz="2200" dirty="0"/>
              <a:t>: 10.1097/AOG.0000000000004578 </a:t>
            </a:r>
          </a:p>
          <a:p>
            <a:pPr marL="571500" lvl="1" indent="0">
              <a:buNone/>
            </a:pPr>
            <a:endParaRPr lang="en-US" sz="2000" b="1" dirty="0"/>
          </a:p>
        </p:txBody>
      </p:sp>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291998748"/>
      </p:ext>
    </p:extLst>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16760</TotalTime>
  <Words>3056</Words>
  <Application>Microsoft Office PowerPoint</Application>
  <PresentationFormat>Widescreen</PresentationFormat>
  <Paragraphs>189</Paragraphs>
  <Slides>16</Slides>
  <Notes>16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6" baseType="lpstr">
      <vt:lpstr>Noto Sans Symbols</vt:lpstr>
      <vt:lpstr>Arial</vt:lpstr>
      <vt:lpstr>Calibri</vt:lpstr>
      <vt:lpstr>Calibri Light</vt:lpstr>
      <vt:lpstr>Segoe UI</vt:lpstr>
      <vt:lpstr>Wingdings</vt:lpstr>
      <vt:lpstr>Office Theme</vt:lpstr>
      <vt:lpstr>Office Theme</vt:lpstr>
      <vt:lpstr>1_Office Theme</vt:lpstr>
      <vt:lpstr>Acrobat Document</vt:lpstr>
      <vt:lpstr>PowerPoint Presentation</vt:lpstr>
      <vt:lpstr>Smooth Transitions Quality Improvement Program</vt:lpstr>
      <vt:lpstr>PowerPoint Presentation</vt:lpstr>
      <vt:lpstr>Smooth Transitions</vt:lpstr>
      <vt:lpstr>PowerPoint Presentation</vt:lpstr>
      <vt:lpstr>PowerPoint Presentation</vt:lpstr>
      <vt:lpstr>Postpartum &amp; Newborn Care </vt:lpstr>
      <vt:lpstr>WA State Birth Data (2020)</vt:lpstr>
      <vt:lpstr>Community Birth Outcomes MAWS Data in OB COAP 2015 - 2020</vt:lpstr>
      <vt:lpstr>Community Birth Transfers  Data in OB COAP 2015 - 2020</vt:lpstr>
      <vt:lpstr>Smooth Transitions</vt:lpstr>
      <vt:lpstr>A closer look</vt:lpstr>
      <vt:lpstr>Surveys  Receiving Provider  Nursing  EMS  Community Midwife  Client  </vt:lpstr>
      <vt:lpstr>On the Horizon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Denmark</dc:creator>
  <cp:lastModifiedBy>Melissa Denmark</cp:lastModifiedBy>
  <cp:revision>36</cp:revision>
  <cp:lastPrinted>2020-12-07T23:51:01Z</cp:lastPrinted>
  <dcterms:created xsi:type="dcterms:W3CDTF">2020-12-07T17:21:29Z</dcterms:created>
  <dcterms:modified xsi:type="dcterms:W3CDTF">2023-02-06T23:03:20Z</dcterms:modified>
</cp:coreProperties>
</file>