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67" r:id="rId4"/>
    <p:sldId id="269" r:id="rId5"/>
    <p:sldId id="271" r:id="rId6"/>
    <p:sldId id="273" r:id="rId7"/>
    <p:sldId id="274" r:id="rId8"/>
    <p:sldId id="268" r:id="rId9"/>
    <p:sldId id="272" r:id="rId10"/>
    <p:sldId id="260" r:id="rId11"/>
    <p:sldId id="261" r:id="rId12"/>
    <p:sldId id="263" r:id="rId13"/>
    <p:sldId id="264" r:id="rId14"/>
    <p:sldId id="262" r:id="rId15"/>
    <p:sldId id="266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4"/>
    <a:srgbClr val="D3D654"/>
    <a:srgbClr val="E8ECB6"/>
    <a:srgbClr val="CCFF33"/>
    <a:srgbClr val="CCFF66"/>
    <a:srgbClr val="C62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651" autoAdjust="0"/>
  </p:normalViewPr>
  <p:slideViewPr>
    <p:cSldViewPr snapToGrid="0">
      <p:cViewPr varScale="1">
        <p:scale>
          <a:sx n="106" d="100"/>
          <a:sy n="106" d="100"/>
        </p:scale>
        <p:origin x="-78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ysClr val="windowText" lastClr="000000"/>
                </a:solidFill>
              </a:rPr>
              <a:t>Family</a:t>
            </a:r>
            <a:r>
              <a:rPr lang="en-US" sz="1600" b="1" baseline="0">
                <a:solidFill>
                  <a:sysClr val="windowText" lastClr="000000"/>
                </a:solidFill>
              </a:rPr>
              <a:t> Planning Counseling </a:t>
            </a:r>
            <a:endParaRPr lang="en-US" sz="1600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Sheet1!$J$2:$J$5</c:f>
              <c:strCache>
                <c:ptCount val="4"/>
                <c:pt idx="0">
                  <c:v>Contraceptive</c:v>
                </c:pt>
                <c:pt idx="1">
                  <c:v>Preg. Options</c:v>
                </c:pt>
                <c:pt idx="2">
                  <c:v>Preconception</c:v>
                </c:pt>
                <c:pt idx="3">
                  <c:v>STD/HIV Prevent</c:v>
                </c:pt>
              </c:strCache>
            </c:strRef>
          </c:cat>
          <c:val>
            <c:numRef>
              <c:f>Sheet1!$K$2:$K$5</c:f>
              <c:numCache>
                <c:formatCode>0%</c:formatCode>
                <c:ptCount val="4"/>
                <c:pt idx="0">
                  <c:v>0.54</c:v>
                </c:pt>
                <c:pt idx="1">
                  <c:v>0.32</c:v>
                </c:pt>
                <c:pt idx="2">
                  <c:v>0.08</c:v>
                </c:pt>
                <c:pt idx="3">
                  <c:v>0.06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ysClr val="windowText" lastClr="000000"/>
                </a:solidFill>
              </a:rPr>
              <a:t>LARCs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Sheet1!$K$23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Sheet1!$J$24:$J$26</c:f>
              <c:strCache>
                <c:ptCount val="3"/>
                <c:pt idx="0">
                  <c:v>IUDs</c:v>
                </c:pt>
                <c:pt idx="1">
                  <c:v>Hormone Implant</c:v>
                </c:pt>
                <c:pt idx="2">
                  <c:v>Hormone Injection</c:v>
                </c:pt>
              </c:strCache>
            </c:strRef>
          </c:cat>
          <c:val>
            <c:numRef>
              <c:f>Sheet1!$K$24:$K$26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0.11</c:v>
                </c:pt>
                <c:pt idx="2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986880"/>
        <c:axId val="124988416"/>
      </c:barChart>
      <c:catAx>
        <c:axId val="12498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88416"/>
        <c:crosses val="autoZero"/>
        <c:auto val="1"/>
        <c:lblAlgn val="ctr"/>
        <c:lblOffset val="100"/>
        <c:noMultiLvlLbl val="0"/>
      </c:catAx>
      <c:valAx>
        <c:axId val="124988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8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0C7D0-2DA8-49D1-B61A-1B45E808E37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0EF54DD-9694-4AE4-BB26-48AE84D5A28D}">
      <dgm:prSet phldrT="[Text]"/>
      <dgm:spPr>
        <a:solidFill>
          <a:srgbClr val="D3D654"/>
        </a:solidFill>
      </dgm:spPr>
      <dgm:t>
        <a:bodyPr/>
        <a:lstStyle/>
        <a:p>
          <a:pPr algn="ctr"/>
          <a:r>
            <a:rPr lang="en-US" dirty="0" smtClean="0"/>
            <a:t>Patient Centered Reproductive Health</a:t>
          </a:r>
          <a:endParaRPr lang="en-US" dirty="0"/>
        </a:p>
      </dgm:t>
    </dgm:pt>
    <dgm:pt modelId="{6A7E3F52-2FBF-4FEB-AE08-BEFC5690AD5A}" type="parTrans" cxnId="{E56FE518-6CCA-4F82-8535-0DFF862ABC15}">
      <dgm:prSet/>
      <dgm:spPr/>
      <dgm:t>
        <a:bodyPr/>
        <a:lstStyle/>
        <a:p>
          <a:endParaRPr lang="en-US"/>
        </a:p>
      </dgm:t>
    </dgm:pt>
    <dgm:pt modelId="{0586DEF5-0C38-488B-A596-2F2CC960486B}" type="sibTrans" cxnId="{E56FE518-6CCA-4F82-8535-0DFF862ABC15}">
      <dgm:prSet/>
      <dgm:spPr/>
      <dgm:t>
        <a:bodyPr/>
        <a:lstStyle/>
        <a:p>
          <a:endParaRPr lang="en-US"/>
        </a:p>
      </dgm:t>
    </dgm:pt>
    <dgm:pt modelId="{9A49B479-B974-4622-8389-6AA372038E56}">
      <dgm:prSet phldrT="[Text]"/>
      <dgm:spPr>
        <a:solidFill>
          <a:srgbClr val="00B0F0"/>
        </a:solidFill>
      </dgm:spPr>
      <dgm:t>
        <a:bodyPr/>
        <a:lstStyle/>
        <a:p>
          <a:pPr algn="ctr"/>
          <a:r>
            <a:rPr lang="en-US" dirty="0" smtClean="0"/>
            <a:t>Support Staff</a:t>
          </a:r>
          <a:endParaRPr lang="en-US" dirty="0"/>
        </a:p>
      </dgm:t>
    </dgm:pt>
    <dgm:pt modelId="{A14BCE97-4304-4F82-9CD2-75F0FFC3D9C7}" type="parTrans" cxnId="{AEE49E89-6506-456B-A035-A03D30FCDC7E}">
      <dgm:prSet/>
      <dgm:spPr/>
      <dgm:t>
        <a:bodyPr/>
        <a:lstStyle/>
        <a:p>
          <a:endParaRPr lang="en-US"/>
        </a:p>
      </dgm:t>
    </dgm:pt>
    <dgm:pt modelId="{65FA0E8F-A749-4A0E-B869-F7BBE3B895A8}" type="sibTrans" cxnId="{AEE49E89-6506-456B-A035-A03D30FCDC7E}">
      <dgm:prSet/>
      <dgm:spPr/>
      <dgm:t>
        <a:bodyPr/>
        <a:lstStyle/>
        <a:p>
          <a:endParaRPr lang="en-US"/>
        </a:p>
      </dgm:t>
    </dgm:pt>
    <dgm:pt modelId="{95272566-4E5C-4F2C-9231-FAA198473F4A}">
      <dgm:prSet phldrT="[Text]"/>
      <dgm:spPr>
        <a:solidFill>
          <a:schemeClr val="accent3"/>
        </a:solidFill>
      </dgm:spPr>
      <dgm:t>
        <a:bodyPr/>
        <a:lstStyle/>
        <a:p>
          <a:pPr algn="ctr"/>
          <a:r>
            <a:rPr lang="en-US" dirty="0" smtClean="0"/>
            <a:t>Medical Care Team</a:t>
          </a:r>
          <a:endParaRPr lang="en-US" dirty="0"/>
        </a:p>
      </dgm:t>
    </dgm:pt>
    <dgm:pt modelId="{B9458796-2A5E-427E-9D69-88DC097F983C}" type="parTrans" cxnId="{A3959230-E94D-411E-9A5A-D27EF89D50F7}">
      <dgm:prSet/>
      <dgm:spPr/>
      <dgm:t>
        <a:bodyPr/>
        <a:lstStyle/>
        <a:p>
          <a:endParaRPr lang="en-US"/>
        </a:p>
      </dgm:t>
    </dgm:pt>
    <dgm:pt modelId="{C8E1AC48-7484-4BE2-BCB1-841D491ED79A}" type="sibTrans" cxnId="{A3959230-E94D-411E-9A5A-D27EF89D50F7}">
      <dgm:prSet/>
      <dgm:spPr/>
      <dgm:t>
        <a:bodyPr/>
        <a:lstStyle/>
        <a:p>
          <a:endParaRPr lang="en-US"/>
        </a:p>
      </dgm:t>
    </dgm:pt>
    <dgm:pt modelId="{8A35E458-1F38-4A6D-9CD2-E6364A96BA13}" type="pres">
      <dgm:prSet presAssocID="{9DD0C7D0-2DA8-49D1-B61A-1B45E808E372}" presName="compositeShape" presStyleCnt="0">
        <dgm:presLayoutVars>
          <dgm:chMax val="7"/>
          <dgm:dir/>
          <dgm:resizeHandles val="exact"/>
        </dgm:presLayoutVars>
      </dgm:prSet>
      <dgm:spPr/>
    </dgm:pt>
    <dgm:pt modelId="{BDB86CBA-1FA5-4C5E-A441-1C43C28D2094}" type="pres">
      <dgm:prSet presAssocID="{70EF54DD-9694-4AE4-BB26-48AE84D5A28D}" presName="circ1" presStyleLbl="vennNode1" presStyleIdx="0" presStyleCnt="3" custScaleX="120075"/>
      <dgm:spPr/>
      <dgm:t>
        <a:bodyPr/>
        <a:lstStyle/>
        <a:p>
          <a:endParaRPr lang="en-US"/>
        </a:p>
      </dgm:t>
    </dgm:pt>
    <dgm:pt modelId="{4FC24ABD-9A31-47DA-B8E2-9838040B020B}" type="pres">
      <dgm:prSet presAssocID="{70EF54DD-9694-4AE4-BB26-48AE84D5A2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3D3AA-8BA2-4D21-81AF-019818760B2C}" type="pres">
      <dgm:prSet presAssocID="{9A49B479-B974-4622-8389-6AA372038E56}" presName="circ2" presStyleLbl="vennNode1" presStyleIdx="1" presStyleCnt="3" custScaleX="123880" custLinFactNeighborX="13392" custLinFactNeighborY="-3017"/>
      <dgm:spPr/>
      <dgm:t>
        <a:bodyPr/>
        <a:lstStyle/>
        <a:p>
          <a:endParaRPr lang="en-US"/>
        </a:p>
      </dgm:t>
    </dgm:pt>
    <dgm:pt modelId="{2A52D07B-F5C8-4967-965B-F99C0C664863}" type="pres">
      <dgm:prSet presAssocID="{9A49B479-B974-4622-8389-6AA372038E5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46EDF-7051-4C98-8B4F-8B3E44B45CBC}" type="pres">
      <dgm:prSet presAssocID="{95272566-4E5C-4F2C-9231-FAA198473F4A}" presName="circ3" presStyleLbl="vennNode1" presStyleIdx="2" presStyleCnt="3" custScaleX="141714" custLinFactNeighborX="-25385" custLinFactNeighborY="-3765"/>
      <dgm:spPr/>
      <dgm:t>
        <a:bodyPr/>
        <a:lstStyle/>
        <a:p>
          <a:endParaRPr lang="en-US"/>
        </a:p>
      </dgm:t>
    </dgm:pt>
    <dgm:pt modelId="{AF163D4F-62C0-4A94-8A1C-F28A140AC448}" type="pres">
      <dgm:prSet presAssocID="{95272566-4E5C-4F2C-9231-FAA198473F4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837EA3-DC3E-40D3-87BE-D16E9A1DEC48}" type="presOf" srcId="{70EF54DD-9694-4AE4-BB26-48AE84D5A28D}" destId="{BDB86CBA-1FA5-4C5E-A441-1C43C28D2094}" srcOrd="0" destOrd="0" presId="urn:microsoft.com/office/officeart/2005/8/layout/venn1"/>
    <dgm:cxn modelId="{FA628EB2-7A45-458C-93BF-ED336BD0E403}" type="presOf" srcId="{70EF54DD-9694-4AE4-BB26-48AE84D5A28D}" destId="{4FC24ABD-9A31-47DA-B8E2-9838040B020B}" srcOrd="1" destOrd="0" presId="urn:microsoft.com/office/officeart/2005/8/layout/venn1"/>
    <dgm:cxn modelId="{8F139DE6-4AA3-4A3D-9718-2AC8F84F43E1}" type="presOf" srcId="{9A49B479-B974-4622-8389-6AA372038E56}" destId="{2A52D07B-F5C8-4967-965B-F99C0C664863}" srcOrd="1" destOrd="0" presId="urn:microsoft.com/office/officeart/2005/8/layout/venn1"/>
    <dgm:cxn modelId="{F3A09A81-23A7-4D7E-8F2E-02C46E8B9821}" type="presOf" srcId="{9A49B479-B974-4622-8389-6AA372038E56}" destId="{C553D3AA-8BA2-4D21-81AF-019818760B2C}" srcOrd="0" destOrd="0" presId="urn:microsoft.com/office/officeart/2005/8/layout/venn1"/>
    <dgm:cxn modelId="{DA4CF20C-1E7E-40B1-9E2A-255FCE6EDD32}" type="presOf" srcId="{9DD0C7D0-2DA8-49D1-B61A-1B45E808E372}" destId="{8A35E458-1F38-4A6D-9CD2-E6364A96BA13}" srcOrd="0" destOrd="0" presId="urn:microsoft.com/office/officeart/2005/8/layout/venn1"/>
    <dgm:cxn modelId="{E56FE518-6CCA-4F82-8535-0DFF862ABC15}" srcId="{9DD0C7D0-2DA8-49D1-B61A-1B45E808E372}" destId="{70EF54DD-9694-4AE4-BB26-48AE84D5A28D}" srcOrd="0" destOrd="0" parTransId="{6A7E3F52-2FBF-4FEB-AE08-BEFC5690AD5A}" sibTransId="{0586DEF5-0C38-488B-A596-2F2CC960486B}"/>
    <dgm:cxn modelId="{AEE49E89-6506-456B-A035-A03D30FCDC7E}" srcId="{9DD0C7D0-2DA8-49D1-B61A-1B45E808E372}" destId="{9A49B479-B974-4622-8389-6AA372038E56}" srcOrd="1" destOrd="0" parTransId="{A14BCE97-4304-4F82-9CD2-75F0FFC3D9C7}" sibTransId="{65FA0E8F-A749-4A0E-B869-F7BBE3B895A8}"/>
    <dgm:cxn modelId="{70EFD813-A2C8-441F-A7EC-237FCA1DE60A}" type="presOf" srcId="{95272566-4E5C-4F2C-9231-FAA198473F4A}" destId="{AF163D4F-62C0-4A94-8A1C-F28A140AC448}" srcOrd="1" destOrd="0" presId="urn:microsoft.com/office/officeart/2005/8/layout/venn1"/>
    <dgm:cxn modelId="{88695DF5-4CD5-4D9C-8B6D-D487E72573BB}" type="presOf" srcId="{95272566-4E5C-4F2C-9231-FAA198473F4A}" destId="{6B646EDF-7051-4C98-8B4F-8B3E44B45CBC}" srcOrd="0" destOrd="0" presId="urn:microsoft.com/office/officeart/2005/8/layout/venn1"/>
    <dgm:cxn modelId="{A3959230-E94D-411E-9A5A-D27EF89D50F7}" srcId="{9DD0C7D0-2DA8-49D1-B61A-1B45E808E372}" destId="{95272566-4E5C-4F2C-9231-FAA198473F4A}" srcOrd="2" destOrd="0" parTransId="{B9458796-2A5E-427E-9D69-88DC097F983C}" sibTransId="{C8E1AC48-7484-4BE2-BCB1-841D491ED79A}"/>
    <dgm:cxn modelId="{2422C6C7-3DB9-4C57-A28C-33203FF1FED7}" type="presParOf" srcId="{8A35E458-1F38-4A6D-9CD2-E6364A96BA13}" destId="{BDB86CBA-1FA5-4C5E-A441-1C43C28D2094}" srcOrd="0" destOrd="0" presId="urn:microsoft.com/office/officeart/2005/8/layout/venn1"/>
    <dgm:cxn modelId="{E5F8B608-1867-4FF6-BE18-4AF70427B31F}" type="presParOf" srcId="{8A35E458-1F38-4A6D-9CD2-E6364A96BA13}" destId="{4FC24ABD-9A31-47DA-B8E2-9838040B020B}" srcOrd="1" destOrd="0" presId="urn:microsoft.com/office/officeart/2005/8/layout/venn1"/>
    <dgm:cxn modelId="{64252DFA-954C-4143-8234-E15D744D9FA9}" type="presParOf" srcId="{8A35E458-1F38-4A6D-9CD2-E6364A96BA13}" destId="{C553D3AA-8BA2-4D21-81AF-019818760B2C}" srcOrd="2" destOrd="0" presId="urn:microsoft.com/office/officeart/2005/8/layout/venn1"/>
    <dgm:cxn modelId="{1C2BF769-D092-4289-B600-895BF4E0E9B3}" type="presParOf" srcId="{8A35E458-1F38-4A6D-9CD2-E6364A96BA13}" destId="{2A52D07B-F5C8-4967-965B-F99C0C664863}" srcOrd="3" destOrd="0" presId="urn:microsoft.com/office/officeart/2005/8/layout/venn1"/>
    <dgm:cxn modelId="{55788527-1EA9-46D2-A655-FD0B34E30082}" type="presParOf" srcId="{8A35E458-1F38-4A6D-9CD2-E6364A96BA13}" destId="{6B646EDF-7051-4C98-8B4F-8B3E44B45CBC}" srcOrd="4" destOrd="0" presId="urn:microsoft.com/office/officeart/2005/8/layout/venn1"/>
    <dgm:cxn modelId="{EE905496-5385-4B55-84AD-AC2E16E018AA}" type="presParOf" srcId="{8A35E458-1F38-4A6D-9CD2-E6364A96BA13}" destId="{AF163D4F-62C0-4A94-8A1C-F28A140AC448}" srcOrd="5" destOrd="0" presId="urn:microsoft.com/office/officeart/2005/8/layout/ven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8D0674-4D03-4CE1-8182-25ED741DE38E}" type="doc">
      <dgm:prSet loTypeId="urn:microsoft.com/office/officeart/2005/8/layout/gear1" loCatId="cycle" qsTypeId="urn:microsoft.com/office/officeart/2005/8/quickstyle/simple5" qsCatId="simple" csTypeId="urn:microsoft.com/office/officeart/2005/8/colors/accent5_2" csCatId="accent5" phldr="1"/>
      <dgm:spPr/>
    </dgm:pt>
    <dgm:pt modelId="{2968A50D-94B3-495E-B721-653F279F6E86}">
      <dgm:prSet phldrT="[Text]"/>
      <dgm:spPr>
        <a:solidFill>
          <a:srgbClr val="C6250A"/>
        </a:solidFill>
      </dgm:spPr>
      <dgm:t>
        <a:bodyPr/>
        <a:lstStyle/>
        <a:p>
          <a:r>
            <a:rPr lang="en-US" dirty="0" smtClean="0"/>
            <a:t>25-44 (N=1,319)</a:t>
          </a:r>
          <a:endParaRPr lang="en-US" dirty="0"/>
        </a:p>
      </dgm:t>
    </dgm:pt>
    <dgm:pt modelId="{F2D79527-B5EC-4C12-8C54-7D883C2C4192}" type="parTrans" cxnId="{D01A786F-0175-4726-B463-2F6D737D2DF0}">
      <dgm:prSet/>
      <dgm:spPr/>
      <dgm:t>
        <a:bodyPr/>
        <a:lstStyle/>
        <a:p>
          <a:endParaRPr lang="en-US"/>
        </a:p>
      </dgm:t>
    </dgm:pt>
    <dgm:pt modelId="{7A538893-2B38-428D-BCA1-EE8D1882E293}" type="sibTrans" cxnId="{D01A786F-0175-4726-B463-2F6D737D2DF0}">
      <dgm:prSet/>
      <dgm:spPr/>
      <dgm:t>
        <a:bodyPr/>
        <a:lstStyle/>
        <a:p>
          <a:endParaRPr lang="en-US"/>
        </a:p>
      </dgm:t>
    </dgm:pt>
    <dgm:pt modelId="{0960297D-7FE0-4EDD-9280-366848D6A8B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12-24 (N=710)</a:t>
          </a:r>
          <a:endParaRPr lang="en-US" dirty="0"/>
        </a:p>
      </dgm:t>
    </dgm:pt>
    <dgm:pt modelId="{3964C5F6-B608-4D2F-A71D-D7B0DEC13CE8}" type="parTrans" cxnId="{B7093AD7-F9D7-4B81-9A27-9B4A407E0CB2}">
      <dgm:prSet/>
      <dgm:spPr/>
      <dgm:t>
        <a:bodyPr/>
        <a:lstStyle/>
        <a:p>
          <a:endParaRPr lang="en-US"/>
        </a:p>
      </dgm:t>
    </dgm:pt>
    <dgm:pt modelId="{D710E6B0-6E54-4E27-AD52-764D2175F105}" type="sibTrans" cxnId="{B7093AD7-F9D7-4B81-9A27-9B4A407E0CB2}">
      <dgm:prSet/>
      <dgm:spPr/>
      <dgm:t>
        <a:bodyPr/>
        <a:lstStyle/>
        <a:p>
          <a:endParaRPr lang="en-US"/>
        </a:p>
      </dgm:t>
    </dgm:pt>
    <dgm:pt modelId="{F2BB21A8-2418-4834-B6D4-A08306D414F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45 &amp; over (N=77)</a:t>
          </a:r>
          <a:endParaRPr lang="en-US" dirty="0"/>
        </a:p>
      </dgm:t>
    </dgm:pt>
    <dgm:pt modelId="{8B949985-D40C-4C60-97EF-1195AD3D3CC1}" type="parTrans" cxnId="{288C718F-738F-4D6A-87AD-6185C82BDC09}">
      <dgm:prSet/>
      <dgm:spPr/>
      <dgm:t>
        <a:bodyPr/>
        <a:lstStyle/>
        <a:p>
          <a:endParaRPr lang="en-US"/>
        </a:p>
      </dgm:t>
    </dgm:pt>
    <dgm:pt modelId="{BC226DDA-1B25-4F5C-B638-86EA925A8FC3}" type="sibTrans" cxnId="{288C718F-738F-4D6A-87AD-6185C82BDC09}">
      <dgm:prSet/>
      <dgm:spPr/>
      <dgm:t>
        <a:bodyPr/>
        <a:lstStyle/>
        <a:p>
          <a:endParaRPr lang="en-US"/>
        </a:p>
      </dgm:t>
    </dgm:pt>
    <dgm:pt modelId="{E28E8554-B3E5-4C49-BC59-9ADAEE795F91}" type="pres">
      <dgm:prSet presAssocID="{E58D0674-4D03-4CE1-8182-25ED741DE38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3278144-960A-4BAA-A68C-4FB965204227}" type="pres">
      <dgm:prSet presAssocID="{2968A50D-94B3-495E-B721-653F279F6E8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0AEB6-15A4-43A1-8284-7034A2FE8ACB}" type="pres">
      <dgm:prSet presAssocID="{2968A50D-94B3-495E-B721-653F279F6E86}" presName="gear1srcNode" presStyleLbl="node1" presStyleIdx="0" presStyleCnt="3"/>
      <dgm:spPr/>
      <dgm:t>
        <a:bodyPr/>
        <a:lstStyle/>
        <a:p>
          <a:endParaRPr lang="en-US"/>
        </a:p>
      </dgm:t>
    </dgm:pt>
    <dgm:pt modelId="{602C32D3-81E4-47DE-B731-32F76C7390E2}" type="pres">
      <dgm:prSet presAssocID="{2968A50D-94B3-495E-B721-653F279F6E86}" presName="gear1dstNode" presStyleLbl="node1" presStyleIdx="0" presStyleCnt="3"/>
      <dgm:spPr/>
      <dgm:t>
        <a:bodyPr/>
        <a:lstStyle/>
        <a:p>
          <a:endParaRPr lang="en-US"/>
        </a:p>
      </dgm:t>
    </dgm:pt>
    <dgm:pt modelId="{9000E75E-F38A-4923-B048-0F513E0EF328}" type="pres">
      <dgm:prSet presAssocID="{0960297D-7FE0-4EDD-9280-366848D6A8B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3AF63-46AE-41E3-83C2-26FBEC882F9B}" type="pres">
      <dgm:prSet presAssocID="{0960297D-7FE0-4EDD-9280-366848D6A8BC}" presName="gear2srcNode" presStyleLbl="node1" presStyleIdx="1" presStyleCnt="3"/>
      <dgm:spPr/>
      <dgm:t>
        <a:bodyPr/>
        <a:lstStyle/>
        <a:p>
          <a:endParaRPr lang="en-US"/>
        </a:p>
      </dgm:t>
    </dgm:pt>
    <dgm:pt modelId="{849A5032-FC43-4909-B9FD-CA5A6B5ED7DE}" type="pres">
      <dgm:prSet presAssocID="{0960297D-7FE0-4EDD-9280-366848D6A8BC}" presName="gear2dstNode" presStyleLbl="node1" presStyleIdx="1" presStyleCnt="3"/>
      <dgm:spPr/>
      <dgm:t>
        <a:bodyPr/>
        <a:lstStyle/>
        <a:p>
          <a:endParaRPr lang="en-US"/>
        </a:p>
      </dgm:t>
    </dgm:pt>
    <dgm:pt modelId="{1660EE59-7C87-4E46-A8D3-3DF2D07C9980}" type="pres">
      <dgm:prSet presAssocID="{F2BB21A8-2418-4834-B6D4-A08306D414FF}" presName="gear3" presStyleLbl="node1" presStyleIdx="2" presStyleCnt="3"/>
      <dgm:spPr/>
      <dgm:t>
        <a:bodyPr/>
        <a:lstStyle/>
        <a:p>
          <a:endParaRPr lang="en-US"/>
        </a:p>
      </dgm:t>
    </dgm:pt>
    <dgm:pt modelId="{BD23C10D-21DE-4C7B-90DD-F112C194310C}" type="pres">
      <dgm:prSet presAssocID="{F2BB21A8-2418-4834-B6D4-A08306D414F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9AFE9-433D-4C8A-B6CE-A57B13DDC968}" type="pres">
      <dgm:prSet presAssocID="{F2BB21A8-2418-4834-B6D4-A08306D414FF}" presName="gear3srcNode" presStyleLbl="node1" presStyleIdx="2" presStyleCnt="3"/>
      <dgm:spPr/>
      <dgm:t>
        <a:bodyPr/>
        <a:lstStyle/>
        <a:p>
          <a:endParaRPr lang="en-US"/>
        </a:p>
      </dgm:t>
    </dgm:pt>
    <dgm:pt modelId="{DA2C9D72-B788-46E8-82EB-E58CABD0C2F0}" type="pres">
      <dgm:prSet presAssocID="{F2BB21A8-2418-4834-B6D4-A08306D414FF}" presName="gear3dstNode" presStyleLbl="node1" presStyleIdx="2" presStyleCnt="3"/>
      <dgm:spPr/>
      <dgm:t>
        <a:bodyPr/>
        <a:lstStyle/>
        <a:p>
          <a:endParaRPr lang="en-US"/>
        </a:p>
      </dgm:t>
    </dgm:pt>
    <dgm:pt modelId="{DDB222E5-277C-443E-9B88-88352030A20C}" type="pres">
      <dgm:prSet presAssocID="{7A538893-2B38-428D-BCA1-EE8D1882E29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56A2C2C-71DC-49DF-98AB-A31D3C0FD1E4}" type="pres">
      <dgm:prSet presAssocID="{D710E6B0-6E54-4E27-AD52-764D2175F10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81AF0FB-BBAA-496D-B371-800E8FFC3398}" type="pres">
      <dgm:prSet presAssocID="{BC226DDA-1B25-4F5C-B638-86EA925A8FC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7093AD7-F9D7-4B81-9A27-9B4A407E0CB2}" srcId="{E58D0674-4D03-4CE1-8182-25ED741DE38E}" destId="{0960297D-7FE0-4EDD-9280-366848D6A8BC}" srcOrd="1" destOrd="0" parTransId="{3964C5F6-B608-4D2F-A71D-D7B0DEC13CE8}" sibTransId="{D710E6B0-6E54-4E27-AD52-764D2175F105}"/>
    <dgm:cxn modelId="{5629C2E6-74DE-490F-8538-EC555CE07DEA}" type="presOf" srcId="{E58D0674-4D03-4CE1-8182-25ED741DE38E}" destId="{E28E8554-B3E5-4C49-BC59-9ADAEE795F91}" srcOrd="0" destOrd="0" presId="urn:microsoft.com/office/officeart/2005/8/layout/gear1"/>
    <dgm:cxn modelId="{06F53B0A-847E-4C32-898F-0940B13329BB}" type="presOf" srcId="{F2BB21A8-2418-4834-B6D4-A08306D414FF}" destId="{1660EE59-7C87-4E46-A8D3-3DF2D07C9980}" srcOrd="0" destOrd="0" presId="urn:microsoft.com/office/officeart/2005/8/layout/gear1"/>
    <dgm:cxn modelId="{ADD436B2-2346-496F-BBC2-3CEDEE0089D1}" type="presOf" srcId="{7A538893-2B38-428D-BCA1-EE8D1882E293}" destId="{DDB222E5-277C-443E-9B88-88352030A20C}" srcOrd="0" destOrd="0" presId="urn:microsoft.com/office/officeart/2005/8/layout/gear1"/>
    <dgm:cxn modelId="{B0E7CC7E-E6FB-4CE3-8BD1-B1ECDCF6A1A5}" type="presOf" srcId="{0960297D-7FE0-4EDD-9280-366848D6A8BC}" destId="{9000E75E-F38A-4923-B048-0F513E0EF328}" srcOrd="0" destOrd="0" presId="urn:microsoft.com/office/officeart/2005/8/layout/gear1"/>
    <dgm:cxn modelId="{90FF163A-1685-45F0-9A81-75B67399E03E}" type="presOf" srcId="{BC226DDA-1B25-4F5C-B638-86EA925A8FC3}" destId="{981AF0FB-BBAA-496D-B371-800E8FFC3398}" srcOrd="0" destOrd="0" presId="urn:microsoft.com/office/officeart/2005/8/layout/gear1"/>
    <dgm:cxn modelId="{CF2D9E80-56D4-4D8F-8996-9D282FAB43E0}" type="presOf" srcId="{2968A50D-94B3-495E-B721-653F279F6E86}" destId="{A3278144-960A-4BAA-A68C-4FB965204227}" srcOrd="0" destOrd="0" presId="urn:microsoft.com/office/officeart/2005/8/layout/gear1"/>
    <dgm:cxn modelId="{EF9ADE00-E9E5-4891-96E3-03FAEC59DEA2}" type="presOf" srcId="{2968A50D-94B3-495E-B721-653F279F6E86}" destId="{2100AEB6-15A4-43A1-8284-7034A2FE8ACB}" srcOrd="1" destOrd="0" presId="urn:microsoft.com/office/officeart/2005/8/layout/gear1"/>
    <dgm:cxn modelId="{A42EC884-1AEC-44BF-95D9-C16F1C498D0E}" type="presOf" srcId="{2968A50D-94B3-495E-B721-653F279F6E86}" destId="{602C32D3-81E4-47DE-B731-32F76C7390E2}" srcOrd="2" destOrd="0" presId="urn:microsoft.com/office/officeart/2005/8/layout/gear1"/>
    <dgm:cxn modelId="{FEB01E27-3A8B-4EF1-857C-4F307289DBAE}" type="presOf" srcId="{F2BB21A8-2418-4834-B6D4-A08306D414FF}" destId="{DA2C9D72-B788-46E8-82EB-E58CABD0C2F0}" srcOrd="3" destOrd="0" presId="urn:microsoft.com/office/officeart/2005/8/layout/gear1"/>
    <dgm:cxn modelId="{810F010D-FBAC-46AC-852E-B937F354BAAA}" type="presOf" srcId="{F2BB21A8-2418-4834-B6D4-A08306D414FF}" destId="{BD23C10D-21DE-4C7B-90DD-F112C194310C}" srcOrd="1" destOrd="0" presId="urn:microsoft.com/office/officeart/2005/8/layout/gear1"/>
    <dgm:cxn modelId="{288C718F-738F-4D6A-87AD-6185C82BDC09}" srcId="{E58D0674-4D03-4CE1-8182-25ED741DE38E}" destId="{F2BB21A8-2418-4834-B6D4-A08306D414FF}" srcOrd="2" destOrd="0" parTransId="{8B949985-D40C-4C60-97EF-1195AD3D3CC1}" sibTransId="{BC226DDA-1B25-4F5C-B638-86EA925A8FC3}"/>
    <dgm:cxn modelId="{D2C3602F-1404-4D0E-A94A-0A006D49A668}" type="presOf" srcId="{0960297D-7FE0-4EDD-9280-366848D6A8BC}" destId="{07E3AF63-46AE-41E3-83C2-26FBEC882F9B}" srcOrd="1" destOrd="0" presId="urn:microsoft.com/office/officeart/2005/8/layout/gear1"/>
    <dgm:cxn modelId="{D01A786F-0175-4726-B463-2F6D737D2DF0}" srcId="{E58D0674-4D03-4CE1-8182-25ED741DE38E}" destId="{2968A50D-94B3-495E-B721-653F279F6E86}" srcOrd="0" destOrd="0" parTransId="{F2D79527-B5EC-4C12-8C54-7D883C2C4192}" sibTransId="{7A538893-2B38-428D-BCA1-EE8D1882E293}"/>
    <dgm:cxn modelId="{714F719D-20B7-4F16-8D50-7AD763F649E0}" type="presOf" srcId="{F2BB21A8-2418-4834-B6D4-A08306D414FF}" destId="{3C99AFE9-433D-4C8A-B6CE-A57B13DDC968}" srcOrd="2" destOrd="0" presId="urn:microsoft.com/office/officeart/2005/8/layout/gear1"/>
    <dgm:cxn modelId="{75599D97-B254-4C65-9E16-4E2FD1324FFB}" type="presOf" srcId="{D710E6B0-6E54-4E27-AD52-764D2175F105}" destId="{D56A2C2C-71DC-49DF-98AB-A31D3C0FD1E4}" srcOrd="0" destOrd="0" presId="urn:microsoft.com/office/officeart/2005/8/layout/gear1"/>
    <dgm:cxn modelId="{FF57C084-1DC0-4B97-B611-7DA6ECB658C6}" type="presOf" srcId="{0960297D-7FE0-4EDD-9280-366848D6A8BC}" destId="{849A5032-FC43-4909-B9FD-CA5A6B5ED7DE}" srcOrd="2" destOrd="0" presId="urn:microsoft.com/office/officeart/2005/8/layout/gear1"/>
    <dgm:cxn modelId="{7DB3AFFB-703C-4E93-B1BE-37E2C0FE10D6}" type="presParOf" srcId="{E28E8554-B3E5-4C49-BC59-9ADAEE795F91}" destId="{A3278144-960A-4BAA-A68C-4FB965204227}" srcOrd="0" destOrd="0" presId="urn:microsoft.com/office/officeart/2005/8/layout/gear1"/>
    <dgm:cxn modelId="{BB3AF825-41EB-42E4-9141-D51C481CC984}" type="presParOf" srcId="{E28E8554-B3E5-4C49-BC59-9ADAEE795F91}" destId="{2100AEB6-15A4-43A1-8284-7034A2FE8ACB}" srcOrd="1" destOrd="0" presId="urn:microsoft.com/office/officeart/2005/8/layout/gear1"/>
    <dgm:cxn modelId="{338CD88C-5470-42C5-8DD0-386FE64C8D28}" type="presParOf" srcId="{E28E8554-B3E5-4C49-BC59-9ADAEE795F91}" destId="{602C32D3-81E4-47DE-B731-32F76C7390E2}" srcOrd="2" destOrd="0" presId="urn:microsoft.com/office/officeart/2005/8/layout/gear1"/>
    <dgm:cxn modelId="{AEB3AE34-78A9-41BE-BAE7-0A404453B748}" type="presParOf" srcId="{E28E8554-B3E5-4C49-BC59-9ADAEE795F91}" destId="{9000E75E-F38A-4923-B048-0F513E0EF328}" srcOrd="3" destOrd="0" presId="urn:microsoft.com/office/officeart/2005/8/layout/gear1"/>
    <dgm:cxn modelId="{6041ACD3-88C2-433B-95B7-0633A7C89552}" type="presParOf" srcId="{E28E8554-B3E5-4C49-BC59-9ADAEE795F91}" destId="{07E3AF63-46AE-41E3-83C2-26FBEC882F9B}" srcOrd="4" destOrd="0" presId="urn:microsoft.com/office/officeart/2005/8/layout/gear1"/>
    <dgm:cxn modelId="{49EF135C-5A9D-49C5-AA4D-928E0E49F2B8}" type="presParOf" srcId="{E28E8554-B3E5-4C49-BC59-9ADAEE795F91}" destId="{849A5032-FC43-4909-B9FD-CA5A6B5ED7DE}" srcOrd="5" destOrd="0" presId="urn:microsoft.com/office/officeart/2005/8/layout/gear1"/>
    <dgm:cxn modelId="{878E7D51-F37F-4430-8A70-FAC111A62793}" type="presParOf" srcId="{E28E8554-B3E5-4C49-BC59-9ADAEE795F91}" destId="{1660EE59-7C87-4E46-A8D3-3DF2D07C9980}" srcOrd="6" destOrd="0" presId="urn:microsoft.com/office/officeart/2005/8/layout/gear1"/>
    <dgm:cxn modelId="{B6069F02-A3D8-45B1-BC15-2D06255EAB0D}" type="presParOf" srcId="{E28E8554-B3E5-4C49-BC59-9ADAEE795F91}" destId="{BD23C10D-21DE-4C7B-90DD-F112C194310C}" srcOrd="7" destOrd="0" presId="urn:microsoft.com/office/officeart/2005/8/layout/gear1"/>
    <dgm:cxn modelId="{71A9B9BC-F69E-4597-8864-25E1F1A6B5F2}" type="presParOf" srcId="{E28E8554-B3E5-4C49-BC59-9ADAEE795F91}" destId="{3C99AFE9-433D-4C8A-B6CE-A57B13DDC968}" srcOrd="8" destOrd="0" presId="urn:microsoft.com/office/officeart/2005/8/layout/gear1"/>
    <dgm:cxn modelId="{5E291A8A-00F7-4F6E-A7B6-6597D989DA43}" type="presParOf" srcId="{E28E8554-B3E5-4C49-BC59-9ADAEE795F91}" destId="{DA2C9D72-B788-46E8-82EB-E58CABD0C2F0}" srcOrd="9" destOrd="0" presId="urn:microsoft.com/office/officeart/2005/8/layout/gear1"/>
    <dgm:cxn modelId="{1BFD7119-450A-4251-B05E-F313E2882B43}" type="presParOf" srcId="{E28E8554-B3E5-4C49-BC59-9ADAEE795F91}" destId="{DDB222E5-277C-443E-9B88-88352030A20C}" srcOrd="10" destOrd="0" presId="urn:microsoft.com/office/officeart/2005/8/layout/gear1"/>
    <dgm:cxn modelId="{7B5740B3-6B30-4084-8403-A7EF4912BD21}" type="presParOf" srcId="{E28E8554-B3E5-4C49-BC59-9ADAEE795F91}" destId="{D56A2C2C-71DC-49DF-98AB-A31D3C0FD1E4}" srcOrd="11" destOrd="0" presId="urn:microsoft.com/office/officeart/2005/8/layout/gear1"/>
    <dgm:cxn modelId="{28F50BC6-EB4A-4C1B-A882-426A21BF23E2}" type="presParOf" srcId="{E28E8554-B3E5-4C49-BC59-9ADAEE795F91}" destId="{981AF0FB-BBAA-496D-B371-800E8FFC339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E6137B-1F43-48F4-8938-697465F183ED}" type="doc">
      <dgm:prSet loTypeId="urn:microsoft.com/office/officeart/2005/8/layout/radial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95EB22F-0F76-430A-A388-556082894BB9}" type="pres">
      <dgm:prSet presAssocID="{39E6137B-1F43-48F4-8938-697465F183E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356793-37B0-4F2C-896B-F1092138ECE8}" type="pres">
      <dgm:prSet presAssocID="{39E6137B-1F43-48F4-8938-697465F183ED}" presName="radial" presStyleCnt="0">
        <dgm:presLayoutVars>
          <dgm:animLvl val="ctr"/>
        </dgm:presLayoutVars>
      </dgm:prSet>
      <dgm:spPr/>
    </dgm:pt>
  </dgm:ptLst>
  <dgm:cxnLst>
    <dgm:cxn modelId="{36C16E42-E353-4112-A04A-A7E30673F95B}" type="presOf" srcId="{39E6137B-1F43-48F4-8938-697465F183ED}" destId="{E95EB22F-0F76-430A-A388-556082894BB9}" srcOrd="0" destOrd="0" presId="urn:microsoft.com/office/officeart/2005/8/layout/radial3"/>
    <dgm:cxn modelId="{BB21020F-956A-4CEC-BB75-713152E970DE}" type="presParOf" srcId="{E95EB22F-0F76-430A-A388-556082894BB9}" destId="{64356793-37B0-4F2C-896B-F1092138ECE8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86CBA-1FA5-4C5E-A441-1C43C28D2094}">
      <dsp:nvSpPr>
        <dsp:cNvPr id="0" name=""/>
        <dsp:cNvSpPr/>
      </dsp:nvSpPr>
      <dsp:spPr>
        <a:xfrm>
          <a:off x="2397741" y="55212"/>
          <a:ext cx="3182239" cy="2650210"/>
        </a:xfrm>
        <a:prstGeom prst="ellipse">
          <a:avLst/>
        </a:prstGeom>
        <a:solidFill>
          <a:srgbClr val="D3D6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Patient Centered Reproductive Health</a:t>
          </a:r>
          <a:endParaRPr lang="en-US" sz="2600" kern="1200" dirty="0"/>
        </a:p>
      </dsp:txBody>
      <dsp:txXfrm>
        <a:off x="2822039" y="518999"/>
        <a:ext cx="2333642" cy="1192594"/>
      </dsp:txXfrm>
    </dsp:sp>
    <dsp:sp modelId="{C553D3AA-8BA2-4D21-81AF-019818760B2C}">
      <dsp:nvSpPr>
        <dsp:cNvPr id="0" name=""/>
        <dsp:cNvSpPr/>
      </dsp:nvSpPr>
      <dsp:spPr>
        <a:xfrm>
          <a:off x="3658521" y="1631637"/>
          <a:ext cx="3283080" cy="2650210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Support Staff</a:t>
          </a:r>
          <a:endParaRPr lang="en-US" sz="2600" kern="1200" dirty="0"/>
        </a:p>
      </dsp:txBody>
      <dsp:txXfrm>
        <a:off x="4662596" y="2316274"/>
        <a:ext cx="1969848" cy="1457615"/>
      </dsp:txXfrm>
    </dsp:sp>
    <dsp:sp modelId="{6B646EDF-7051-4C98-8B4F-8B3E44B45CBC}">
      <dsp:nvSpPr>
        <dsp:cNvPr id="0" name=""/>
        <dsp:cNvSpPr/>
      </dsp:nvSpPr>
      <dsp:spPr>
        <a:xfrm>
          <a:off x="481961" y="1611813"/>
          <a:ext cx="3755718" cy="2650210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Medical Care Team</a:t>
          </a:r>
          <a:endParaRPr lang="en-US" sz="2600" kern="1200" dirty="0"/>
        </a:p>
      </dsp:txBody>
      <dsp:txXfrm>
        <a:off x="835625" y="2296451"/>
        <a:ext cx="2253431" cy="1457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78144-960A-4BAA-A68C-4FB965204227}">
      <dsp:nvSpPr>
        <dsp:cNvPr id="0" name=""/>
        <dsp:cNvSpPr/>
      </dsp:nvSpPr>
      <dsp:spPr>
        <a:xfrm>
          <a:off x="1353270" y="1249848"/>
          <a:ext cx="1527592" cy="1527592"/>
        </a:xfrm>
        <a:prstGeom prst="gear9">
          <a:avLst/>
        </a:prstGeom>
        <a:solidFill>
          <a:srgbClr val="C6250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25-44 (N=1,319)</a:t>
          </a:r>
          <a:endParaRPr lang="en-US" sz="1200" kern="1200" dirty="0"/>
        </a:p>
      </dsp:txBody>
      <dsp:txXfrm>
        <a:off x="1660384" y="1607679"/>
        <a:ext cx="913364" cy="785214"/>
      </dsp:txXfrm>
    </dsp:sp>
    <dsp:sp modelId="{9000E75E-F38A-4923-B048-0F513E0EF328}">
      <dsp:nvSpPr>
        <dsp:cNvPr id="0" name=""/>
        <dsp:cNvSpPr/>
      </dsp:nvSpPr>
      <dsp:spPr>
        <a:xfrm>
          <a:off x="464489" y="888781"/>
          <a:ext cx="1110976" cy="1110976"/>
        </a:xfrm>
        <a:prstGeom prst="gear6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12-24 (N=710)</a:t>
          </a:r>
          <a:endParaRPr lang="en-US" sz="1200" kern="1200" dirty="0"/>
        </a:p>
      </dsp:txBody>
      <dsp:txXfrm>
        <a:off x="744181" y="1170163"/>
        <a:ext cx="551592" cy="548212"/>
      </dsp:txXfrm>
    </dsp:sp>
    <dsp:sp modelId="{1660EE59-7C87-4E46-A8D3-3DF2D07C9980}">
      <dsp:nvSpPr>
        <dsp:cNvPr id="0" name=""/>
        <dsp:cNvSpPr/>
      </dsp:nvSpPr>
      <dsp:spPr>
        <a:xfrm rot="20700000">
          <a:off x="1086749" y="122320"/>
          <a:ext cx="1088530" cy="1088530"/>
        </a:xfrm>
        <a:prstGeom prst="gear6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45 &amp; over (N=77)</a:t>
          </a:r>
          <a:endParaRPr lang="en-US" sz="1200" kern="1200" dirty="0"/>
        </a:p>
      </dsp:txBody>
      <dsp:txXfrm rot="-20700000">
        <a:off x="1325496" y="361067"/>
        <a:ext cx="611037" cy="611037"/>
      </dsp:txXfrm>
    </dsp:sp>
    <dsp:sp modelId="{DDB222E5-277C-443E-9B88-88352030A20C}">
      <dsp:nvSpPr>
        <dsp:cNvPr id="0" name=""/>
        <dsp:cNvSpPr/>
      </dsp:nvSpPr>
      <dsp:spPr>
        <a:xfrm>
          <a:off x="1220939" y="1027670"/>
          <a:ext cx="1955318" cy="1955318"/>
        </a:xfrm>
        <a:prstGeom prst="circularArrow">
          <a:avLst>
            <a:gd name="adj1" fmla="val 4688"/>
            <a:gd name="adj2" fmla="val 299029"/>
            <a:gd name="adj3" fmla="val 2468843"/>
            <a:gd name="adj4" fmla="val 15967268"/>
            <a:gd name="adj5" fmla="val 5469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6A2C2C-71DC-49DF-98AB-A31D3C0FD1E4}">
      <dsp:nvSpPr>
        <dsp:cNvPr id="0" name=""/>
        <dsp:cNvSpPr/>
      </dsp:nvSpPr>
      <dsp:spPr>
        <a:xfrm>
          <a:off x="267738" y="649044"/>
          <a:ext cx="1420661" cy="14206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1AF0FB-BBAA-496D-B371-800E8FFC3398}">
      <dsp:nvSpPr>
        <dsp:cNvPr id="0" name=""/>
        <dsp:cNvSpPr/>
      </dsp:nvSpPr>
      <dsp:spPr>
        <a:xfrm>
          <a:off x="834961" y="-110027"/>
          <a:ext cx="1531758" cy="15317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0887CF-6CF8-4E75-AB93-9AE64B5B347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4C5071-4920-4453-88B2-403B30B0A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0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EEF7CE-FC07-46C0-A68C-1E66552AE1C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9FC620-8F1A-4415-A604-0FD5CCFA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C620-8F1A-4415-A604-0FD5CCFAAC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5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64% enrolled during pregnancy</a:t>
            </a:r>
          </a:p>
          <a:p>
            <a:r>
              <a:rPr lang="en-US" dirty="0" smtClean="0"/>
              <a:t>77% Teen parents</a:t>
            </a:r>
          </a:p>
          <a:p>
            <a:r>
              <a:rPr lang="en-US" dirty="0" smtClean="0"/>
              <a:t>87% low income</a:t>
            </a:r>
          </a:p>
          <a:p>
            <a:r>
              <a:rPr lang="en-US" dirty="0" smtClean="0"/>
              <a:t>70% low education</a:t>
            </a:r>
          </a:p>
          <a:p>
            <a:r>
              <a:rPr lang="en-US" dirty="0" smtClean="0"/>
              <a:t>Language:  English = 24, Spanish = 51, Mixteco = 40</a:t>
            </a:r>
          </a:p>
          <a:p>
            <a:r>
              <a:rPr lang="en-US" dirty="0" smtClean="0"/>
              <a:t>Risk Factors: 1 = 4,      2 = 40,       3 = 53,       4+ = 18</a:t>
            </a:r>
          </a:p>
          <a:p>
            <a:r>
              <a:rPr lang="en-US" dirty="0" smtClean="0"/>
              <a:t>Conducted 2,160 home visits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C620-8F1A-4415-A604-0FD5CCFAAC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8F83-BF81-41CC-BE22-51B5EB8A5D06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857-1DCA-4F78-9CF8-B54729AFD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7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8F83-BF81-41CC-BE22-51B5EB8A5D06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857-1DCA-4F78-9CF8-B54729AFD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0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8F83-BF81-41CC-BE22-51B5EB8A5D06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857-1DCA-4F78-9CF8-B54729AFD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0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8F83-BF81-41CC-BE22-51B5EB8A5D06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857-1DCA-4F78-9CF8-B54729AFD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1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8F83-BF81-41CC-BE22-51B5EB8A5D06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857-1DCA-4F78-9CF8-B54729AFD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9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8F83-BF81-41CC-BE22-51B5EB8A5D06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857-1DCA-4F78-9CF8-B54729AFD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8F83-BF81-41CC-BE22-51B5EB8A5D06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857-1DCA-4F78-9CF8-B54729AFD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8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8F83-BF81-41CC-BE22-51B5EB8A5D06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857-1DCA-4F78-9CF8-B54729AFD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9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8F83-BF81-41CC-BE22-51B5EB8A5D06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857-1DCA-4F78-9CF8-B54729AFD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7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8F83-BF81-41CC-BE22-51B5EB8A5D06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857-1DCA-4F78-9CF8-B54729AFD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8F83-BF81-41CC-BE22-51B5EB8A5D06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857-1DCA-4F78-9CF8-B54729AFD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0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8F83-BF81-41CC-BE22-51B5EB8A5D06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F857-1DCA-4F78-9CF8-B54729AFD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5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chart" Target="../charts/char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2" y="1095390"/>
            <a:ext cx="11887200" cy="2387600"/>
          </a:xfrm>
        </p:spPr>
        <p:txBody>
          <a:bodyPr>
            <a:noAutofit/>
          </a:bodyPr>
          <a:lstStyle/>
          <a:p>
            <a:r>
              <a:rPr lang="en-US" sz="3000" b="1" cap="small" dirty="0">
                <a:latin typeface="Century Schoolbook"/>
              </a:rPr>
              <a:t>supporting </a:t>
            </a:r>
            <a:r>
              <a:rPr lang="en-US" sz="3000" b="1" cap="small" dirty="0" smtClean="0">
                <a:latin typeface="Century Schoolbook"/>
              </a:rPr>
              <a:t>the reproductive health needs </a:t>
            </a:r>
            <a:br>
              <a:rPr lang="en-US" sz="3000" b="1" cap="small" dirty="0" smtClean="0">
                <a:latin typeface="Century Schoolbook"/>
              </a:rPr>
            </a:br>
            <a:r>
              <a:rPr lang="en-US" sz="3000" b="1" cap="small" dirty="0" smtClean="0">
                <a:latin typeface="Century Schoolbook"/>
              </a:rPr>
              <a:t>of immigrant families    </a:t>
            </a:r>
            <a:r>
              <a:rPr lang="en-US" sz="3200" b="1" cap="small" dirty="0">
                <a:latin typeface="Century Schoolbook"/>
              </a:rPr>
              <a:t/>
            </a:r>
            <a:br>
              <a:rPr lang="en-US" sz="3200" b="1" cap="small" dirty="0">
                <a:latin typeface="Century Schoolbook"/>
              </a:rPr>
            </a:br>
            <a:r>
              <a:rPr lang="en-US" sz="3200" b="1" cap="small" dirty="0">
                <a:latin typeface="Century Schoolbook"/>
              </a:rPr>
              <a:t> </a:t>
            </a:r>
            <a:r>
              <a:rPr lang="en-US" sz="3200" b="1" cap="small" dirty="0" smtClean="0">
                <a:latin typeface="Century Schoolbook"/>
              </a:rPr>
              <a:t/>
            </a:r>
            <a:br>
              <a:rPr lang="en-US" sz="3200" b="1" cap="small" dirty="0" smtClean="0">
                <a:latin typeface="Century Schoolbook"/>
              </a:rPr>
            </a:br>
            <a:r>
              <a:rPr lang="en-US" sz="3000" b="1" cap="small" dirty="0" smtClean="0">
                <a:latin typeface="Century Schoolbook"/>
              </a:rPr>
              <a:t>The Columbia Basin Health Association (CBHA) </a:t>
            </a:r>
            <a:r>
              <a:rPr lang="en-US" sz="3000" b="1" cap="small" dirty="0">
                <a:latin typeface="Century Schoolbook"/>
              </a:rPr>
              <a:t>Experience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067" y="3995697"/>
            <a:ext cx="9144000" cy="1669356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400" b="1" dirty="0" smtClean="0">
                <a:solidFill>
                  <a:srgbClr val="575F6D"/>
                </a:solidFill>
                <a:latin typeface="Century Schoolbook"/>
              </a:rPr>
              <a:t>___________________________________________________________________________________________________________________________________________________________________________________</a:t>
            </a:r>
            <a:endParaRPr lang="en-US" sz="400" b="1" dirty="0">
              <a:solidFill>
                <a:srgbClr val="575F6D"/>
              </a:solidFill>
              <a:latin typeface="Century Schoolbook"/>
            </a:endParaRPr>
          </a:p>
          <a:p>
            <a:pPr lvl="0" algn="l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400" b="1" dirty="0" smtClean="0">
                <a:solidFill>
                  <a:srgbClr val="575F6D"/>
                </a:solidFill>
                <a:latin typeface="Century Schoolbook"/>
              </a:rPr>
              <a:t>Leo </a:t>
            </a:r>
            <a:r>
              <a:rPr lang="en-US" sz="1400" b="1" dirty="0">
                <a:solidFill>
                  <a:srgbClr val="575F6D"/>
                </a:solidFill>
                <a:latin typeface="Century Schoolbook"/>
              </a:rPr>
              <a:t>Gaeta, </a:t>
            </a:r>
            <a:r>
              <a:rPr lang="en-US" sz="1400" b="1" dirty="0" smtClean="0">
                <a:solidFill>
                  <a:srgbClr val="575F6D"/>
                </a:solidFill>
                <a:latin typeface="Century Schoolbook"/>
              </a:rPr>
              <a:t>Vice President of Programs</a:t>
            </a:r>
            <a:endParaRPr lang="en-US" sz="1400" b="1" dirty="0">
              <a:solidFill>
                <a:srgbClr val="575F6D"/>
              </a:solidFill>
              <a:latin typeface="Century Schoolbook"/>
            </a:endParaRPr>
          </a:p>
          <a:p>
            <a:pPr lvl="0" algn="l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400" b="1" dirty="0" smtClean="0">
                <a:solidFill>
                  <a:srgbClr val="575F6D"/>
                </a:solidFill>
                <a:latin typeface="Century Schoolbook"/>
              </a:rPr>
              <a:t>Karina Silva, Family Planning Coordinator</a:t>
            </a:r>
          </a:p>
          <a:p>
            <a:pPr lvl="0" algn="l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400" b="1" dirty="0" smtClean="0">
                <a:solidFill>
                  <a:srgbClr val="575F6D"/>
                </a:solidFill>
                <a:latin typeface="Century Schoolbook"/>
              </a:rPr>
              <a:t>Columbia </a:t>
            </a:r>
            <a:r>
              <a:rPr lang="en-US" sz="1400" b="1" dirty="0">
                <a:solidFill>
                  <a:srgbClr val="575F6D"/>
                </a:solidFill>
                <a:latin typeface="Century Schoolbook"/>
              </a:rPr>
              <a:t>Basin Health Association </a:t>
            </a:r>
          </a:p>
          <a:p>
            <a:pPr lvl="0" algn="l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endParaRPr lang="en-US" sz="1400" b="1" dirty="0" smtClean="0">
              <a:solidFill>
                <a:srgbClr val="575F6D"/>
              </a:solidFill>
              <a:latin typeface="Century Schoolbook"/>
            </a:endParaRPr>
          </a:p>
          <a:p>
            <a:pPr lvl="0" algn="l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400" b="1" dirty="0" smtClean="0">
                <a:solidFill>
                  <a:srgbClr val="575F6D"/>
                </a:solidFill>
                <a:latin typeface="Century Schoolbook"/>
              </a:rPr>
              <a:t> March 4, 2020</a:t>
            </a:r>
            <a:endParaRPr lang="en-US" sz="1400" b="1" dirty="0">
              <a:solidFill>
                <a:srgbClr val="575F6D"/>
              </a:solidFill>
              <a:latin typeface="Century Schoolbook"/>
            </a:endParaRPr>
          </a:p>
        </p:txBody>
      </p:sp>
      <p:pic>
        <p:nvPicPr>
          <p:cNvPr id="4" name="Picture 3" title="CBHA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956" y="5052614"/>
            <a:ext cx="2013672" cy="12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>
                <a:latin typeface="Century Schoolbook" panose="02040604050505020304" pitchFamily="18" charset="0"/>
              </a:rPr>
              <a:t>Why Focus on Family Planning  Services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770" y="1618156"/>
            <a:ext cx="4317787" cy="4351338"/>
          </a:xfrm>
        </p:spPr>
        <p:txBody>
          <a:bodyPr>
            <a:normAutofit/>
          </a:bodyPr>
          <a:lstStyle/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800" dirty="0">
                <a:solidFill>
                  <a:prstClr val="black"/>
                </a:solidFill>
                <a:latin typeface="Century Schoolbook"/>
              </a:rPr>
              <a:t>High incident of teen pregnancy - Adams, Grant, and Franklin Counties have some of the highest teen pregnancy rates in the state</a:t>
            </a:r>
            <a:r>
              <a:rPr lang="en-US" sz="1800" dirty="0" smtClean="0">
                <a:solidFill>
                  <a:prstClr val="black"/>
                </a:solidFill>
                <a:latin typeface="Century Schoolbook"/>
              </a:rPr>
              <a:t>.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>
                <a:solidFill>
                  <a:prstClr val="black"/>
                </a:solidFill>
                <a:latin typeface="Century Schoolbook"/>
              </a:rPr>
              <a:t>Adams Co. teen </a:t>
            </a:r>
            <a:r>
              <a:rPr lang="en-US" sz="1600" dirty="0" smtClean="0">
                <a:solidFill>
                  <a:prstClr val="black"/>
                </a:solidFill>
                <a:latin typeface="Century Schoolbook"/>
              </a:rPr>
              <a:t>pregnancy </a:t>
            </a:r>
            <a:r>
              <a:rPr lang="en-US" sz="1600" dirty="0">
                <a:solidFill>
                  <a:prstClr val="black"/>
                </a:solidFill>
                <a:latin typeface="Century Schoolbook"/>
              </a:rPr>
              <a:t>rate = 54/1000 vs. WA state teen </a:t>
            </a:r>
            <a:r>
              <a:rPr lang="en-US" sz="1600" dirty="0" smtClean="0">
                <a:solidFill>
                  <a:prstClr val="black"/>
                </a:solidFill>
                <a:latin typeface="Century Schoolbook"/>
              </a:rPr>
              <a:t>pregnancy </a:t>
            </a:r>
            <a:r>
              <a:rPr lang="en-US" sz="1600" dirty="0">
                <a:solidFill>
                  <a:prstClr val="black"/>
                </a:solidFill>
                <a:latin typeface="Century Schoolbook"/>
              </a:rPr>
              <a:t>rate of </a:t>
            </a:r>
            <a:r>
              <a:rPr lang="en-US" sz="1600" dirty="0" smtClean="0">
                <a:solidFill>
                  <a:prstClr val="black"/>
                </a:solidFill>
                <a:latin typeface="Century Schoolbook"/>
              </a:rPr>
              <a:t>34/1000</a:t>
            </a:r>
            <a:r>
              <a:rPr lang="en-US" sz="1600" baseline="30000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sz="1600" baseline="30000" dirty="0" smtClean="0">
                <a:solidFill>
                  <a:prstClr val="black"/>
                </a:solidFill>
                <a:latin typeface="Century Schoolbook"/>
              </a:rPr>
              <a:t>1</a:t>
            </a:r>
            <a:r>
              <a:rPr lang="en-US" sz="1600" dirty="0" smtClean="0">
                <a:solidFill>
                  <a:prstClr val="black"/>
                </a:solidFill>
                <a:latin typeface="Century Schoolbook"/>
              </a:rPr>
              <a:t> </a:t>
            </a:r>
            <a:endParaRPr lang="en-US" sz="1600" dirty="0">
              <a:solidFill>
                <a:prstClr val="black"/>
              </a:solidFill>
              <a:latin typeface="Century Schoolbook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800" dirty="0">
                <a:latin typeface="Century Schoolbook" panose="02040604050505020304" pitchFamily="18" charset="0"/>
              </a:rPr>
              <a:t>48% of patients &lt; 100% </a:t>
            </a:r>
            <a:r>
              <a:rPr lang="en-US" sz="1800" dirty="0" smtClean="0">
                <a:latin typeface="Century Schoolbook" panose="02040604050505020304" pitchFamily="18" charset="0"/>
              </a:rPr>
              <a:t>federal poverty level (FPL) </a:t>
            </a:r>
            <a:r>
              <a:rPr lang="en-US" sz="1800" dirty="0">
                <a:latin typeface="Century Schoolbook" panose="02040604050505020304" pitchFamily="18" charset="0"/>
              </a:rPr>
              <a:t>and 91%&lt;200% </a:t>
            </a:r>
            <a:r>
              <a:rPr lang="en-US" sz="1800" dirty="0" smtClean="0">
                <a:latin typeface="Century Schoolbook" panose="02040604050505020304" pitchFamily="18" charset="0"/>
              </a:rPr>
              <a:t>FPL </a:t>
            </a:r>
            <a:r>
              <a:rPr lang="en-US" sz="1800" baseline="30000" dirty="0" smtClean="0">
                <a:latin typeface="Century Schoolbook" panose="02040604050505020304" pitchFamily="18" charset="0"/>
              </a:rPr>
              <a:t>2</a:t>
            </a:r>
            <a:r>
              <a:rPr lang="en-US" sz="1800" dirty="0" smtClean="0">
                <a:latin typeface="Century Schoolbook" panose="02040604050505020304" pitchFamily="18" charset="0"/>
              </a:rPr>
              <a:t>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800" dirty="0">
                <a:latin typeface="Century Schoolbook" panose="02040604050505020304" pitchFamily="18" charset="0"/>
              </a:rPr>
              <a:t>Rural communities = limited resources &amp; opportunities for </a:t>
            </a:r>
            <a:r>
              <a:rPr lang="en-US" sz="1800" dirty="0" smtClean="0">
                <a:latin typeface="Century Schoolbook" panose="02040604050505020304" pitchFamily="18" charset="0"/>
              </a:rPr>
              <a:t>families</a:t>
            </a:r>
            <a:endParaRPr lang="en-US" sz="1800" dirty="0" smtClean="0">
              <a:solidFill>
                <a:prstClr val="black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122" name="Picture 2" title="CBH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237" y="5587480"/>
            <a:ext cx="129857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Image result for family demograph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23" y="1967215"/>
            <a:ext cx="4110782" cy="273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7770" y="5933777"/>
            <a:ext cx="8600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Century Schoolbook" panose="02040604050505020304" pitchFamily="18" charset="0"/>
              </a:rPr>
              <a:t>(1-Washington </a:t>
            </a:r>
            <a:r>
              <a:rPr lang="en-US" sz="1000" i="1" dirty="0">
                <a:latin typeface="Century Schoolbook" panose="02040604050505020304" pitchFamily="18" charset="0"/>
              </a:rPr>
              <a:t>State Pregnancy Data: Vital Registration System Annual Statistical Files, Births </a:t>
            </a:r>
            <a:r>
              <a:rPr lang="en-US" sz="1000" i="1" dirty="0" smtClean="0">
                <a:latin typeface="Century Schoolbook" panose="02040604050505020304" pitchFamily="18" charset="0"/>
              </a:rPr>
              <a:t>1980-2011</a:t>
            </a:r>
            <a:r>
              <a:rPr lang="en-US" sz="1400" i="1" dirty="0" smtClean="0">
                <a:latin typeface="Century Schoolbook" panose="02040604050505020304" pitchFamily="18" charset="0"/>
              </a:rPr>
              <a:t>, </a:t>
            </a:r>
            <a:r>
              <a:rPr lang="en-US" sz="1000" i="1" dirty="0" smtClean="0">
                <a:latin typeface="Century Schoolbook" panose="02040604050505020304" pitchFamily="18" charset="0"/>
              </a:rPr>
              <a:t>2012</a:t>
            </a:r>
            <a:r>
              <a:rPr lang="en-US" sz="1000" i="1" dirty="0">
                <a:latin typeface="Century Schoolbook" panose="02040604050505020304" pitchFamily="18" charset="0"/>
              </a:rPr>
              <a:t>; </a:t>
            </a:r>
            <a:r>
              <a:rPr lang="en-US" sz="1000" i="1" dirty="0" smtClean="0">
                <a:latin typeface="Century Schoolbook" panose="02040604050505020304" pitchFamily="18" charset="0"/>
              </a:rPr>
              <a:t>2- CBHA </a:t>
            </a:r>
            <a:r>
              <a:rPr lang="en-US" sz="1000" i="1" dirty="0">
                <a:latin typeface="Century Schoolbook" panose="02040604050505020304" pitchFamily="18" charset="0"/>
              </a:rPr>
              <a:t>UDS Data, 2018) </a:t>
            </a:r>
          </a:p>
        </p:txBody>
      </p:sp>
    </p:spTree>
    <p:extLst>
      <p:ext uri="{BB962C8B-B14F-4D97-AF65-F5344CB8AC3E}">
        <p14:creationId xmlns:p14="http://schemas.microsoft.com/office/powerpoint/2010/main" val="18694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 smtClean="0">
                <a:latin typeface="Century Schoolbook" panose="02040604050505020304" pitchFamily="18" charset="0"/>
              </a:rPr>
              <a:t>Model of Care – Integrated Care/Patient Centered Reproductive Health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5228"/>
            <a:ext cx="9973235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100" name="Picture 4" title="CBH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183" y="5687372"/>
            <a:ext cx="129857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104112500"/>
              </p:ext>
            </p:extLst>
          </p:nvPr>
        </p:nvGraphicFramePr>
        <p:xfrm>
          <a:off x="2092271" y="1743559"/>
          <a:ext cx="7741403" cy="441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259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>
                <a:latin typeface="Century Schoolbook" panose="02040604050505020304" pitchFamily="18" charset="0"/>
              </a:rPr>
              <a:t>FP Program Structure &amp; Implementation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08059" cy="4351338"/>
          </a:xfrm>
        </p:spPr>
        <p:txBody>
          <a:bodyPr>
            <a:normAutofit lnSpcReduction="10000"/>
          </a:bodyPr>
          <a:lstStyle/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0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Family Planning Program  Components 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Clinical 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Outreach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0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Patient Engagement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Pregnancy Intention Screening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Women’s Wellness Exams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Prenatal and Postpartum Care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Health Education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Free Pregnancy Tests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Community Outreach 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0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 Documentation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Electronic Medical Record (EMR)</a:t>
            </a:r>
          </a:p>
          <a:p>
            <a:pPr marL="731520" lvl="1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Client Visit Records (</a:t>
            </a:r>
            <a:r>
              <a:rPr lang="en-US" sz="1600" dirty="0" err="1" smtClean="0">
                <a:solidFill>
                  <a:prstClr val="black"/>
                </a:solidFill>
                <a:latin typeface="Century Schoolbook" panose="02040604050505020304" pitchFamily="18" charset="0"/>
              </a:rPr>
              <a:t>Ahlers</a:t>
            </a:r>
            <a:r>
              <a:rPr lang="en-US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)</a:t>
            </a:r>
            <a:endParaRPr lang="en-US" sz="16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8194" name="Picture 2" title="CBH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633" y="5725793"/>
            <a:ext cx="129857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586" y="2388112"/>
            <a:ext cx="2480948" cy="21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30" y="163647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Century Schoolbook" panose="02040604050505020304" pitchFamily="18" charset="0"/>
              </a:rPr>
              <a:t>Family Planning Stats</a:t>
            </a:r>
            <a:endParaRPr lang="en-US" dirty="0"/>
          </a:p>
        </p:txBody>
      </p:sp>
      <p:pic>
        <p:nvPicPr>
          <p:cNvPr id="6146" name="Picture 2" title="CBH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233" y="5294628"/>
            <a:ext cx="129857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70529" y="1429026"/>
            <a:ext cx="7852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Conducted</a:t>
            </a:r>
            <a:r>
              <a:rPr lang="en-US" sz="1500" b="1" dirty="0"/>
              <a:t> </a:t>
            </a:r>
            <a:r>
              <a:rPr lang="en-US" sz="1500" b="1" dirty="0" smtClean="0"/>
              <a:t>a total of </a:t>
            </a:r>
            <a:r>
              <a:rPr lang="en-US" sz="1500" b="1" dirty="0" smtClean="0"/>
              <a:t>2,106 </a:t>
            </a:r>
            <a:r>
              <a:rPr lang="en-US" sz="1500" dirty="0" smtClean="0"/>
              <a:t>Family Planning interventions  (</a:t>
            </a:r>
            <a:r>
              <a:rPr lang="en-US" sz="1600" dirty="0" smtClean="0"/>
              <a:t>February</a:t>
            </a:r>
            <a:r>
              <a:rPr lang="en-US" sz="1500" dirty="0" smtClean="0"/>
              <a:t> 2019-February 2020)</a:t>
            </a:r>
            <a:endParaRPr lang="en-US" sz="1500" dirty="0"/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1860718618"/>
              </p:ext>
            </p:extLst>
          </p:nvPr>
        </p:nvGraphicFramePr>
        <p:xfrm>
          <a:off x="8889403" y="867782"/>
          <a:ext cx="2984286" cy="2777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165718672"/>
              </p:ext>
            </p:extLst>
          </p:nvPr>
        </p:nvGraphicFramePr>
        <p:xfrm>
          <a:off x="7725215" y="3252201"/>
          <a:ext cx="2209200" cy="209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Rectangle 11"/>
          <p:cNvSpPr/>
          <p:nvPr/>
        </p:nvSpPr>
        <p:spPr>
          <a:xfrm>
            <a:off x="10993521" y="1489210"/>
            <a:ext cx="546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Age</a:t>
            </a:r>
            <a:endParaRPr lang="en-US" b="1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396404"/>
              </p:ext>
            </p:extLst>
          </p:nvPr>
        </p:nvGraphicFramePr>
        <p:xfrm>
          <a:off x="42651" y="2244971"/>
          <a:ext cx="4068925" cy="346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724235"/>
              </p:ext>
            </p:extLst>
          </p:nvPr>
        </p:nvGraphicFramePr>
        <p:xfrm>
          <a:off x="4001008" y="2756647"/>
          <a:ext cx="5372100" cy="29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26315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Century Schoolbook" panose="02040604050505020304" pitchFamily="18" charset="0"/>
              </a:rPr>
              <a:t>Patient Obstacles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</a:t>
            </a:r>
            <a:r>
              <a:rPr lang="en-US" dirty="0"/>
              <a:t>k</a:t>
            </a:r>
            <a:r>
              <a:rPr lang="en-US" dirty="0" smtClean="0"/>
              <a:t>nowledge and comfort level regarding contraception use </a:t>
            </a:r>
          </a:p>
          <a:p>
            <a:r>
              <a:rPr lang="en-US" dirty="0" smtClean="0"/>
              <a:t>Cultural beliefs and myths</a:t>
            </a:r>
          </a:p>
          <a:p>
            <a:r>
              <a:rPr lang="en-US" dirty="0" smtClean="0"/>
              <a:t>Access and affordability</a:t>
            </a:r>
          </a:p>
          <a:p>
            <a:r>
              <a:rPr lang="en-US" dirty="0" smtClean="0"/>
              <a:t>Public Charge</a:t>
            </a:r>
          </a:p>
          <a:p>
            <a:r>
              <a:rPr lang="en-US" dirty="0" smtClean="0"/>
              <a:t>Community </a:t>
            </a:r>
          </a:p>
          <a:p>
            <a:r>
              <a:rPr lang="en-US" dirty="0" smtClean="0"/>
              <a:t>Medical care team workflows</a:t>
            </a:r>
          </a:p>
          <a:p>
            <a:r>
              <a:rPr lang="en-US" dirty="0" smtClean="0"/>
              <a:t>Staff </a:t>
            </a:r>
            <a:r>
              <a:rPr lang="en-US" dirty="0"/>
              <a:t>knowledge and comfort level regarding contraception counseling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u="sng" dirty="0" smtClean="0">
                <a:latin typeface="Century Schoolbook" panose="02040604050505020304" pitchFamily="18" charset="0"/>
              </a:rPr>
              <a:t>Questions</a:t>
            </a:r>
            <a:r>
              <a:rPr lang="en-US" sz="2800" b="1" i="1" dirty="0" smtClean="0">
                <a:latin typeface="Century Schoolbook" panose="02040604050505020304" pitchFamily="18" charset="0"/>
              </a:rPr>
              <a:t>	</a:t>
            </a:r>
            <a:r>
              <a:rPr lang="en-US" sz="2400" b="1" i="1" dirty="0" smtClean="0">
                <a:latin typeface="Century Schoolbook" panose="02040604050505020304" pitchFamily="18" charset="0"/>
              </a:rPr>
              <a:t>					   </a:t>
            </a:r>
            <a:r>
              <a:rPr lang="en-US" sz="2400" b="1" u="sng" dirty="0" smtClean="0">
                <a:latin typeface="Century Schoolbook" panose="02040604050505020304" pitchFamily="18" charset="0"/>
              </a:rPr>
              <a:t>Contact </a:t>
            </a:r>
            <a:r>
              <a:rPr lang="en-US" sz="2400" b="1" u="sng" dirty="0">
                <a:latin typeface="Century Schoolbook" panose="02040604050505020304" pitchFamily="18" charset="0"/>
              </a:rPr>
              <a:t>Information</a:t>
            </a:r>
            <a:r>
              <a:rPr lang="en-US" sz="2400" b="1" dirty="0">
                <a:latin typeface="Century Schoolbook" panose="02040604050505020304" pitchFamily="18" charset="0"/>
              </a:rPr>
              <a:t> 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311" y="1352839"/>
            <a:ext cx="3190201" cy="12940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9900"/>
                </a:solidFill>
                <a:ea typeface="Calibri"/>
                <a:cs typeface="Arial"/>
              </a:rPr>
              <a:t>Karina Silva</a:t>
            </a:r>
            <a:r>
              <a:rPr lang="en-US" sz="1400" dirty="0">
                <a:solidFill>
                  <a:srgbClr val="FEBA0A"/>
                </a:solidFill>
                <a:ea typeface="Calibri"/>
                <a:cs typeface="Arial"/>
              </a:rPr>
              <a:t/>
            </a:r>
            <a:br>
              <a:rPr lang="en-US" sz="1400" dirty="0">
                <a:solidFill>
                  <a:srgbClr val="FEBA0A"/>
                </a:solidFill>
                <a:ea typeface="Calibri"/>
                <a:cs typeface="Arial"/>
              </a:rPr>
            </a:br>
            <a:r>
              <a:rPr lang="en-US" sz="1600" b="1" dirty="0">
                <a:ea typeface="Calibri"/>
                <a:cs typeface="Arial"/>
              </a:rPr>
              <a:t>Family </a:t>
            </a:r>
            <a:r>
              <a:rPr lang="en-US" sz="1600" b="1" dirty="0" smtClean="0">
                <a:ea typeface="Calibri"/>
                <a:cs typeface="Arial"/>
              </a:rPr>
              <a:t>Planning Coordinator</a:t>
            </a:r>
            <a:r>
              <a:rPr lang="en-US" sz="1400" dirty="0">
                <a:ea typeface="Calibri"/>
                <a:cs typeface="Arial"/>
              </a:rPr>
              <a:t/>
            </a:r>
            <a:br>
              <a:rPr lang="en-US" sz="1400" dirty="0">
                <a:ea typeface="Calibri"/>
                <a:cs typeface="Arial"/>
              </a:rPr>
            </a:br>
            <a:r>
              <a:rPr lang="en-US" sz="1400" dirty="0">
                <a:ea typeface="Calibri"/>
                <a:cs typeface="Arial"/>
              </a:rPr>
              <a:t>1515 E Columbia St | Othello, WA 99344</a:t>
            </a:r>
            <a:br>
              <a:rPr lang="en-US" sz="1400" dirty="0">
                <a:ea typeface="Calibri"/>
                <a:cs typeface="Arial"/>
              </a:rPr>
            </a:br>
            <a:r>
              <a:rPr lang="en-US" sz="1400" dirty="0">
                <a:ea typeface="Calibri"/>
                <a:cs typeface="Arial"/>
              </a:rPr>
              <a:t>Tel: 509.488.5256 </a:t>
            </a:r>
            <a:r>
              <a:rPr lang="en-US" sz="1400" dirty="0" smtClean="0">
                <a:ea typeface="Calibri"/>
                <a:cs typeface="Arial"/>
              </a:rPr>
              <a:t>                                       E-Mail: karinas@cbha.org</a:t>
            </a:r>
            <a:endParaRPr lang="en-US" sz="14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30090" y="2708306"/>
            <a:ext cx="3308497" cy="1294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smtClean="0">
                <a:solidFill>
                  <a:srgbClr val="FF9900"/>
                </a:solidFill>
                <a:ea typeface="Calibri"/>
                <a:cs typeface="Arial"/>
              </a:rPr>
              <a:t>Leo </a:t>
            </a:r>
            <a:r>
              <a:rPr lang="en-US" sz="8000" b="1" dirty="0">
                <a:solidFill>
                  <a:srgbClr val="FF9900"/>
                </a:solidFill>
                <a:ea typeface="Calibri"/>
                <a:cs typeface="Arial"/>
              </a:rPr>
              <a:t>Gaeta</a:t>
            </a:r>
            <a:r>
              <a:rPr lang="en-US" sz="5600" dirty="0">
                <a:solidFill>
                  <a:srgbClr val="FEBA0A"/>
                </a:solidFill>
                <a:ea typeface="Calibri"/>
                <a:cs typeface="Arial"/>
              </a:rPr>
              <a:t/>
            </a:r>
            <a:br>
              <a:rPr lang="en-US" sz="5600" dirty="0">
                <a:solidFill>
                  <a:srgbClr val="FEBA0A"/>
                </a:solidFill>
                <a:ea typeface="Calibri"/>
                <a:cs typeface="Arial"/>
              </a:rPr>
            </a:br>
            <a:r>
              <a:rPr lang="en-US" sz="6400" b="1" dirty="0">
                <a:ea typeface="Calibri"/>
                <a:cs typeface="Arial"/>
              </a:rPr>
              <a:t>Vice President of Programs</a:t>
            </a:r>
            <a:r>
              <a:rPr lang="en-US" sz="5600" dirty="0">
                <a:ea typeface="Calibri"/>
                <a:cs typeface="Arial"/>
              </a:rPr>
              <a:t/>
            </a:r>
            <a:br>
              <a:rPr lang="en-US" sz="5600" dirty="0">
                <a:ea typeface="Calibri"/>
                <a:cs typeface="Arial"/>
              </a:rPr>
            </a:br>
            <a:r>
              <a:rPr lang="en-US" sz="5600" dirty="0">
                <a:ea typeface="Calibri"/>
                <a:cs typeface="Arial"/>
              </a:rPr>
              <a:t>1515 E Columbia St | Othello, WA 99344</a:t>
            </a:r>
            <a:br>
              <a:rPr lang="en-US" sz="5600" dirty="0">
                <a:ea typeface="Calibri"/>
                <a:cs typeface="Arial"/>
              </a:rPr>
            </a:br>
            <a:r>
              <a:rPr lang="en-US" sz="5600" dirty="0">
                <a:ea typeface="Calibri"/>
                <a:cs typeface="Arial"/>
              </a:rPr>
              <a:t>Tel: 509.488.5256  </a:t>
            </a:r>
            <a:r>
              <a:rPr lang="en-US" sz="5600" dirty="0" smtClean="0">
                <a:ea typeface="Calibri"/>
                <a:cs typeface="Arial"/>
              </a:rPr>
              <a:t>                                          E-Mail:  leo@cbha.org</a:t>
            </a:r>
            <a:endParaRPr lang="en-US" sz="5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600" dirty="0" smtClean="0"/>
          </a:p>
        </p:txBody>
      </p:sp>
      <p:pic>
        <p:nvPicPr>
          <p:cNvPr id="9218" name="Picture 2" title="CBH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5876745"/>
            <a:ext cx="129857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title="Graphic showing dialogue boxes and question mark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38" y="1487793"/>
            <a:ext cx="5559870" cy="2967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4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V Audit Design FINAL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2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V Audit Design FINAL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" y="0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V Audit Design FINAL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4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0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ogaeta\AppData\Local\Microsoft\Windows\Temporary Internet Files\Content.Outlook\GLW5G4V1\Vulnerable Populations 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V Audit Design FINAL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9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V Audit Design FINAL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1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V Audit Design FINAL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7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V Audit Design FINAL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8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320</Words>
  <Application>Microsoft Office PowerPoint</Application>
  <PresentationFormat>Custom</PresentationFormat>
  <Paragraphs>59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supporting the reproductive health needs  of immigrant families       The Columbia Basin Health Association (CBHA)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Focus on Family Planning  Services</vt:lpstr>
      <vt:lpstr>Model of Care – Integrated Care/Patient Centered Reproductive Health</vt:lpstr>
      <vt:lpstr>FP Program Structure &amp; Implementation</vt:lpstr>
      <vt:lpstr>Family Planning Stats</vt:lpstr>
      <vt:lpstr>Patient Obstacles </vt:lpstr>
      <vt:lpstr>Questions         Contact Information </vt:lpstr>
    </vt:vector>
  </TitlesOfParts>
  <Company>HRSA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Legrand-Punter, Montez (HRSA)</dc:creator>
  <cp:lastModifiedBy>Leo Gaeta</cp:lastModifiedBy>
  <cp:revision>65</cp:revision>
  <cp:lastPrinted>2019-07-17T22:29:08Z</cp:lastPrinted>
  <dcterms:created xsi:type="dcterms:W3CDTF">2019-07-10T15:49:54Z</dcterms:created>
  <dcterms:modified xsi:type="dcterms:W3CDTF">2020-03-04T20:30:15Z</dcterms:modified>
</cp:coreProperties>
</file>