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sldIdLst>
    <p:sldId id="256"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A2A704-D602-4C5D-B309-88E07AF960A5}" v="1" dt="2026-09-28T23:05:39.2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0" d="100"/>
          <a:sy n="150" d="100"/>
        </p:scale>
        <p:origin x="654"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ie Nicholas" userId="8fec5f9d-41ef-468a-98a6-0720db5236ea" providerId="ADAL" clId="{B28C4349-1307-4807-9940-C4E612E57F43}"/>
    <pc:docChg chg="undo custSel modSld">
      <pc:chgData name="Karie Nicholas" userId="8fec5f9d-41ef-468a-98a6-0720db5236ea" providerId="ADAL" clId="{B28C4349-1307-4807-9940-C4E612E57F43}" dt="2026-09-28T23:06:24.553" v="5432" actId="20577"/>
      <pc:docMkLst>
        <pc:docMk/>
      </pc:docMkLst>
      <pc:sldChg chg="addSp delSp modSp mod">
        <pc:chgData name="Karie Nicholas" userId="8fec5f9d-41ef-468a-98a6-0720db5236ea" providerId="ADAL" clId="{B28C4349-1307-4807-9940-C4E612E57F43}" dt="2026-09-28T23:06:24.553" v="5432" actId="20577"/>
        <pc:sldMkLst>
          <pc:docMk/>
          <pc:sldMk cId="2338997705" sldId="256"/>
        </pc:sldMkLst>
        <pc:spChg chg="mod">
          <ac:chgData name="Karie Nicholas" userId="8fec5f9d-41ef-468a-98a6-0720db5236ea" providerId="ADAL" clId="{B28C4349-1307-4807-9940-C4E612E57F43}" dt="2026-09-28T23:06:24.553" v="5432" actId="20577"/>
          <ac:spMkLst>
            <pc:docMk/>
            <pc:sldMk cId="2338997705" sldId="256"/>
            <ac:spMk id="12" creationId="{6AB2FBF6-2E46-E61F-ED4A-EB6F6405820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479AA2-E9E9-48DE-8964-4E28744C5794}" type="datetimeFigureOut">
              <a:rPr lang="en-US" smtClean="0"/>
              <a:t>9/28/2026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B0805B-1F7C-47B8-98DE-449508BEC381}" type="slidenum">
              <a:rPr lang="en-US" smtClean="0"/>
              <a:t>‹#›</a:t>
            </a:fld>
            <a:endParaRPr lang="en-US"/>
          </a:p>
        </p:txBody>
      </p:sp>
    </p:spTree>
    <p:extLst>
      <p:ext uri="{BB962C8B-B14F-4D97-AF65-F5344CB8AC3E}">
        <p14:creationId xmlns:p14="http://schemas.microsoft.com/office/powerpoint/2010/main" val="1145773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template is designed to create a one-pager communications document. After completion the case study should be saved as a PDF to be uploaded to the IG site. The model for this template can be found here: https://www.nhmrc.gov.au/about-us/resources/impact-case-studies </a:t>
            </a:r>
          </a:p>
          <a:p>
            <a:r>
              <a:rPr lang="en-US"/>
              <a:t>Other options for the “advice “ column narrative can be things such as partnerships/collaborations, community engagement, etc. </a:t>
            </a:r>
          </a:p>
          <a:p>
            <a:r>
              <a:rPr lang="en-US"/>
              <a:t>Guidelines for developing case studies are also available at the site listed above. </a:t>
            </a:r>
          </a:p>
        </p:txBody>
      </p:sp>
      <p:sp>
        <p:nvSpPr>
          <p:cNvPr id="4" name="Slide Number Placeholder 3"/>
          <p:cNvSpPr>
            <a:spLocks noGrp="1"/>
          </p:cNvSpPr>
          <p:nvPr>
            <p:ph type="sldNum" sz="quarter" idx="5"/>
          </p:nvPr>
        </p:nvSpPr>
        <p:spPr/>
        <p:txBody>
          <a:bodyPr/>
          <a:lstStyle/>
          <a:p>
            <a:fld id="{3EB0805B-1F7C-47B8-98DE-449508BEC381}" type="slidenum">
              <a:rPr lang="en-US" smtClean="0"/>
              <a:t>1</a:t>
            </a:fld>
            <a:endParaRPr lang="en-US"/>
          </a:p>
        </p:txBody>
      </p:sp>
    </p:spTree>
    <p:extLst>
      <p:ext uri="{BB962C8B-B14F-4D97-AF65-F5344CB8AC3E}">
        <p14:creationId xmlns:p14="http://schemas.microsoft.com/office/powerpoint/2010/main" val="14664506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ABDCF-098E-D423-5E64-343FD9FF6C0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300D0B4-9B36-0EF4-AD20-9A9ED0E12E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E29665A-7900-16EC-CCA2-C00AF187E15C}"/>
              </a:ext>
            </a:extLst>
          </p:cNvPr>
          <p:cNvSpPr>
            <a:spLocks noGrp="1"/>
          </p:cNvSpPr>
          <p:nvPr>
            <p:ph type="dt" sz="half" idx="10"/>
          </p:nvPr>
        </p:nvSpPr>
        <p:spPr/>
        <p:txBody>
          <a:bodyPr/>
          <a:lstStyle/>
          <a:p>
            <a:fld id="{4953486B-628E-4D26-8E44-A027A74DE50B}" type="datetimeFigureOut">
              <a:rPr lang="en-US" smtClean="0"/>
              <a:t>9/28/2026</a:t>
            </a:fld>
            <a:endParaRPr lang="en-US"/>
          </a:p>
        </p:txBody>
      </p:sp>
      <p:sp>
        <p:nvSpPr>
          <p:cNvPr id="5" name="Footer Placeholder 4">
            <a:extLst>
              <a:ext uri="{FF2B5EF4-FFF2-40B4-BE49-F238E27FC236}">
                <a16:creationId xmlns:a16="http://schemas.microsoft.com/office/drawing/2014/main" id="{DDB5A548-6209-CA26-6976-CF2E1E20C3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1CD1B1-FDCA-B73C-1213-E309CD2A163E}"/>
              </a:ext>
            </a:extLst>
          </p:cNvPr>
          <p:cNvSpPr>
            <a:spLocks noGrp="1"/>
          </p:cNvSpPr>
          <p:nvPr>
            <p:ph type="sldNum" sz="quarter" idx="12"/>
          </p:nvPr>
        </p:nvSpPr>
        <p:spPr/>
        <p:txBody>
          <a:bodyPr/>
          <a:lstStyle/>
          <a:p>
            <a:fld id="{E568D590-3061-48DA-80BB-F2FB55B1C976}" type="slidenum">
              <a:rPr lang="en-US" smtClean="0"/>
              <a:t>‹#›</a:t>
            </a:fld>
            <a:endParaRPr lang="en-US"/>
          </a:p>
        </p:txBody>
      </p:sp>
    </p:spTree>
    <p:extLst>
      <p:ext uri="{BB962C8B-B14F-4D97-AF65-F5344CB8AC3E}">
        <p14:creationId xmlns:p14="http://schemas.microsoft.com/office/powerpoint/2010/main" val="2175196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6C47F-FB8C-477A-8F60-F9EFBCC82D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24D475-67CA-6FD5-BEF7-EF11E290029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D4132F-4E81-8CA7-92D9-03C34FC6662D}"/>
              </a:ext>
            </a:extLst>
          </p:cNvPr>
          <p:cNvSpPr>
            <a:spLocks noGrp="1"/>
          </p:cNvSpPr>
          <p:nvPr>
            <p:ph type="dt" sz="half" idx="10"/>
          </p:nvPr>
        </p:nvSpPr>
        <p:spPr/>
        <p:txBody>
          <a:bodyPr/>
          <a:lstStyle/>
          <a:p>
            <a:fld id="{4953486B-628E-4D26-8E44-A027A74DE50B}" type="datetimeFigureOut">
              <a:rPr lang="en-US" smtClean="0"/>
              <a:t>9/28/2026</a:t>
            </a:fld>
            <a:endParaRPr lang="en-US"/>
          </a:p>
        </p:txBody>
      </p:sp>
      <p:sp>
        <p:nvSpPr>
          <p:cNvPr id="5" name="Footer Placeholder 4">
            <a:extLst>
              <a:ext uri="{FF2B5EF4-FFF2-40B4-BE49-F238E27FC236}">
                <a16:creationId xmlns:a16="http://schemas.microsoft.com/office/drawing/2014/main" id="{CB85FD72-0E22-690D-0DD0-6AE708F908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2E78E7-DA78-483C-7FDD-0F2C36D09D41}"/>
              </a:ext>
            </a:extLst>
          </p:cNvPr>
          <p:cNvSpPr>
            <a:spLocks noGrp="1"/>
          </p:cNvSpPr>
          <p:nvPr>
            <p:ph type="sldNum" sz="quarter" idx="12"/>
          </p:nvPr>
        </p:nvSpPr>
        <p:spPr/>
        <p:txBody>
          <a:bodyPr/>
          <a:lstStyle/>
          <a:p>
            <a:fld id="{E568D590-3061-48DA-80BB-F2FB55B1C976}" type="slidenum">
              <a:rPr lang="en-US" smtClean="0"/>
              <a:t>‹#›</a:t>
            </a:fld>
            <a:endParaRPr lang="en-US"/>
          </a:p>
        </p:txBody>
      </p:sp>
    </p:spTree>
    <p:extLst>
      <p:ext uri="{BB962C8B-B14F-4D97-AF65-F5344CB8AC3E}">
        <p14:creationId xmlns:p14="http://schemas.microsoft.com/office/powerpoint/2010/main" val="1485933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EF6A8-12A6-56A9-B7CC-0CB6E78821B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06C06F4-F245-7C32-CC77-E274D26FE2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18E0D20-7914-1987-F2B9-4DE14DF1501B}"/>
              </a:ext>
            </a:extLst>
          </p:cNvPr>
          <p:cNvSpPr>
            <a:spLocks noGrp="1"/>
          </p:cNvSpPr>
          <p:nvPr>
            <p:ph type="dt" sz="half" idx="10"/>
          </p:nvPr>
        </p:nvSpPr>
        <p:spPr/>
        <p:txBody>
          <a:bodyPr/>
          <a:lstStyle/>
          <a:p>
            <a:fld id="{4953486B-628E-4D26-8E44-A027A74DE50B}" type="datetimeFigureOut">
              <a:rPr lang="en-US" smtClean="0"/>
              <a:t>9/28/2026</a:t>
            </a:fld>
            <a:endParaRPr lang="en-US"/>
          </a:p>
        </p:txBody>
      </p:sp>
      <p:sp>
        <p:nvSpPr>
          <p:cNvPr id="5" name="Footer Placeholder 4">
            <a:extLst>
              <a:ext uri="{FF2B5EF4-FFF2-40B4-BE49-F238E27FC236}">
                <a16:creationId xmlns:a16="http://schemas.microsoft.com/office/drawing/2014/main" id="{644F4E65-BF21-A4AC-FBB0-C33328DEAA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95D255-624A-0E53-E333-49A2CB6F70D5}"/>
              </a:ext>
            </a:extLst>
          </p:cNvPr>
          <p:cNvSpPr>
            <a:spLocks noGrp="1"/>
          </p:cNvSpPr>
          <p:nvPr>
            <p:ph type="sldNum" sz="quarter" idx="12"/>
          </p:nvPr>
        </p:nvSpPr>
        <p:spPr/>
        <p:txBody>
          <a:bodyPr/>
          <a:lstStyle/>
          <a:p>
            <a:fld id="{E568D590-3061-48DA-80BB-F2FB55B1C976}" type="slidenum">
              <a:rPr lang="en-US" smtClean="0"/>
              <a:t>‹#›</a:t>
            </a:fld>
            <a:endParaRPr lang="en-US"/>
          </a:p>
        </p:txBody>
      </p:sp>
    </p:spTree>
    <p:extLst>
      <p:ext uri="{BB962C8B-B14F-4D97-AF65-F5344CB8AC3E}">
        <p14:creationId xmlns:p14="http://schemas.microsoft.com/office/powerpoint/2010/main" val="906515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2ECD3-3A7A-7378-604A-85373967AD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85C26B-CDF4-30E7-2EF9-FBD5922FBD5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32A5D9-CAD0-D739-F2A5-CBD5DB3CFA3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892EA1A-AC9C-C493-15E8-E300E9E8BF13}"/>
              </a:ext>
            </a:extLst>
          </p:cNvPr>
          <p:cNvSpPr>
            <a:spLocks noGrp="1"/>
          </p:cNvSpPr>
          <p:nvPr>
            <p:ph type="dt" sz="half" idx="10"/>
          </p:nvPr>
        </p:nvSpPr>
        <p:spPr/>
        <p:txBody>
          <a:bodyPr/>
          <a:lstStyle/>
          <a:p>
            <a:fld id="{4953486B-628E-4D26-8E44-A027A74DE50B}" type="datetimeFigureOut">
              <a:rPr lang="en-US" smtClean="0"/>
              <a:t>9/28/2026</a:t>
            </a:fld>
            <a:endParaRPr lang="en-US"/>
          </a:p>
        </p:txBody>
      </p:sp>
      <p:sp>
        <p:nvSpPr>
          <p:cNvPr id="6" name="Footer Placeholder 5">
            <a:extLst>
              <a:ext uri="{FF2B5EF4-FFF2-40B4-BE49-F238E27FC236}">
                <a16:creationId xmlns:a16="http://schemas.microsoft.com/office/drawing/2014/main" id="{7F884B7E-C4C6-6F3E-FA59-8F283BF012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5E85F1-1A71-00B5-D0A9-9BB9A8B6CA79}"/>
              </a:ext>
            </a:extLst>
          </p:cNvPr>
          <p:cNvSpPr>
            <a:spLocks noGrp="1"/>
          </p:cNvSpPr>
          <p:nvPr>
            <p:ph type="sldNum" sz="quarter" idx="12"/>
          </p:nvPr>
        </p:nvSpPr>
        <p:spPr/>
        <p:txBody>
          <a:bodyPr/>
          <a:lstStyle/>
          <a:p>
            <a:fld id="{E568D590-3061-48DA-80BB-F2FB55B1C976}" type="slidenum">
              <a:rPr lang="en-US" smtClean="0"/>
              <a:t>‹#›</a:t>
            </a:fld>
            <a:endParaRPr lang="en-US"/>
          </a:p>
        </p:txBody>
      </p:sp>
    </p:spTree>
    <p:extLst>
      <p:ext uri="{BB962C8B-B14F-4D97-AF65-F5344CB8AC3E}">
        <p14:creationId xmlns:p14="http://schemas.microsoft.com/office/powerpoint/2010/main" val="630990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C4282-1413-2A4A-36DF-B75F4F16C51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117FB0E-3FB0-B4AC-CB9A-6ADEE2E6DA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74E7B3F-DF28-0DAB-08E9-A25FAA2142E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DE59C4E-AD83-24B6-2CEE-0EC403D037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24600AA-8A1A-46EC-5EE5-8056116D704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90B3FE8-4887-FABE-818B-F18F6DD49FB3}"/>
              </a:ext>
            </a:extLst>
          </p:cNvPr>
          <p:cNvSpPr>
            <a:spLocks noGrp="1"/>
          </p:cNvSpPr>
          <p:nvPr>
            <p:ph type="dt" sz="half" idx="10"/>
          </p:nvPr>
        </p:nvSpPr>
        <p:spPr/>
        <p:txBody>
          <a:bodyPr/>
          <a:lstStyle/>
          <a:p>
            <a:fld id="{4953486B-628E-4D26-8E44-A027A74DE50B}" type="datetimeFigureOut">
              <a:rPr lang="en-US" smtClean="0"/>
              <a:t>9/28/2026</a:t>
            </a:fld>
            <a:endParaRPr lang="en-US"/>
          </a:p>
        </p:txBody>
      </p:sp>
      <p:sp>
        <p:nvSpPr>
          <p:cNvPr id="8" name="Footer Placeholder 7">
            <a:extLst>
              <a:ext uri="{FF2B5EF4-FFF2-40B4-BE49-F238E27FC236}">
                <a16:creationId xmlns:a16="http://schemas.microsoft.com/office/drawing/2014/main" id="{6C7F0DB0-AE95-1876-5241-EB7756987AA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60A91EC-BA19-B72D-6864-9D27096850F4}"/>
              </a:ext>
            </a:extLst>
          </p:cNvPr>
          <p:cNvSpPr>
            <a:spLocks noGrp="1"/>
          </p:cNvSpPr>
          <p:nvPr>
            <p:ph type="sldNum" sz="quarter" idx="12"/>
          </p:nvPr>
        </p:nvSpPr>
        <p:spPr/>
        <p:txBody>
          <a:bodyPr/>
          <a:lstStyle/>
          <a:p>
            <a:fld id="{E568D590-3061-48DA-80BB-F2FB55B1C976}" type="slidenum">
              <a:rPr lang="en-US" smtClean="0"/>
              <a:t>‹#›</a:t>
            </a:fld>
            <a:endParaRPr lang="en-US"/>
          </a:p>
        </p:txBody>
      </p:sp>
    </p:spTree>
    <p:extLst>
      <p:ext uri="{BB962C8B-B14F-4D97-AF65-F5344CB8AC3E}">
        <p14:creationId xmlns:p14="http://schemas.microsoft.com/office/powerpoint/2010/main" val="1480448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F2F66-E2A4-8EBF-3141-99C4E23F0F0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FFBA156-DF38-B3F2-1E3C-0C5A775000C3}"/>
              </a:ext>
            </a:extLst>
          </p:cNvPr>
          <p:cNvSpPr>
            <a:spLocks noGrp="1"/>
          </p:cNvSpPr>
          <p:nvPr>
            <p:ph type="dt" sz="half" idx="10"/>
          </p:nvPr>
        </p:nvSpPr>
        <p:spPr/>
        <p:txBody>
          <a:bodyPr/>
          <a:lstStyle/>
          <a:p>
            <a:fld id="{4953486B-628E-4D26-8E44-A027A74DE50B}" type="datetimeFigureOut">
              <a:rPr lang="en-US" smtClean="0"/>
              <a:t>9/28/2026</a:t>
            </a:fld>
            <a:endParaRPr lang="en-US"/>
          </a:p>
        </p:txBody>
      </p:sp>
      <p:sp>
        <p:nvSpPr>
          <p:cNvPr id="4" name="Footer Placeholder 3">
            <a:extLst>
              <a:ext uri="{FF2B5EF4-FFF2-40B4-BE49-F238E27FC236}">
                <a16:creationId xmlns:a16="http://schemas.microsoft.com/office/drawing/2014/main" id="{7BFE1DB4-66FF-9E07-69D3-44A0D5E1DF5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6231AC2-B7A4-5652-C48A-65E5D13A76C6}"/>
              </a:ext>
            </a:extLst>
          </p:cNvPr>
          <p:cNvSpPr>
            <a:spLocks noGrp="1"/>
          </p:cNvSpPr>
          <p:nvPr>
            <p:ph type="sldNum" sz="quarter" idx="12"/>
          </p:nvPr>
        </p:nvSpPr>
        <p:spPr/>
        <p:txBody>
          <a:bodyPr/>
          <a:lstStyle/>
          <a:p>
            <a:fld id="{E568D590-3061-48DA-80BB-F2FB55B1C976}" type="slidenum">
              <a:rPr lang="en-US" smtClean="0"/>
              <a:t>‹#›</a:t>
            </a:fld>
            <a:endParaRPr lang="en-US"/>
          </a:p>
        </p:txBody>
      </p:sp>
    </p:spTree>
    <p:extLst>
      <p:ext uri="{BB962C8B-B14F-4D97-AF65-F5344CB8AC3E}">
        <p14:creationId xmlns:p14="http://schemas.microsoft.com/office/powerpoint/2010/main" val="506186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5D93B5-CE45-A1C8-7D02-196779171AAD}"/>
              </a:ext>
            </a:extLst>
          </p:cNvPr>
          <p:cNvSpPr>
            <a:spLocks noGrp="1"/>
          </p:cNvSpPr>
          <p:nvPr>
            <p:ph type="dt" sz="half" idx="10"/>
          </p:nvPr>
        </p:nvSpPr>
        <p:spPr/>
        <p:txBody>
          <a:bodyPr/>
          <a:lstStyle/>
          <a:p>
            <a:fld id="{4953486B-628E-4D26-8E44-A027A74DE50B}" type="datetimeFigureOut">
              <a:rPr lang="en-US" smtClean="0"/>
              <a:t>9/28/2026</a:t>
            </a:fld>
            <a:endParaRPr lang="en-US"/>
          </a:p>
        </p:txBody>
      </p:sp>
      <p:sp>
        <p:nvSpPr>
          <p:cNvPr id="3" name="Footer Placeholder 2">
            <a:extLst>
              <a:ext uri="{FF2B5EF4-FFF2-40B4-BE49-F238E27FC236}">
                <a16:creationId xmlns:a16="http://schemas.microsoft.com/office/drawing/2014/main" id="{A1699689-7483-272A-8172-C99B5E60EF0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3A776E-4410-21A6-16AF-747E79DB7293}"/>
              </a:ext>
            </a:extLst>
          </p:cNvPr>
          <p:cNvSpPr>
            <a:spLocks noGrp="1"/>
          </p:cNvSpPr>
          <p:nvPr>
            <p:ph type="sldNum" sz="quarter" idx="12"/>
          </p:nvPr>
        </p:nvSpPr>
        <p:spPr/>
        <p:txBody>
          <a:bodyPr/>
          <a:lstStyle/>
          <a:p>
            <a:fld id="{E568D590-3061-48DA-80BB-F2FB55B1C976}" type="slidenum">
              <a:rPr lang="en-US" smtClean="0"/>
              <a:t>‹#›</a:t>
            </a:fld>
            <a:endParaRPr lang="en-US"/>
          </a:p>
        </p:txBody>
      </p:sp>
    </p:spTree>
    <p:extLst>
      <p:ext uri="{BB962C8B-B14F-4D97-AF65-F5344CB8AC3E}">
        <p14:creationId xmlns:p14="http://schemas.microsoft.com/office/powerpoint/2010/main" val="559057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BBD8B-EBD1-58F2-5C6E-048DB4E8A4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FFD940B-4647-0E3B-DD80-7FC2B988D4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972D921-CA6E-F529-4705-A46C6A19CF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80C130-F5C6-A16F-1205-028E7C694EF0}"/>
              </a:ext>
            </a:extLst>
          </p:cNvPr>
          <p:cNvSpPr>
            <a:spLocks noGrp="1"/>
          </p:cNvSpPr>
          <p:nvPr>
            <p:ph type="dt" sz="half" idx="10"/>
          </p:nvPr>
        </p:nvSpPr>
        <p:spPr/>
        <p:txBody>
          <a:bodyPr/>
          <a:lstStyle/>
          <a:p>
            <a:fld id="{4953486B-628E-4D26-8E44-A027A74DE50B}" type="datetimeFigureOut">
              <a:rPr lang="en-US" smtClean="0"/>
              <a:t>9/28/2026</a:t>
            </a:fld>
            <a:endParaRPr lang="en-US"/>
          </a:p>
        </p:txBody>
      </p:sp>
      <p:sp>
        <p:nvSpPr>
          <p:cNvPr id="6" name="Footer Placeholder 5">
            <a:extLst>
              <a:ext uri="{FF2B5EF4-FFF2-40B4-BE49-F238E27FC236}">
                <a16:creationId xmlns:a16="http://schemas.microsoft.com/office/drawing/2014/main" id="{97D3F894-12CB-4947-665A-092F287E56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54BA13-22D2-482C-9AC4-DFCE9027199C}"/>
              </a:ext>
            </a:extLst>
          </p:cNvPr>
          <p:cNvSpPr>
            <a:spLocks noGrp="1"/>
          </p:cNvSpPr>
          <p:nvPr>
            <p:ph type="sldNum" sz="quarter" idx="12"/>
          </p:nvPr>
        </p:nvSpPr>
        <p:spPr/>
        <p:txBody>
          <a:bodyPr/>
          <a:lstStyle/>
          <a:p>
            <a:fld id="{E568D590-3061-48DA-80BB-F2FB55B1C976}" type="slidenum">
              <a:rPr lang="en-US" smtClean="0"/>
              <a:t>‹#›</a:t>
            </a:fld>
            <a:endParaRPr lang="en-US"/>
          </a:p>
        </p:txBody>
      </p:sp>
    </p:spTree>
    <p:extLst>
      <p:ext uri="{BB962C8B-B14F-4D97-AF65-F5344CB8AC3E}">
        <p14:creationId xmlns:p14="http://schemas.microsoft.com/office/powerpoint/2010/main" val="837930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B8E29-B42C-1C75-54DC-983633B256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08DF0B2-E1EF-506A-4EC6-B570829C53C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9D1FF22-BEE0-1E20-126B-D4EB075CF5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2299E5-3A06-7705-18EE-33A273808E12}"/>
              </a:ext>
            </a:extLst>
          </p:cNvPr>
          <p:cNvSpPr>
            <a:spLocks noGrp="1"/>
          </p:cNvSpPr>
          <p:nvPr>
            <p:ph type="dt" sz="half" idx="10"/>
          </p:nvPr>
        </p:nvSpPr>
        <p:spPr/>
        <p:txBody>
          <a:bodyPr/>
          <a:lstStyle/>
          <a:p>
            <a:fld id="{4953486B-628E-4D26-8E44-A027A74DE50B}" type="datetimeFigureOut">
              <a:rPr lang="en-US" smtClean="0"/>
              <a:t>9/28/2026</a:t>
            </a:fld>
            <a:endParaRPr lang="en-US"/>
          </a:p>
        </p:txBody>
      </p:sp>
      <p:sp>
        <p:nvSpPr>
          <p:cNvPr id="6" name="Footer Placeholder 5">
            <a:extLst>
              <a:ext uri="{FF2B5EF4-FFF2-40B4-BE49-F238E27FC236}">
                <a16:creationId xmlns:a16="http://schemas.microsoft.com/office/drawing/2014/main" id="{BF8DE71F-8211-6416-6090-DB8C96A5A2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34EAF1-2488-3D6F-0864-E89C4E502546}"/>
              </a:ext>
            </a:extLst>
          </p:cNvPr>
          <p:cNvSpPr>
            <a:spLocks noGrp="1"/>
          </p:cNvSpPr>
          <p:nvPr>
            <p:ph type="sldNum" sz="quarter" idx="12"/>
          </p:nvPr>
        </p:nvSpPr>
        <p:spPr/>
        <p:txBody>
          <a:bodyPr/>
          <a:lstStyle/>
          <a:p>
            <a:fld id="{E568D590-3061-48DA-80BB-F2FB55B1C976}" type="slidenum">
              <a:rPr lang="en-US" smtClean="0"/>
              <a:t>‹#›</a:t>
            </a:fld>
            <a:endParaRPr lang="en-US"/>
          </a:p>
        </p:txBody>
      </p:sp>
    </p:spTree>
    <p:extLst>
      <p:ext uri="{BB962C8B-B14F-4D97-AF65-F5344CB8AC3E}">
        <p14:creationId xmlns:p14="http://schemas.microsoft.com/office/powerpoint/2010/main" val="1782713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76203-C463-645E-4FB2-3991F34ED65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3F46627-8FAF-01CD-E839-68FF84FEB9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ECF852-80E1-8BAC-737A-685D429F382C}"/>
              </a:ext>
            </a:extLst>
          </p:cNvPr>
          <p:cNvSpPr>
            <a:spLocks noGrp="1"/>
          </p:cNvSpPr>
          <p:nvPr>
            <p:ph type="dt" sz="half" idx="10"/>
          </p:nvPr>
        </p:nvSpPr>
        <p:spPr/>
        <p:txBody>
          <a:bodyPr/>
          <a:lstStyle/>
          <a:p>
            <a:fld id="{4953486B-628E-4D26-8E44-A027A74DE50B}" type="datetimeFigureOut">
              <a:rPr lang="en-US" smtClean="0"/>
              <a:t>9/28/2026</a:t>
            </a:fld>
            <a:endParaRPr lang="en-US"/>
          </a:p>
        </p:txBody>
      </p:sp>
      <p:sp>
        <p:nvSpPr>
          <p:cNvPr id="5" name="Footer Placeholder 4">
            <a:extLst>
              <a:ext uri="{FF2B5EF4-FFF2-40B4-BE49-F238E27FC236}">
                <a16:creationId xmlns:a16="http://schemas.microsoft.com/office/drawing/2014/main" id="{C16BE93A-E998-2561-E2C7-6169B57889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F7D42A-E95A-20F3-9BEF-BA23F8F259AE}"/>
              </a:ext>
            </a:extLst>
          </p:cNvPr>
          <p:cNvSpPr>
            <a:spLocks noGrp="1"/>
          </p:cNvSpPr>
          <p:nvPr>
            <p:ph type="sldNum" sz="quarter" idx="12"/>
          </p:nvPr>
        </p:nvSpPr>
        <p:spPr/>
        <p:txBody>
          <a:bodyPr/>
          <a:lstStyle/>
          <a:p>
            <a:fld id="{E568D590-3061-48DA-80BB-F2FB55B1C976}" type="slidenum">
              <a:rPr lang="en-US" smtClean="0"/>
              <a:t>‹#›</a:t>
            </a:fld>
            <a:endParaRPr lang="en-US"/>
          </a:p>
        </p:txBody>
      </p:sp>
    </p:spTree>
    <p:extLst>
      <p:ext uri="{BB962C8B-B14F-4D97-AF65-F5344CB8AC3E}">
        <p14:creationId xmlns:p14="http://schemas.microsoft.com/office/powerpoint/2010/main" val="27736318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C7328E1-6109-B601-70E1-8D2EE5C5DA4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C0628F5-F1A6-4759-CC8A-09F44CEA3A0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C41880-AD99-9833-2E66-6A017DDC6F9F}"/>
              </a:ext>
            </a:extLst>
          </p:cNvPr>
          <p:cNvSpPr>
            <a:spLocks noGrp="1"/>
          </p:cNvSpPr>
          <p:nvPr>
            <p:ph type="dt" sz="half" idx="10"/>
          </p:nvPr>
        </p:nvSpPr>
        <p:spPr/>
        <p:txBody>
          <a:bodyPr/>
          <a:lstStyle/>
          <a:p>
            <a:fld id="{4953486B-628E-4D26-8E44-A027A74DE50B}" type="datetimeFigureOut">
              <a:rPr lang="en-US" smtClean="0"/>
              <a:t>9/28/2026</a:t>
            </a:fld>
            <a:endParaRPr lang="en-US"/>
          </a:p>
        </p:txBody>
      </p:sp>
      <p:sp>
        <p:nvSpPr>
          <p:cNvPr id="5" name="Footer Placeholder 4">
            <a:extLst>
              <a:ext uri="{FF2B5EF4-FFF2-40B4-BE49-F238E27FC236}">
                <a16:creationId xmlns:a16="http://schemas.microsoft.com/office/drawing/2014/main" id="{73B0E0BC-6DFA-B663-C86B-41E8ABEFCB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8B24C4-992F-B429-87D4-89C59AB89AA3}"/>
              </a:ext>
            </a:extLst>
          </p:cNvPr>
          <p:cNvSpPr>
            <a:spLocks noGrp="1"/>
          </p:cNvSpPr>
          <p:nvPr>
            <p:ph type="sldNum" sz="quarter" idx="12"/>
          </p:nvPr>
        </p:nvSpPr>
        <p:spPr/>
        <p:txBody>
          <a:bodyPr/>
          <a:lstStyle/>
          <a:p>
            <a:fld id="{E568D590-3061-48DA-80BB-F2FB55B1C976}" type="slidenum">
              <a:rPr lang="en-US" smtClean="0"/>
              <a:t>‹#›</a:t>
            </a:fld>
            <a:endParaRPr lang="en-US"/>
          </a:p>
        </p:txBody>
      </p:sp>
    </p:spTree>
    <p:extLst>
      <p:ext uri="{BB962C8B-B14F-4D97-AF65-F5344CB8AC3E}">
        <p14:creationId xmlns:p14="http://schemas.microsoft.com/office/powerpoint/2010/main" val="3170322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FB9A02-3BD8-2C55-E2AC-107EA29C94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3D2AA53-EECC-8E26-78C3-A7D1E65528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3BE585-C655-A4C3-2CB9-FE74F29D0A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3486B-628E-4D26-8E44-A027A74DE50B}" type="datetimeFigureOut">
              <a:rPr lang="en-US" smtClean="0"/>
              <a:t>9/28/2026</a:t>
            </a:fld>
            <a:endParaRPr lang="en-US"/>
          </a:p>
        </p:txBody>
      </p:sp>
      <p:sp>
        <p:nvSpPr>
          <p:cNvPr id="5" name="Footer Placeholder 4">
            <a:extLst>
              <a:ext uri="{FF2B5EF4-FFF2-40B4-BE49-F238E27FC236}">
                <a16:creationId xmlns:a16="http://schemas.microsoft.com/office/drawing/2014/main" id="{8AFC385F-A3D7-A132-02A0-75E76572F3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244B5CD-5F2E-9E2D-C8CC-CFCDCDBEB8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68D590-3061-48DA-80BB-F2FB55B1C976}" type="slidenum">
              <a:rPr lang="en-US" smtClean="0"/>
              <a:t>‹#›</a:t>
            </a:fld>
            <a:endParaRPr lang="en-US"/>
          </a:p>
        </p:txBody>
      </p:sp>
    </p:spTree>
    <p:extLst>
      <p:ext uri="{BB962C8B-B14F-4D97-AF65-F5344CB8AC3E}">
        <p14:creationId xmlns:p14="http://schemas.microsoft.com/office/powerpoint/2010/main" val="23553315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svg"/><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E143A71-35F8-475E-45F7-DEDD2B9E39CD}"/>
              </a:ext>
            </a:extLst>
          </p:cNvPr>
          <p:cNvSpPr/>
          <p:nvPr/>
        </p:nvSpPr>
        <p:spPr>
          <a:xfrm>
            <a:off x="0" y="10262"/>
            <a:ext cx="12192000" cy="1281090"/>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BA5562A-E069-469E-0CFC-CB82B87D4905}"/>
              </a:ext>
            </a:extLst>
          </p:cNvPr>
          <p:cNvSpPr txBox="1"/>
          <p:nvPr/>
        </p:nvSpPr>
        <p:spPr>
          <a:xfrm>
            <a:off x="1225663" y="111332"/>
            <a:ext cx="10079827" cy="584775"/>
          </a:xfrm>
          <a:prstGeom prst="rect">
            <a:avLst/>
          </a:prstGeom>
          <a:noFill/>
        </p:spPr>
        <p:txBody>
          <a:bodyPr wrap="square" rtlCol="0">
            <a:spAutoFit/>
          </a:bodyPr>
          <a:lstStyle/>
          <a:p>
            <a:pPr algn="ctr"/>
            <a:r>
              <a:rPr lang="en-US" sz="1600" b="1" dirty="0"/>
              <a:t>Reducing variation in end-of-life care services and documentation of patient wishes  in Washington State Hospitals: </a:t>
            </a:r>
          </a:p>
          <a:p>
            <a:pPr algn="ctr"/>
            <a:r>
              <a:rPr lang="en-US" sz="1600" b="1" dirty="0"/>
              <a:t>A retrospective study</a:t>
            </a:r>
          </a:p>
        </p:txBody>
      </p:sp>
      <p:pic>
        <p:nvPicPr>
          <p:cNvPr id="5" name="Picture 4">
            <a:extLst>
              <a:ext uri="{FF2B5EF4-FFF2-40B4-BE49-F238E27FC236}">
                <a16:creationId xmlns:a16="http://schemas.microsoft.com/office/drawing/2014/main" id="{4ECDC032-B03D-1CE0-9504-ED263F00AE28}"/>
              </a:ext>
            </a:extLst>
          </p:cNvPr>
          <p:cNvPicPr>
            <a:picLocks noChangeAspect="1"/>
          </p:cNvPicPr>
          <p:nvPr/>
        </p:nvPicPr>
        <p:blipFill>
          <a:blip r:embed="rId3"/>
          <a:stretch>
            <a:fillRect/>
          </a:stretch>
        </p:blipFill>
        <p:spPr>
          <a:xfrm>
            <a:off x="87990" y="248763"/>
            <a:ext cx="1115683" cy="718476"/>
          </a:xfrm>
          <a:prstGeom prst="rect">
            <a:avLst/>
          </a:prstGeom>
        </p:spPr>
      </p:pic>
      <p:sp>
        <p:nvSpPr>
          <p:cNvPr id="6" name="TextBox 5">
            <a:extLst>
              <a:ext uri="{FF2B5EF4-FFF2-40B4-BE49-F238E27FC236}">
                <a16:creationId xmlns:a16="http://schemas.microsoft.com/office/drawing/2014/main" id="{8D3083F9-7262-9720-E5DC-B5EA3EEC1017}"/>
              </a:ext>
            </a:extLst>
          </p:cNvPr>
          <p:cNvSpPr txBox="1"/>
          <p:nvPr/>
        </p:nvSpPr>
        <p:spPr>
          <a:xfrm>
            <a:off x="1302347" y="638334"/>
            <a:ext cx="8416899" cy="600164"/>
          </a:xfrm>
          <a:prstGeom prst="rect">
            <a:avLst/>
          </a:prstGeom>
          <a:noFill/>
        </p:spPr>
        <p:txBody>
          <a:bodyPr wrap="square" rtlCol="0">
            <a:spAutoFit/>
          </a:bodyPr>
          <a:lstStyle/>
          <a:p>
            <a:r>
              <a:rPr lang="en-US" sz="1100" dirty="0"/>
              <a:t>To assess uptake of Bree Collaborative aligned policies and variation in end-of-life (EOL) care services and documentation of patients wishes through Advance Directives (living will, health care directives, durable power of attorney for health care) and Physician Orders for Life-Sustaining Treatment (POLST), the Bree undertook a retrospective review of hospital policies and services for EOL that were submitted to the WA DOH. </a:t>
            </a:r>
          </a:p>
        </p:txBody>
      </p:sp>
      <p:sp>
        <p:nvSpPr>
          <p:cNvPr id="8" name="TextBox 7">
            <a:extLst>
              <a:ext uri="{FF2B5EF4-FFF2-40B4-BE49-F238E27FC236}">
                <a16:creationId xmlns:a16="http://schemas.microsoft.com/office/drawing/2014/main" id="{96C0E9A5-27B9-327C-B8B1-CF790D51799A}"/>
              </a:ext>
            </a:extLst>
          </p:cNvPr>
          <p:cNvSpPr txBox="1"/>
          <p:nvPr/>
        </p:nvSpPr>
        <p:spPr>
          <a:xfrm>
            <a:off x="125083" y="2361314"/>
            <a:ext cx="2044064" cy="3139321"/>
          </a:xfrm>
          <a:prstGeom prst="rect">
            <a:avLst/>
          </a:prstGeom>
          <a:noFill/>
        </p:spPr>
        <p:txBody>
          <a:bodyPr wrap="square" rtlCol="0">
            <a:spAutoFit/>
          </a:bodyPr>
          <a:lstStyle/>
          <a:p>
            <a:r>
              <a:rPr lang="en-US" sz="1100" b="1" dirty="0"/>
              <a:t>Background and Setting</a:t>
            </a:r>
          </a:p>
          <a:p>
            <a:r>
              <a:rPr lang="en-US" sz="1100" dirty="0"/>
              <a:t>In 2014 the Bree Collaborative wrote guidelines for heath care ecosystem actors, including hospitals, on how to improve documentation and services for EOL care. </a:t>
            </a:r>
          </a:p>
          <a:p>
            <a:endParaRPr lang="en-US" sz="1100" dirty="0"/>
          </a:p>
          <a:p>
            <a:r>
              <a:rPr lang="en-US" sz="1100" dirty="0"/>
              <a:t>In 2022 The WA state legislature required hospitals to submit their EOL policies to the Department of Health and to document any changes to those policies within 30 days of change adoption. DOH developed an EOLS checklist with 13 Items.</a:t>
            </a:r>
          </a:p>
          <a:p>
            <a:endParaRPr lang="en-US" sz="1100" dirty="0"/>
          </a:p>
          <a:p>
            <a:r>
              <a:rPr lang="en-US" sz="1100" dirty="0"/>
              <a:t> </a:t>
            </a:r>
          </a:p>
        </p:txBody>
      </p:sp>
      <p:sp>
        <p:nvSpPr>
          <p:cNvPr id="9" name="TextBox 8">
            <a:extLst>
              <a:ext uri="{FF2B5EF4-FFF2-40B4-BE49-F238E27FC236}">
                <a16:creationId xmlns:a16="http://schemas.microsoft.com/office/drawing/2014/main" id="{6BD314B0-7651-028B-7EBC-039EE2FF12E0}"/>
              </a:ext>
            </a:extLst>
          </p:cNvPr>
          <p:cNvSpPr txBox="1"/>
          <p:nvPr/>
        </p:nvSpPr>
        <p:spPr>
          <a:xfrm>
            <a:off x="2290734" y="2361314"/>
            <a:ext cx="2211658" cy="3308598"/>
          </a:xfrm>
          <a:prstGeom prst="rect">
            <a:avLst/>
          </a:prstGeom>
          <a:noFill/>
        </p:spPr>
        <p:txBody>
          <a:bodyPr wrap="square" rtlCol="0">
            <a:spAutoFit/>
          </a:bodyPr>
          <a:lstStyle/>
          <a:p>
            <a:r>
              <a:rPr lang="en-US" sz="1100" b="1" dirty="0"/>
              <a:t>Rational and Methods</a:t>
            </a:r>
          </a:p>
          <a:p>
            <a:r>
              <a:rPr lang="en-US" sz="1100" dirty="0"/>
              <a:t>The rational for this study is to highlight the impact of the Bree Collaborative reports and to determine whether the EOL report requires revisions to further improve EOL care across Washington State.</a:t>
            </a:r>
          </a:p>
          <a:p>
            <a:endParaRPr lang="en-US" sz="1100" dirty="0"/>
          </a:p>
          <a:p>
            <a:r>
              <a:rPr lang="en-US" sz="1100" dirty="0"/>
              <a:t>This study used chi-squared tests and binary regression models to assess the distribution of EOLS checklist items and to control for geography and critical access hospital status when comparing Bree to non-Bree member hospitals uptake and variation in care policies and services.</a:t>
            </a:r>
          </a:p>
          <a:p>
            <a:r>
              <a:rPr lang="en-US" sz="1100" dirty="0"/>
              <a:t> </a:t>
            </a:r>
          </a:p>
        </p:txBody>
      </p:sp>
      <p:sp>
        <p:nvSpPr>
          <p:cNvPr id="10" name="TextBox 9">
            <a:extLst>
              <a:ext uri="{FF2B5EF4-FFF2-40B4-BE49-F238E27FC236}">
                <a16:creationId xmlns:a16="http://schemas.microsoft.com/office/drawing/2014/main" id="{988ABCD6-3AE6-0002-A929-FA9B5EA9D336}"/>
              </a:ext>
            </a:extLst>
          </p:cNvPr>
          <p:cNvSpPr txBox="1"/>
          <p:nvPr/>
        </p:nvSpPr>
        <p:spPr>
          <a:xfrm>
            <a:off x="7100765" y="2259332"/>
            <a:ext cx="2377575" cy="3477875"/>
          </a:xfrm>
          <a:prstGeom prst="rect">
            <a:avLst/>
          </a:prstGeom>
          <a:noFill/>
        </p:spPr>
        <p:txBody>
          <a:bodyPr wrap="square" rtlCol="0">
            <a:spAutoFit/>
          </a:bodyPr>
          <a:lstStyle/>
          <a:p>
            <a:r>
              <a:rPr lang="en-US" sz="1100" b="1" dirty="0"/>
              <a:t>Advice</a:t>
            </a:r>
          </a:p>
          <a:p>
            <a:pPr marL="171450" indent="-171450">
              <a:buFont typeface="Arial" panose="020B0604020202020204" pitchFamily="34" charset="0"/>
              <a:buChar char="•"/>
            </a:pPr>
            <a:r>
              <a:rPr lang="en-US" sz="1100" dirty="0"/>
              <a:t>Other states may want to consider leveraging regulatory processes to improve uptake of best-practice aligned EOL policies in hospitals, especially those that do not have access or do not participate in Quality Improvement initiatives for EOL care.</a:t>
            </a:r>
          </a:p>
          <a:p>
            <a:r>
              <a:rPr lang="en-US" sz="1100" dirty="0"/>
              <a:t>Washington State should consider:</a:t>
            </a:r>
          </a:p>
          <a:p>
            <a:pPr marL="171450" indent="-171450">
              <a:buFont typeface="Arial" panose="020B0604020202020204" pitchFamily="34" charset="0"/>
              <a:buChar char="•"/>
            </a:pPr>
            <a:r>
              <a:rPr lang="en-US" sz="1100" dirty="0"/>
              <a:t>Identifying ways to support EOL care planning in rural communities.</a:t>
            </a:r>
          </a:p>
          <a:p>
            <a:pPr marL="171450" indent="-171450">
              <a:buFont typeface="Arial" panose="020B0604020202020204" pitchFamily="34" charset="0"/>
              <a:buChar char="•"/>
            </a:pPr>
            <a:r>
              <a:rPr lang="en-US" sz="1100" dirty="0"/>
              <a:t>Identifying ways to help rural hospitals improve their ability to honor patient’s advance directives and POLST. </a:t>
            </a:r>
          </a:p>
          <a:p>
            <a:pPr marL="171450" indent="-171450">
              <a:buFont typeface="Arial" panose="020B0604020202020204" pitchFamily="34" charset="0"/>
              <a:buChar char="•"/>
            </a:pPr>
            <a:r>
              <a:rPr lang="en-US" sz="1100" dirty="0"/>
              <a:t>Identifying ways to support in-house EOL care services such as hospice and spiritual care.</a:t>
            </a:r>
          </a:p>
          <a:p>
            <a:endParaRPr lang="en-US" sz="1100" dirty="0"/>
          </a:p>
        </p:txBody>
      </p:sp>
      <p:sp>
        <p:nvSpPr>
          <p:cNvPr id="11" name="TextBox 10">
            <a:extLst>
              <a:ext uri="{FF2B5EF4-FFF2-40B4-BE49-F238E27FC236}">
                <a16:creationId xmlns:a16="http://schemas.microsoft.com/office/drawing/2014/main" id="{4B994021-C3FE-75D6-E8CC-1574281E888B}"/>
              </a:ext>
            </a:extLst>
          </p:cNvPr>
          <p:cNvSpPr txBox="1"/>
          <p:nvPr/>
        </p:nvSpPr>
        <p:spPr>
          <a:xfrm>
            <a:off x="4570683" y="2317924"/>
            <a:ext cx="2551603" cy="3139321"/>
          </a:xfrm>
          <a:prstGeom prst="rect">
            <a:avLst/>
          </a:prstGeom>
          <a:noFill/>
        </p:spPr>
        <p:txBody>
          <a:bodyPr wrap="square" rtlCol="0">
            <a:spAutoFit/>
          </a:bodyPr>
          <a:lstStyle/>
          <a:p>
            <a:r>
              <a:rPr lang="en-US" sz="1100" b="1" dirty="0"/>
              <a:t>Discussion </a:t>
            </a:r>
            <a:r>
              <a:rPr lang="en-US" sz="1100" dirty="0"/>
              <a:t>Although variation in EOL service and review, implementation, and support of patients documented wishes is low, there is still some variation in access to EOL planning services between Bree and non-Bree hospitals. </a:t>
            </a:r>
          </a:p>
          <a:p>
            <a:endParaRPr lang="en-US" sz="1100" dirty="0"/>
          </a:p>
          <a:p>
            <a:r>
              <a:rPr lang="en-US" sz="1100" dirty="0"/>
              <a:t>Additionally, uptake of EOL care best practices is not 100% and there is slightly less uptake among rural and non-Bree hospitals. </a:t>
            </a:r>
          </a:p>
          <a:p>
            <a:endParaRPr lang="en-US" sz="1100" dirty="0"/>
          </a:p>
          <a:p>
            <a:r>
              <a:rPr lang="en-US" sz="1100" dirty="0"/>
              <a:t>Future Steps: The Bree Collaborative will investigate the uptake of the EOL report recommendations for other system actors (such as legislative, primary care, etc.) to assess other gaps in care planning services implementation.</a:t>
            </a:r>
            <a:endParaRPr lang="en-US" sz="1100" dirty="0">
              <a:solidFill>
                <a:srgbClr val="FF0000"/>
              </a:solidFill>
            </a:endParaRPr>
          </a:p>
        </p:txBody>
      </p:sp>
      <p:sp>
        <p:nvSpPr>
          <p:cNvPr id="12" name="TextBox 11">
            <a:extLst>
              <a:ext uri="{FF2B5EF4-FFF2-40B4-BE49-F238E27FC236}">
                <a16:creationId xmlns:a16="http://schemas.microsoft.com/office/drawing/2014/main" id="{6AB2FBF6-2E46-E61F-ED4A-EB6F64058208}"/>
              </a:ext>
            </a:extLst>
          </p:cNvPr>
          <p:cNvSpPr txBox="1"/>
          <p:nvPr/>
        </p:nvSpPr>
        <p:spPr>
          <a:xfrm>
            <a:off x="9588938" y="2146388"/>
            <a:ext cx="2447258" cy="2970044"/>
          </a:xfrm>
          <a:prstGeom prst="rect">
            <a:avLst/>
          </a:prstGeom>
          <a:noFill/>
        </p:spPr>
        <p:txBody>
          <a:bodyPr wrap="square" rtlCol="0">
            <a:spAutoFit/>
          </a:bodyPr>
          <a:lstStyle/>
          <a:p>
            <a:r>
              <a:rPr lang="en-US" sz="1100" b="1" dirty="0"/>
              <a:t>Statistics</a:t>
            </a:r>
          </a:p>
          <a:p>
            <a:r>
              <a:rPr lang="en-US" sz="1100" dirty="0"/>
              <a:t>Bree members had less variation in EOL planning services compared to non-Bree members:</a:t>
            </a:r>
          </a:p>
          <a:p>
            <a:r>
              <a:rPr lang="en-US" sz="1100" dirty="0"/>
              <a:t>OR 2.1, P=0.04</a:t>
            </a:r>
          </a:p>
          <a:p>
            <a:endParaRPr lang="en-US" sz="1100" dirty="0"/>
          </a:p>
          <a:p>
            <a:r>
              <a:rPr lang="en-US" sz="1100" dirty="0"/>
              <a:t>Uptake of 13 Bree-aligned EOLS recommendations: </a:t>
            </a:r>
          </a:p>
          <a:p>
            <a:pPr marL="171450" indent="-171450">
              <a:buFont typeface="Arial" panose="020B0604020202020204" pitchFamily="34" charset="0"/>
              <a:buChar char="•"/>
            </a:pPr>
            <a:r>
              <a:rPr lang="en-US" sz="1100" dirty="0"/>
              <a:t>52.7% of all hospitals had uptake of all recommendations </a:t>
            </a:r>
          </a:p>
          <a:p>
            <a:pPr marL="171450" indent="-171450">
              <a:buFont typeface="Arial" panose="020B0604020202020204" pitchFamily="34" charset="0"/>
              <a:buChar char="•"/>
            </a:pPr>
            <a:r>
              <a:rPr lang="en-US" sz="1100" dirty="0"/>
              <a:t>Uptake of each individual recommendation among Bree member hospitals 85.2% to 96.4%; </a:t>
            </a:r>
          </a:p>
          <a:p>
            <a:pPr marL="171450" indent="-171450">
              <a:buFont typeface="Arial" panose="020B0604020202020204" pitchFamily="34" charset="0"/>
              <a:buChar char="•"/>
            </a:pPr>
            <a:r>
              <a:rPr lang="en-US" sz="1100" dirty="0"/>
              <a:t>Uptake of </a:t>
            </a:r>
            <a:r>
              <a:rPr lang="en-US" sz="1100"/>
              <a:t>each individual </a:t>
            </a:r>
            <a:r>
              <a:rPr lang="en-US" sz="1100" dirty="0"/>
              <a:t>recommendation among Non-Bree member hospitals 52.3% to 80.0%</a:t>
            </a:r>
          </a:p>
          <a:p>
            <a:endParaRPr lang="en-US" sz="1100" dirty="0"/>
          </a:p>
        </p:txBody>
      </p:sp>
      <p:sp>
        <p:nvSpPr>
          <p:cNvPr id="13" name="Rectangle 12">
            <a:extLst>
              <a:ext uri="{FF2B5EF4-FFF2-40B4-BE49-F238E27FC236}">
                <a16:creationId xmlns:a16="http://schemas.microsoft.com/office/drawing/2014/main" id="{3686E141-B8EA-EF74-B27C-84A4CCAD031B}"/>
              </a:ext>
            </a:extLst>
          </p:cNvPr>
          <p:cNvSpPr/>
          <p:nvPr/>
        </p:nvSpPr>
        <p:spPr>
          <a:xfrm>
            <a:off x="31235" y="5907251"/>
            <a:ext cx="12053978" cy="310551"/>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D00E798-4EBC-06D8-ECB8-AAA638C52852}"/>
              </a:ext>
            </a:extLst>
          </p:cNvPr>
          <p:cNvSpPr/>
          <p:nvPr/>
        </p:nvSpPr>
        <p:spPr>
          <a:xfrm>
            <a:off x="132725" y="5907251"/>
            <a:ext cx="45719" cy="296232"/>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E1E186-0A7D-3178-2A1E-CA40FF282C10}"/>
              </a:ext>
            </a:extLst>
          </p:cNvPr>
          <p:cNvSpPr/>
          <p:nvPr/>
        </p:nvSpPr>
        <p:spPr>
          <a:xfrm>
            <a:off x="6662094" y="5921570"/>
            <a:ext cx="45719" cy="296232"/>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9EF1A28-6EFC-A279-8EF3-896FCA062180}"/>
              </a:ext>
            </a:extLst>
          </p:cNvPr>
          <p:cNvSpPr/>
          <p:nvPr/>
        </p:nvSpPr>
        <p:spPr>
          <a:xfrm>
            <a:off x="3055873" y="5913118"/>
            <a:ext cx="45719" cy="310551"/>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58247A53-033B-012E-0794-D6C9B452B73B}"/>
              </a:ext>
            </a:extLst>
          </p:cNvPr>
          <p:cNvSpPr txBox="1"/>
          <p:nvPr/>
        </p:nvSpPr>
        <p:spPr>
          <a:xfrm>
            <a:off x="5583589" y="6338500"/>
            <a:ext cx="649857" cy="261610"/>
          </a:xfrm>
          <a:prstGeom prst="rect">
            <a:avLst/>
          </a:prstGeom>
          <a:noFill/>
        </p:spPr>
        <p:txBody>
          <a:bodyPr wrap="square" rtlCol="0">
            <a:spAutoFit/>
          </a:bodyPr>
          <a:lstStyle/>
          <a:p>
            <a:r>
              <a:rPr lang="en-US" sz="1100" b="1" dirty="0"/>
              <a:t>2020</a:t>
            </a:r>
          </a:p>
        </p:txBody>
      </p:sp>
      <p:sp>
        <p:nvSpPr>
          <p:cNvPr id="18" name="TextBox 17">
            <a:extLst>
              <a:ext uri="{FF2B5EF4-FFF2-40B4-BE49-F238E27FC236}">
                <a16:creationId xmlns:a16="http://schemas.microsoft.com/office/drawing/2014/main" id="{C7F9D91A-2919-F38E-F8D5-0F2F61255D8C}"/>
              </a:ext>
            </a:extLst>
          </p:cNvPr>
          <p:cNvSpPr txBox="1"/>
          <p:nvPr/>
        </p:nvSpPr>
        <p:spPr>
          <a:xfrm>
            <a:off x="6518388" y="6321437"/>
            <a:ext cx="649857" cy="261610"/>
          </a:xfrm>
          <a:prstGeom prst="rect">
            <a:avLst/>
          </a:prstGeom>
          <a:noFill/>
        </p:spPr>
        <p:txBody>
          <a:bodyPr wrap="square" rtlCol="0">
            <a:spAutoFit/>
          </a:bodyPr>
          <a:lstStyle/>
          <a:p>
            <a:r>
              <a:rPr lang="en-US" sz="1100" b="1" dirty="0"/>
              <a:t>2021</a:t>
            </a:r>
          </a:p>
        </p:txBody>
      </p:sp>
      <p:sp>
        <p:nvSpPr>
          <p:cNvPr id="19" name="TextBox 18">
            <a:extLst>
              <a:ext uri="{FF2B5EF4-FFF2-40B4-BE49-F238E27FC236}">
                <a16:creationId xmlns:a16="http://schemas.microsoft.com/office/drawing/2014/main" id="{818792EA-FB69-444A-93C7-79F2629C113B}"/>
              </a:ext>
            </a:extLst>
          </p:cNvPr>
          <p:cNvSpPr txBox="1"/>
          <p:nvPr/>
        </p:nvSpPr>
        <p:spPr>
          <a:xfrm>
            <a:off x="7453182" y="6354251"/>
            <a:ext cx="649857" cy="261610"/>
          </a:xfrm>
          <a:prstGeom prst="rect">
            <a:avLst/>
          </a:prstGeom>
          <a:noFill/>
        </p:spPr>
        <p:txBody>
          <a:bodyPr wrap="square" rtlCol="0">
            <a:spAutoFit/>
          </a:bodyPr>
          <a:lstStyle/>
          <a:p>
            <a:r>
              <a:rPr lang="en-US" sz="1100" b="1" dirty="0"/>
              <a:t>2022</a:t>
            </a:r>
          </a:p>
        </p:txBody>
      </p:sp>
      <p:sp>
        <p:nvSpPr>
          <p:cNvPr id="26" name="Rectangle 25">
            <a:extLst>
              <a:ext uri="{FF2B5EF4-FFF2-40B4-BE49-F238E27FC236}">
                <a16:creationId xmlns:a16="http://schemas.microsoft.com/office/drawing/2014/main" id="{6CB10D3F-9A06-AC47-35BB-EC75BF29843A}"/>
              </a:ext>
            </a:extLst>
          </p:cNvPr>
          <p:cNvSpPr/>
          <p:nvPr/>
        </p:nvSpPr>
        <p:spPr>
          <a:xfrm>
            <a:off x="9745125" y="459349"/>
            <a:ext cx="2220153" cy="744734"/>
          </a:xfrm>
          <a:prstGeom prst="rect">
            <a:avLst/>
          </a:prstGeom>
          <a:solidFill>
            <a:srgbClr val="006666"/>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C97AB4D9-DC28-6239-0404-6452A25682D3}"/>
              </a:ext>
            </a:extLst>
          </p:cNvPr>
          <p:cNvSpPr txBox="1"/>
          <p:nvPr/>
        </p:nvSpPr>
        <p:spPr>
          <a:xfrm>
            <a:off x="9796883" y="484538"/>
            <a:ext cx="2168395" cy="707886"/>
          </a:xfrm>
          <a:prstGeom prst="rect">
            <a:avLst/>
          </a:prstGeom>
          <a:noFill/>
        </p:spPr>
        <p:txBody>
          <a:bodyPr wrap="square" rtlCol="0">
            <a:spAutoFit/>
          </a:bodyPr>
          <a:lstStyle/>
          <a:p>
            <a:r>
              <a:rPr lang="en-US" sz="1000" dirty="0">
                <a:solidFill>
                  <a:schemeClr val="bg1"/>
                </a:solidFill>
              </a:rPr>
              <a:t>Karie Nicholas MA, </a:t>
            </a:r>
            <a:r>
              <a:rPr lang="en-US" sz="1000" dirty="0" err="1">
                <a:solidFill>
                  <a:schemeClr val="bg1"/>
                </a:solidFill>
              </a:rPr>
              <a:t>GDip</a:t>
            </a:r>
            <a:r>
              <a:rPr lang="en-US" sz="1000" dirty="0">
                <a:solidFill>
                  <a:schemeClr val="bg1"/>
                </a:solidFill>
              </a:rPr>
              <a:t>, Evaluation and Measurement Manager, Foundation for Health Care Quality</a:t>
            </a:r>
          </a:p>
          <a:p>
            <a:r>
              <a:rPr lang="en-US" sz="1000" dirty="0">
                <a:solidFill>
                  <a:schemeClr val="bg1"/>
                </a:solidFill>
              </a:rPr>
              <a:t>knicholas@qualityhealth.org</a:t>
            </a:r>
          </a:p>
        </p:txBody>
      </p:sp>
      <p:sp>
        <p:nvSpPr>
          <p:cNvPr id="28" name="Diamond 27">
            <a:extLst>
              <a:ext uri="{FF2B5EF4-FFF2-40B4-BE49-F238E27FC236}">
                <a16:creationId xmlns:a16="http://schemas.microsoft.com/office/drawing/2014/main" id="{F222087F-9998-75E5-304C-BCDBAD3128D5}"/>
              </a:ext>
            </a:extLst>
          </p:cNvPr>
          <p:cNvSpPr/>
          <p:nvPr/>
        </p:nvSpPr>
        <p:spPr>
          <a:xfrm>
            <a:off x="136130" y="6681181"/>
            <a:ext cx="92470" cy="112959"/>
          </a:xfrm>
          <a:prstGeom prst="diamond">
            <a:avLst/>
          </a:prstGeom>
          <a:solidFill>
            <a:srgbClr val="006666"/>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53ABC5F1-6C98-4CBE-1D26-B55DEFBE6248}"/>
              </a:ext>
            </a:extLst>
          </p:cNvPr>
          <p:cNvSpPr/>
          <p:nvPr/>
        </p:nvSpPr>
        <p:spPr>
          <a:xfrm>
            <a:off x="1521736" y="6675972"/>
            <a:ext cx="92470" cy="11295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rrow: Right 31">
            <a:extLst>
              <a:ext uri="{FF2B5EF4-FFF2-40B4-BE49-F238E27FC236}">
                <a16:creationId xmlns:a16="http://schemas.microsoft.com/office/drawing/2014/main" id="{A9833A55-AD8B-E5A6-06F4-492C95EA1429}"/>
              </a:ext>
            </a:extLst>
          </p:cNvPr>
          <p:cNvSpPr/>
          <p:nvPr/>
        </p:nvSpPr>
        <p:spPr>
          <a:xfrm>
            <a:off x="87991" y="1592409"/>
            <a:ext cx="9605898" cy="609374"/>
          </a:xfrm>
          <a:prstGeom prst="rightArrow">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0233A662-06BB-75B0-B9C0-9922CC655328}"/>
              </a:ext>
            </a:extLst>
          </p:cNvPr>
          <p:cNvSpPr/>
          <p:nvPr/>
        </p:nvSpPr>
        <p:spPr>
          <a:xfrm>
            <a:off x="624841" y="1506743"/>
            <a:ext cx="808006" cy="758383"/>
          </a:xfrm>
          <a:prstGeom prst="ellipse">
            <a:avLst/>
          </a:prstGeom>
          <a:solidFill>
            <a:srgbClr val="006666"/>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BB057893-5BC5-7246-8D94-846B712DF63C}"/>
              </a:ext>
            </a:extLst>
          </p:cNvPr>
          <p:cNvSpPr/>
          <p:nvPr/>
        </p:nvSpPr>
        <p:spPr>
          <a:xfrm>
            <a:off x="2794698" y="1466675"/>
            <a:ext cx="808006" cy="758383"/>
          </a:xfrm>
          <a:prstGeom prst="ellipse">
            <a:avLst/>
          </a:prstGeom>
          <a:solidFill>
            <a:srgbClr val="006666"/>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823772A9-119F-D87A-1C1A-72E69DB99BCF}"/>
              </a:ext>
            </a:extLst>
          </p:cNvPr>
          <p:cNvSpPr/>
          <p:nvPr/>
        </p:nvSpPr>
        <p:spPr>
          <a:xfrm>
            <a:off x="5466509" y="1508565"/>
            <a:ext cx="808006" cy="758383"/>
          </a:xfrm>
          <a:prstGeom prst="ellipse">
            <a:avLst/>
          </a:prstGeom>
          <a:solidFill>
            <a:srgbClr val="006666"/>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93941362-E0B2-7CD0-CBA6-77CF231FF1F5}"/>
              </a:ext>
            </a:extLst>
          </p:cNvPr>
          <p:cNvSpPr/>
          <p:nvPr/>
        </p:nvSpPr>
        <p:spPr>
          <a:xfrm>
            <a:off x="7853866" y="1559541"/>
            <a:ext cx="808006" cy="758383"/>
          </a:xfrm>
          <a:prstGeom prst="ellipse">
            <a:avLst/>
          </a:prstGeom>
          <a:solidFill>
            <a:srgbClr val="006666"/>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5EF9360D-E96D-4E93-B2D1-84F83EDC0F96}"/>
              </a:ext>
            </a:extLst>
          </p:cNvPr>
          <p:cNvSpPr/>
          <p:nvPr/>
        </p:nvSpPr>
        <p:spPr>
          <a:xfrm>
            <a:off x="10115102" y="1404310"/>
            <a:ext cx="808006" cy="758383"/>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Graphic 38" descr="Heart with pulse with solid fill">
            <a:extLst>
              <a:ext uri="{FF2B5EF4-FFF2-40B4-BE49-F238E27FC236}">
                <a16:creationId xmlns:a16="http://schemas.microsoft.com/office/drawing/2014/main" id="{2F3C48E5-3CBA-FBA2-C441-BD6D04EF9EE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232410" y="1528691"/>
            <a:ext cx="549215" cy="549215"/>
          </a:xfrm>
          <a:prstGeom prst="rect">
            <a:avLst/>
          </a:prstGeom>
        </p:spPr>
      </p:pic>
      <p:pic>
        <p:nvPicPr>
          <p:cNvPr id="41" name="Graphic 40" descr="Group brainstorm with solid fill">
            <a:extLst>
              <a:ext uri="{FF2B5EF4-FFF2-40B4-BE49-F238E27FC236}">
                <a16:creationId xmlns:a16="http://schemas.microsoft.com/office/drawing/2014/main" id="{AD008789-E8C8-A0C5-56E1-99E946CE2A0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57028" y="1602757"/>
            <a:ext cx="543631" cy="543631"/>
          </a:xfrm>
          <a:prstGeom prst="rect">
            <a:avLst/>
          </a:prstGeom>
        </p:spPr>
      </p:pic>
      <p:pic>
        <p:nvPicPr>
          <p:cNvPr id="43" name="Graphic 42" descr="Gears with solid fill">
            <a:extLst>
              <a:ext uri="{FF2B5EF4-FFF2-40B4-BE49-F238E27FC236}">
                <a16:creationId xmlns:a16="http://schemas.microsoft.com/office/drawing/2014/main" id="{DA88168B-8D8C-011B-DFD8-A961289727F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2938471" y="1572380"/>
            <a:ext cx="520460" cy="520460"/>
          </a:xfrm>
          <a:prstGeom prst="rect">
            <a:avLst/>
          </a:prstGeom>
        </p:spPr>
      </p:pic>
      <p:pic>
        <p:nvPicPr>
          <p:cNvPr id="45" name="Graphic 44" descr="Handshake with solid fill">
            <a:extLst>
              <a:ext uri="{FF2B5EF4-FFF2-40B4-BE49-F238E27FC236}">
                <a16:creationId xmlns:a16="http://schemas.microsoft.com/office/drawing/2014/main" id="{D95E3339-5EAC-363F-5E20-244AD5D120E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002723" y="1662000"/>
            <a:ext cx="573657" cy="573657"/>
          </a:xfrm>
          <a:prstGeom prst="rect">
            <a:avLst/>
          </a:prstGeom>
        </p:spPr>
      </p:pic>
      <p:pic>
        <p:nvPicPr>
          <p:cNvPr id="47" name="Graphic 46" descr="Clipboard Checked with solid fill">
            <a:extLst>
              <a:ext uri="{FF2B5EF4-FFF2-40B4-BE49-F238E27FC236}">
                <a16:creationId xmlns:a16="http://schemas.microsoft.com/office/drawing/2014/main" id="{BCDDC1CA-85A4-F342-B34B-1A3A7BCBE2C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628986" y="1617119"/>
            <a:ext cx="497457" cy="497457"/>
          </a:xfrm>
          <a:prstGeom prst="rect">
            <a:avLst/>
          </a:prstGeom>
        </p:spPr>
      </p:pic>
      <p:sp>
        <p:nvSpPr>
          <p:cNvPr id="2" name="Rectangle 1">
            <a:extLst>
              <a:ext uri="{FF2B5EF4-FFF2-40B4-BE49-F238E27FC236}">
                <a16:creationId xmlns:a16="http://schemas.microsoft.com/office/drawing/2014/main" id="{042CEB0D-8250-91FB-E383-AA539BFCD7F4}"/>
              </a:ext>
            </a:extLst>
          </p:cNvPr>
          <p:cNvSpPr/>
          <p:nvPr/>
        </p:nvSpPr>
        <p:spPr>
          <a:xfrm>
            <a:off x="10475132" y="5900913"/>
            <a:ext cx="45719" cy="296232"/>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45FA22E-051C-CFD5-BE6E-907E423C83FB}"/>
              </a:ext>
            </a:extLst>
          </p:cNvPr>
          <p:cNvSpPr txBox="1"/>
          <p:nvPr/>
        </p:nvSpPr>
        <p:spPr>
          <a:xfrm>
            <a:off x="11305490" y="6317973"/>
            <a:ext cx="649857" cy="261610"/>
          </a:xfrm>
          <a:prstGeom prst="rect">
            <a:avLst/>
          </a:prstGeom>
          <a:noFill/>
        </p:spPr>
        <p:txBody>
          <a:bodyPr wrap="square" rtlCol="0">
            <a:spAutoFit/>
          </a:bodyPr>
          <a:lstStyle/>
          <a:p>
            <a:r>
              <a:rPr lang="en-US" sz="1100" b="1" dirty="0"/>
              <a:t>2026</a:t>
            </a:r>
          </a:p>
        </p:txBody>
      </p:sp>
      <p:sp>
        <p:nvSpPr>
          <p:cNvPr id="38" name="Diamond 37">
            <a:extLst>
              <a:ext uri="{FF2B5EF4-FFF2-40B4-BE49-F238E27FC236}">
                <a16:creationId xmlns:a16="http://schemas.microsoft.com/office/drawing/2014/main" id="{7FA68D3A-C376-DE82-7CB1-8374674C2514}"/>
              </a:ext>
            </a:extLst>
          </p:cNvPr>
          <p:cNvSpPr/>
          <p:nvPr/>
        </p:nvSpPr>
        <p:spPr>
          <a:xfrm>
            <a:off x="75071" y="5973386"/>
            <a:ext cx="161026" cy="178280"/>
          </a:xfrm>
          <a:prstGeom prst="diamond">
            <a:avLst/>
          </a:prstGeom>
          <a:solidFill>
            <a:srgbClr val="006666"/>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40FCE30D-1305-271E-56CD-E0F1C2BC40E3}"/>
              </a:ext>
            </a:extLst>
          </p:cNvPr>
          <p:cNvSpPr txBox="1"/>
          <p:nvPr/>
        </p:nvSpPr>
        <p:spPr>
          <a:xfrm>
            <a:off x="-15770" y="5362627"/>
            <a:ext cx="962411" cy="461665"/>
          </a:xfrm>
          <a:prstGeom prst="rect">
            <a:avLst/>
          </a:prstGeom>
          <a:noFill/>
        </p:spPr>
        <p:txBody>
          <a:bodyPr wrap="square" rtlCol="0">
            <a:spAutoFit/>
          </a:bodyPr>
          <a:lstStyle/>
          <a:p>
            <a:r>
              <a:rPr lang="en-US" sz="800" dirty="0"/>
              <a:t>Bree Collaborative developed EOL care guidelines</a:t>
            </a:r>
          </a:p>
        </p:txBody>
      </p:sp>
      <p:sp>
        <p:nvSpPr>
          <p:cNvPr id="51" name="Diamond 50">
            <a:extLst>
              <a:ext uri="{FF2B5EF4-FFF2-40B4-BE49-F238E27FC236}">
                <a16:creationId xmlns:a16="http://schemas.microsoft.com/office/drawing/2014/main" id="{62831922-C39D-EDEA-9891-DB9D1EE7D1AA}"/>
              </a:ext>
            </a:extLst>
          </p:cNvPr>
          <p:cNvSpPr/>
          <p:nvPr/>
        </p:nvSpPr>
        <p:spPr>
          <a:xfrm>
            <a:off x="11466526" y="5985164"/>
            <a:ext cx="161026" cy="178280"/>
          </a:xfrm>
          <a:prstGeom prst="diamond">
            <a:avLst/>
          </a:prstGeom>
          <a:solidFill>
            <a:srgbClr val="006666"/>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a:extLst>
              <a:ext uri="{FF2B5EF4-FFF2-40B4-BE49-F238E27FC236}">
                <a16:creationId xmlns:a16="http://schemas.microsoft.com/office/drawing/2014/main" id="{7DBB568A-CFAC-FA31-C609-BE19C062C257}"/>
              </a:ext>
            </a:extLst>
          </p:cNvPr>
          <p:cNvSpPr txBox="1"/>
          <p:nvPr/>
        </p:nvSpPr>
        <p:spPr>
          <a:xfrm>
            <a:off x="6901155" y="5619386"/>
            <a:ext cx="1064580" cy="584775"/>
          </a:xfrm>
          <a:prstGeom prst="rect">
            <a:avLst/>
          </a:prstGeom>
          <a:noFill/>
        </p:spPr>
        <p:txBody>
          <a:bodyPr wrap="square" rtlCol="0">
            <a:spAutoFit/>
          </a:bodyPr>
          <a:lstStyle/>
          <a:p>
            <a:r>
              <a:rPr lang="en-US" sz="800" dirty="0"/>
              <a:t>WA state requires hospital submission of EOL policies </a:t>
            </a:r>
          </a:p>
          <a:p>
            <a:r>
              <a:rPr lang="en-US" sz="800" dirty="0"/>
              <a:t>to DOH</a:t>
            </a:r>
          </a:p>
        </p:txBody>
      </p:sp>
      <p:sp>
        <p:nvSpPr>
          <p:cNvPr id="55" name="TextBox 54">
            <a:extLst>
              <a:ext uri="{FF2B5EF4-FFF2-40B4-BE49-F238E27FC236}">
                <a16:creationId xmlns:a16="http://schemas.microsoft.com/office/drawing/2014/main" id="{63812F57-8845-A6A8-0171-62622DC6659E}"/>
              </a:ext>
            </a:extLst>
          </p:cNvPr>
          <p:cNvSpPr txBox="1"/>
          <p:nvPr/>
        </p:nvSpPr>
        <p:spPr>
          <a:xfrm>
            <a:off x="5379610" y="5596386"/>
            <a:ext cx="1208790" cy="215444"/>
          </a:xfrm>
          <a:prstGeom prst="rect">
            <a:avLst/>
          </a:prstGeom>
          <a:noFill/>
        </p:spPr>
        <p:txBody>
          <a:bodyPr wrap="square" rtlCol="0">
            <a:spAutoFit/>
          </a:bodyPr>
          <a:lstStyle/>
          <a:p>
            <a:r>
              <a:rPr lang="en-US" sz="800" dirty="0"/>
              <a:t>COVID-19 pandemic</a:t>
            </a:r>
          </a:p>
        </p:txBody>
      </p:sp>
      <p:sp>
        <p:nvSpPr>
          <p:cNvPr id="60" name="TextBox 59">
            <a:extLst>
              <a:ext uri="{FF2B5EF4-FFF2-40B4-BE49-F238E27FC236}">
                <a16:creationId xmlns:a16="http://schemas.microsoft.com/office/drawing/2014/main" id="{7C02B5ED-EED6-97F0-40ED-EED450F2C51A}"/>
              </a:ext>
            </a:extLst>
          </p:cNvPr>
          <p:cNvSpPr txBox="1"/>
          <p:nvPr/>
        </p:nvSpPr>
        <p:spPr>
          <a:xfrm>
            <a:off x="11176094" y="5551665"/>
            <a:ext cx="851559" cy="338554"/>
          </a:xfrm>
          <a:prstGeom prst="rect">
            <a:avLst/>
          </a:prstGeom>
          <a:noFill/>
        </p:spPr>
        <p:txBody>
          <a:bodyPr wrap="square" rtlCol="0">
            <a:spAutoFit/>
          </a:bodyPr>
          <a:lstStyle/>
          <a:p>
            <a:r>
              <a:rPr lang="en-US" sz="800" dirty="0"/>
              <a:t>Review of hospital policies</a:t>
            </a:r>
          </a:p>
        </p:txBody>
      </p:sp>
      <p:sp>
        <p:nvSpPr>
          <p:cNvPr id="61" name="Rectangle 60">
            <a:extLst>
              <a:ext uri="{FF2B5EF4-FFF2-40B4-BE49-F238E27FC236}">
                <a16:creationId xmlns:a16="http://schemas.microsoft.com/office/drawing/2014/main" id="{C081A562-45ED-3C64-989E-C2D21E90A219}"/>
              </a:ext>
            </a:extLst>
          </p:cNvPr>
          <p:cNvSpPr/>
          <p:nvPr/>
        </p:nvSpPr>
        <p:spPr>
          <a:xfrm>
            <a:off x="2124992" y="5900152"/>
            <a:ext cx="45719" cy="310551"/>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9E5973F6-8081-7400-8469-F82F6B543649}"/>
              </a:ext>
            </a:extLst>
          </p:cNvPr>
          <p:cNvSpPr/>
          <p:nvPr/>
        </p:nvSpPr>
        <p:spPr>
          <a:xfrm>
            <a:off x="5026065" y="5893077"/>
            <a:ext cx="45719" cy="310551"/>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7FDCD982-DF80-E2C2-C200-2BD7B56F0B42}"/>
              </a:ext>
            </a:extLst>
          </p:cNvPr>
          <p:cNvSpPr/>
          <p:nvPr/>
        </p:nvSpPr>
        <p:spPr>
          <a:xfrm>
            <a:off x="5855060" y="5920290"/>
            <a:ext cx="45719" cy="310551"/>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3CAD3709-FC27-9EED-9705-60CAADB0102A}"/>
              </a:ext>
            </a:extLst>
          </p:cNvPr>
          <p:cNvSpPr/>
          <p:nvPr/>
        </p:nvSpPr>
        <p:spPr>
          <a:xfrm>
            <a:off x="7629907" y="5910030"/>
            <a:ext cx="45719" cy="310551"/>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a:extLst>
              <a:ext uri="{FF2B5EF4-FFF2-40B4-BE49-F238E27FC236}">
                <a16:creationId xmlns:a16="http://schemas.microsoft.com/office/drawing/2014/main" id="{AE30DCF2-FD0F-E83E-497E-8D4BD10CD66A}"/>
              </a:ext>
            </a:extLst>
          </p:cNvPr>
          <p:cNvSpPr txBox="1"/>
          <p:nvPr/>
        </p:nvSpPr>
        <p:spPr>
          <a:xfrm>
            <a:off x="10305567" y="6334287"/>
            <a:ext cx="649857" cy="261610"/>
          </a:xfrm>
          <a:prstGeom prst="rect">
            <a:avLst/>
          </a:prstGeom>
          <a:noFill/>
        </p:spPr>
        <p:txBody>
          <a:bodyPr wrap="square" rtlCol="0">
            <a:spAutoFit/>
          </a:bodyPr>
          <a:lstStyle/>
          <a:p>
            <a:r>
              <a:rPr lang="en-US" sz="1100" b="1" dirty="0"/>
              <a:t>2025</a:t>
            </a:r>
          </a:p>
        </p:txBody>
      </p:sp>
      <p:sp>
        <p:nvSpPr>
          <p:cNvPr id="68" name="TextBox 67">
            <a:extLst>
              <a:ext uri="{FF2B5EF4-FFF2-40B4-BE49-F238E27FC236}">
                <a16:creationId xmlns:a16="http://schemas.microsoft.com/office/drawing/2014/main" id="{1E325313-F1F8-E71F-D20C-526116F07B2F}"/>
              </a:ext>
            </a:extLst>
          </p:cNvPr>
          <p:cNvSpPr txBox="1"/>
          <p:nvPr/>
        </p:nvSpPr>
        <p:spPr>
          <a:xfrm>
            <a:off x="9333479" y="6347791"/>
            <a:ext cx="649857" cy="261610"/>
          </a:xfrm>
          <a:prstGeom prst="rect">
            <a:avLst/>
          </a:prstGeom>
          <a:noFill/>
        </p:spPr>
        <p:txBody>
          <a:bodyPr wrap="square" rtlCol="0">
            <a:spAutoFit/>
          </a:bodyPr>
          <a:lstStyle/>
          <a:p>
            <a:r>
              <a:rPr lang="en-US" sz="1100" b="1" dirty="0"/>
              <a:t>2024</a:t>
            </a:r>
          </a:p>
        </p:txBody>
      </p:sp>
      <p:sp>
        <p:nvSpPr>
          <p:cNvPr id="69" name="TextBox 68">
            <a:extLst>
              <a:ext uri="{FF2B5EF4-FFF2-40B4-BE49-F238E27FC236}">
                <a16:creationId xmlns:a16="http://schemas.microsoft.com/office/drawing/2014/main" id="{7B6BEECB-58E9-46A7-CEBD-FC5E3493D365}"/>
              </a:ext>
            </a:extLst>
          </p:cNvPr>
          <p:cNvSpPr txBox="1"/>
          <p:nvPr/>
        </p:nvSpPr>
        <p:spPr>
          <a:xfrm>
            <a:off x="8424104" y="6360482"/>
            <a:ext cx="649857" cy="261610"/>
          </a:xfrm>
          <a:prstGeom prst="rect">
            <a:avLst/>
          </a:prstGeom>
          <a:noFill/>
        </p:spPr>
        <p:txBody>
          <a:bodyPr wrap="square" rtlCol="0">
            <a:spAutoFit/>
          </a:bodyPr>
          <a:lstStyle/>
          <a:p>
            <a:r>
              <a:rPr lang="en-US" sz="1100" b="1" dirty="0"/>
              <a:t>2023</a:t>
            </a:r>
          </a:p>
        </p:txBody>
      </p:sp>
      <p:sp>
        <p:nvSpPr>
          <p:cNvPr id="70" name="Rectangle 69">
            <a:extLst>
              <a:ext uri="{FF2B5EF4-FFF2-40B4-BE49-F238E27FC236}">
                <a16:creationId xmlns:a16="http://schemas.microsoft.com/office/drawing/2014/main" id="{57DA30EF-599E-A171-AC15-603368A6E708}"/>
              </a:ext>
            </a:extLst>
          </p:cNvPr>
          <p:cNvSpPr/>
          <p:nvPr/>
        </p:nvSpPr>
        <p:spPr>
          <a:xfrm>
            <a:off x="8613370" y="5913831"/>
            <a:ext cx="45719" cy="310551"/>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C555FBED-CE7D-68E0-865B-A5EE77AC00DA}"/>
              </a:ext>
            </a:extLst>
          </p:cNvPr>
          <p:cNvSpPr/>
          <p:nvPr/>
        </p:nvSpPr>
        <p:spPr>
          <a:xfrm>
            <a:off x="4027567" y="5900152"/>
            <a:ext cx="45719" cy="310551"/>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407D11FA-14DD-417F-7F7A-C56425E11CF5}"/>
              </a:ext>
            </a:extLst>
          </p:cNvPr>
          <p:cNvSpPr/>
          <p:nvPr/>
        </p:nvSpPr>
        <p:spPr>
          <a:xfrm>
            <a:off x="1131223" y="5900152"/>
            <a:ext cx="45719" cy="296232"/>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TextBox 72">
            <a:extLst>
              <a:ext uri="{FF2B5EF4-FFF2-40B4-BE49-F238E27FC236}">
                <a16:creationId xmlns:a16="http://schemas.microsoft.com/office/drawing/2014/main" id="{9E055F9B-FCCD-E21E-BCD7-DD5CEA5883DD}"/>
              </a:ext>
            </a:extLst>
          </p:cNvPr>
          <p:cNvSpPr txBox="1"/>
          <p:nvPr/>
        </p:nvSpPr>
        <p:spPr>
          <a:xfrm>
            <a:off x="4789802" y="6331401"/>
            <a:ext cx="649857" cy="261610"/>
          </a:xfrm>
          <a:prstGeom prst="rect">
            <a:avLst/>
          </a:prstGeom>
          <a:noFill/>
        </p:spPr>
        <p:txBody>
          <a:bodyPr wrap="square" rtlCol="0">
            <a:spAutoFit/>
          </a:bodyPr>
          <a:lstStyle/>
          <a:p>
            <a:r>
              <a:rPr lang="en-US" sz="1100" b="1" dirty="0"/>
              <a:t>2019</a:t>
            </a:r>
          </a:p>
        </p:txBody>
      </p:sp>
      <p:sp>
        <p:nvSpPr>
          <p:cNvPr id="74" name="TextBox 73">
            <a:extLst>
              <a:ext uri="{FF2B5EF4-FFF2-40B4-BE49-F238E27FC236}">
                <a16:creationId xmlns:a16="http://schemas.microsoft.com/office/drawing/2014/main" id="{D25B0DDC-2667-E8BA-8DC9-C19BBC6FEDD6}"/>
              </a:ext>
            </a:extLst>
          </p:cNvPr>
          <p:cNvSpPr txBox="1"/>
          <p:nvPr/>
        </p:nvSpPr>
        <p:spPr>
          <a:xfrm>
            <a:off x="3808899" y="6331401"/>
            <a:ext cx="649857" cy="261610"/>
          </a:xfrm>
          <a:prstGeom prst="rect">
            <a:avLst/>
          </a:prstGeom>
          <a:noFill/>
        </p:spPr>
        <p:txBody>
          <a:bodyPr wrap="square" rtlCol="0">
            <a:spAutoFit/>
          </a:bodyPr>
          <a:lstStyle/>
          <a:p>
            <a:r>
              <a:rPr lang="en-US" sz="1100" b="1" dirty="0"/>
              <a:t>2018</a:t>
            </a:r>
          </a:p>
        </p:txBody>
      </p:sp>
      <p:sp>
        <p:nvSpPr>
          <p:cNvPr id="75" name="TextBox 74">
            <a:extLst>
              <a:ext uri="{FF2B5EF4-FFF2-40B4-BE49-F238E27FC236}">
                <a16:creationId xmlns:a16="http://schemas.microsoft.com/office/drawing/2014/main" id="{BDA48984-7FF2-C01A-AEF2-600B1C5DB523}"/>
              </a:ext>
            </a:extLst>
          </p:cNvPr>
          <p:cNvSpPr txBox="1"/>
          <p:nvPr/>
        </p:nvSpPr>
        <p:spPr>
          <a:xfrm>
            <a:off x="2846488" y="6332210"/>
            <a:ext cx="649857" cy="261610"/>
          </a:xfrm>
          <a:prstGeom prst="rect">
            <a:avLst/>
          </a:prstGeom>
          <a:noFill/>
        </p:spPr>
        <p:txBody>
          <a:bodyPr wrap="square" rtlCol="0">
            <a:spAutoFit/>
          </a:bodyPr>
          <a:lstStyle/>
          <a:p>
            <a:r>
              <a:rPr lang="en-US" sz="1100" b="1" dirty="0"/>
              <a:t>2017</a:t>
            </a:r>
          </a:p>
        </p:txBody>
      </p:sp>
      <p:sp>
        <p:nvSpPr>
          <p:cNvPr id="76" name="TextBox 75">
            <a:extLst>
              <a:ext uri="{FF2B5EF4-FFF2-40B4-BE49-F238E27FC236}">
                <a16:creationId xmlns:a16="http://schemas.microsoft.com/office/drawing/2014/main" id="{6AAC3F71-6F24-D97E-CC99-D5334EB84CF0}"/>
              </a:ext>
            </a:extLst>
          </p:cNvPr>
          <p:cNvSpPr txBox="1"/>
          <p:nvPr/>
        </p:nvSpPr>
        <p:spPr>
          <a:xfrm>
            <a:off x="1903182" y="6331401"/>
            <a:ext cx="649857" cy="261610"/>
          </a:xfrm>
          <a:prstGeom prst="rect">
            <a:avLst/>
          </a:prstGeom>
          <a:noFill/>
        </p:spPr>
        <p:txBody>
          <a:bodyPr wrap="square" rtlCol="0">
            <a:spAutoFit/>
          </a:bodyPr>
          <a:lstStyle/>
          <a:p>
            <a:r>
              <a:rPr lang="en-US" sz="1100" b="1" dirty="0"/>
              <a:t>2016</a:t>
            </a:r>
          </a:p>
        </p:txBody>
      </p:sp>
      <p:sp>
        <p:nvSpPr>
          <p:cNvPr id="77" name="TextBox 76">
            <a:extLst>
              <a:ext uri="{FF2B5EF4-FFF2-40B4-BE49-F238E27FC236}">
                <a16:creationId xmlns:a16="http://schemas.microsoft.com/office/drawing/2014/main" id="{75D6FAE0-A768-31D9-A431-99D4AAFB2C14}"/>
              </a:ext>
            </a:extLst>
          </p:cNvPr>
          <p:cNvSpPr txBox="1"/>
          <p:nvPr/>
        </p:nvSpPr>
        <p:spPr>
          <a:xfrm>
            <a:off x="946641" y="6338650"/>
            <a:ext cx="649857" cy="261610"/>
          </a:xfrm>
          <a:prstGeom prst="rect">
            <a:avLst/>
          </a:prstGeom>
          <a:noFill/>
        </p:spPr>
        <p:txBody>
          <a:bodyPr wrap="square" rtlCol="0">
            <a:spAutoFit/>
          </a:bodyPr>
          <a:lstStyle/>
          <a:p>
            <a:r>
              <a:rPr lang="en-US" sz="1100" b="1" dirty="0"/>
              <a:t>2015</a:t>
            </a:r>
          </a:p>
        </p:txBody>
      </p:sp>
      <p:sp>
        <p:nvSpPr>
          <p:cNvPr id="78" name="TextBox 77">
            <a:extLst>
              <a:ext uri="{FF2B5EF4-FFF2-40B4-BE49-F238E27FC236}">
                <a16:creationId xmlns:a16="http://schemas.microsoft.com/office/drawing/2014/main" id="{E1ACF8BB-7688-6A89-4988-201CB963D46B}"/>
              </a:ext>
            </a:extLst>
          </p:cNvPr>
          <p:cNvSpPr txBox="1"/>
          <p:nvPr/>
        </p:nvSpPr>
        <p:spPr>
          <a:xfrm>
            <a:off x="-15770" y="6338500"/>
            <a:ext cx="649857" cy="261610"/>
          </a:xfrm>
          <a:prstGeom prst="rect">
            <a:avLst/>
          </a:prstGeom>
          <a:noFill/>
        </p:spPr>
        <p:txBody>
          <a:bodyPr wrap="square" rtlCol="0">
            <a:spAutoFit/>
          </a:bodyPr>
          <a:lstStyle/>
          <a:p>
            <a:r>
              <a:rPr lang="en-US" sz="1100" b="1" dirty="0"/>
              <a:t>2014</a:t>
            </a:r>
          </a:p>
        </p:txBody>
      </p:sp>
      <p:sp>
        <p:nvSpPr>
          <p:cNvPr id="79" name="TextBox 78">
            <a:extLst>
              <a:ext uri="{FF2B5EF4-FFF2-40B4-BE49-F238E27FC236}">
                <a16:creationId xmlns:a16="http://schemas.microsoft.com/office/drawing/2014/main" id="{0EE11DD0-28D0-053B-240B-F6EBF42640C4}"/>
              </a:ext>
            </a:extLst>
          </p:cNvPr>
          <p:cNvSpPr txBox="1"/>
          <p:nvPr/>
        </p:nvSpPr>
        <p:spPr>
          <a:xfrm>
            <a:off x="262255" y="6621995"/>
            <a:ext cx="725171" cy="215444"/>
          </a:xfrm>
          <a:prstGeom prst="rect">
            <a:avLst/>
          </a:prstGeom>
          <a:noFill/>
        </p:spPr>
        <p:txBody>
          <a:bodyPr wrap="square" rtlCol="0">
            <a:spAutoFit/>
          </a:bodyPr>
          <a:lstStyle/>
          <a:p>
            <a:r>
              <a:rPr lang="en-US" sz="800" dirty="0"/>
              <a:t>Activity</a:t>
            </a:r>
          </a:p>
        </p:txBody>
      </p:sp>
      <p:sp>
        <p:nvSpPr>
          <p:cNvPr id="80" name="TextBox 79">
            <a:extLst>
              <a:ext uri="{FF2B5EF4-FFF2-40B4-BE49-F238E27FC236}">
                <a16:creationId xmlns:a16="http://schemas.microsoft.com/office/drawing/2014/main" id="{43EC1BD5-2E34-784E-A66A-A335A2CA65BB}"/>
              </a:ext>
            </a:extLst>
          </p:cNvPr>
          <p:cNvSpPr txBox="1"/>
          <p:nvPr/>
        </p:nvSpPr>
        <p:spPr>
          <a:xfrm>
            <a:off x="1675631" y="6631856"/>
            <a:ext cx="1057630" cy="215444"/>
          </a:xfrm>
          <a:prstGeom prst="rect">
            <a:avLst/>
          </a:prstGeom>
          <a:noFill/>
        </p:spPr>
        <p:txBody>
          <a:bodyPr wrap="square" rtlCol="0">
            <a:spAutoFit/>
          </a:bodyPr>
          <a:lstStyle/>
          <a:p>
            <a:r>
              <a:rPr lang="en-US" sz="800" dirty="0"/>
              <a:t>External event</a:t>
            </a:r>
          </a:p>
        </p:txBody>
      </p:sp>
      <p:sp>
        <p:nvSpPr>
          <p:cNvPr id="49" name="Diamond 48">
            <a:extLst>
              <a:ext uri="{FF2B5EF4-FFF2-40B4-BE49-F238E27FC236}">
                <a16:creationId xmlns:a16="http://schemas.microsoft.com/office/drawing/2014/main" id="{14B9D00C-F970-4840-F1D3-A657052782F9}"/>
              </a:ext>
            </a:extLst>
          </p:cNvPr>
          <p:cNvSpPr/>
          <p:nvPr/>
        </p:nvSpPr>
        <p:spPr>
          <a:xfrm>
            <a:off x="7564525" y="5979965"/>
            <a:ext cx="161026" cy="178280"/>
          </a:xfrm>
          <a:prstGeom prst="diamond">
            <a:avLst/>
          </a:prstGeom>
          <a:solidFill>
            <a:srgbClr val="006666"/>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20594B6D-9820-8628-24B8-6CE722AC8223}"/>
              </a:ext>
            </a:extLst>
          </p:cNvPr>
          <p:cNvSpPr/>
          <p:nvPr/>
        </p:nvSpPr>
        <p:spPr>
          <a:xfrm>
            <a:off x="5795750" y="5990639"/>
            <a:ext cx="149525" cy="16102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4F2C785D-25C1-FE10-4492-17AAEB032F00}"/>
              </a:ext>
            </a:extLst>
          </p:cNvPr>
          <p:cNvSpPr/>
          <p:nvPr/>
        </p:nvSpPr>
        <p:spPr>
          <a:xfrm>
            <a:off x="11524180" y="5903296"/>
            <a:ext cx="45719" cy="310551"/>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6C5F04D4-6C2B-C537-2947-D182080BF42F}"/>
              </a:ext>
            </a:extLst>
          </p:cNvPr>
          <p:cNvSpPr/>
          <p:nvPr/>
        </p:nvSpPr>
        <p:spPr>
          <a:xfrm>
            <a:off x="9512702" y="5913830"/>
            <a:ext cx="45719" cy="310551"/>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TextBox 80">
            <a:extLst>
              <a:ext uri="{FF2B5EF4-FFF2-40B4-BE49-F238E27FC236}">
                <a16:creationId xmlns:a16="http://schemas.microsoft.com/office/drawing/2014/main" id="{E023743A-BF56-B81F-5992-690D201DF283}"/>
              </a:ext>
            </a:extLst>
          </p:cNvPr>
          <p:cNvSpPr txBox="1"/>
          <p:nvPr/>
        </p:nvSpPr>
        <p:spPr>
          <a:xfrm>
            <a:off x="9712287" y="5606678"/>
            <a:ext cx="1375625" cy="215444"/>
          </a:xfrm>
          <a:prstGeom prst="rect">
            <a:avLst/>
          </a:prstGeom>
          <a:noFill/>
        </p:spPr>
        <p:txBody>
          <a:bodyPr wrap="square" rtlCol="0">
            <a:spAutoFit/>
          </a:bodyPr>
          <a:lstStyle/>
          <a:p>
            <a:r>
              <a:rPr lang="en-US" sz="800" dirty="0"/>
              <a:t>Updates to hospital policies</a:t>
            </a:r>
          </a:p>
        </p:txBody>
      </p:sp>
      <p:sp>
        <p:nvSpPr>
          <p:cNvPr id="82" name="Arrow: Right 81">
            <a:extLst>
              <a:ext uri="{FF2B5EF4-FFF2-40B4-BE49-F238E27FC236}">
                <a16:creationId xmlns:a16="http://schemas.microsoft.com/office/drawing/2014/main" id="{2B50078F-85A7-FB94-1E3A-F4F492CDF909}"/>
              </a:ext>
            </a:extLst>
          </p:cNvPr>
          <p:cNvSpPr/>
          <p:nvPr/>
        </p:nvSpPr>
        <p:spPr>
          <a:xfrm>
            <a:off x="8728880" y="6020209"/>
            <a:ext cx="2671478" cy="90186"/>
          </a:xfrm>
          <a:prstGeom prst="rightArrow">
            <a:avLst/>
          </a:prstGeom>
          <a:solidFill>
            <a:srgbClr val="006666"/>
          </a:solidFill>
          <a:ln>
            <a:solidFill>
              <a:srgbClr val="0066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Diamond 82">
            <a:extLst>
              <a:ext uri="{FF2B5EF4-FFF2-40B4-BE49-F238E27FC236}">
                <a16:creationId xmlns:a16="http://schemas.microsoft.com/office/drawing/2014/main" id="{9EA9F6B2-4ABC-A5D5-1DAD-2653426918F4}"/>
              </a:ext>
            </a:extLst>
          </p:cNvPr>
          <p:cNvSpPr/>
          <p:nvPr/>
        </p:nvSpPr>
        <p:spPr>
          <a:xfrm>
            <a:off x="8547404" y="5983412"/>
            <a:ext cx="161026" cy="178280"/>
          </a:xfrm>
          <a:prstGeom prst="diamond">
            <a:avLst/>
          </a:prstGeom>
          <a:solidFill>
            <a:srgbClr val="006666"/>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a:extLst>
              <a:ext uri="{FF2B5EF4-FFF2-40B4-BE49-F238E27FC236}">
                <a16:creationId xmlns:a16="http://schemas.microsoft.com/office/drawing/2014/main" id="{471ED112-F1CD-C547-4DED-51733C12A971}"/>
              </a:ext>
            </a:extLst>
          </p:cNvPr>
          <p:cNvSpPr txBox="1"/>
          <p:nvPr/>
        </p:nvSpPr>
        <p:spPr>
          <a:xfrm>
            <a:off x="8027831" y="5603637"/>
            <a:ext cx="992049" cy="461665"/>
          </a:xfrm>
          <a:prstGeom prst="rect">
            <a:avLst/>
          </a:prstGeom>
          <a:noFill/>
        </p:spPr>
        <p:txBody>
          <a:bodyPr wrap="square" rtlCol="0">
            <a:spAutoFit/>
          </a:bodyPr>
          <a:lstStyle/>
          <a:p>
            <a:r>
              <a:rPr lang="en-US" sz="800" dirty="0"/>
              <a:t>Amendment to2009 Death with Dignity Act</a:t>
            </a:r>
          </a:p>
        </p:txBody>
      </p:sp>
    </p:spTree>
    <p:extLst>
      <p:ext uri="{BB962C8B-B14F-4D97-AF65-F5344CB8AC3E}">
        <p14:creationId xmlns:p14="http://schemas.microsoft.com/office/powerpoint/2010/main" val="23389977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Notes xmlns="30c96ee6-c168-4e58-9503-bca1f305f3f9" xsi:nil="true"/>
    <lcf76f155ced4ddcb4097134ff3c332f xmlns="30c96ee6-c168-4e58-9503-bca1f305f3f9">
      <Terms xmlns="http://schemas.microsoft.com/office/infopath/2007/PartnerControls"/>
    </lcf76f155ced4ddcb4097134ff3c332f>
    <TaxCatchAll xmlns="f46ad185-d85d-425e-a013-e9b99bc40c0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E88708C326C3E4CADFCB833D741E62C" ma:contentTypeVersion="20" ma:contentTypeDescription="Create a new document." ma:contentTypeScope="" ma:versionID="f3afee765c82e7c41a074191115dbc3e">
  <xsd:schema xmlns:xsd="http://www.w3.org/2001/XMLSchema" xmlns:xs="http://www.w3.org/2001/XMLSchema" xmlns:p="http://schemas.microsoft.com/office/2006/metadata/properties" xmlns:ns2="30c96ee6-c168-4e58-9503-bca1f305f3f9" xmlns:ns3="f46ad185-d85d-425e-a013-e9b99bc40c0a" targetNamespace="http://schemas.microsoft.com/office/2006/metadata/properties" ma:root="true" ma:fieldsID="bfdf991219adfe606fb9d083032ce085" ns2:_="" ns3:_="">
    <xsd:import namespace="30c96ee6-c168-4e58-9503-bca1f305f3f9"/>
    <xsd:import namespace="f46ad185-d85d-425e-a013-e9b99bc40c0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Note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0c96ee6-c168-4e58-9503-bca1f305f3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06d3087-7421-4ee1-8c49-b3c8cbaf401e" ma:termSetId="09814cd3-568e-fe90-9814-8d621ff8fb84" ma:anchorId="fba54fb3-c3e1-fe81-a776-ca4b69148c4d" ma:open="true" ma:isKeyword="false">
      <xsd:complexType>
        <xsd:sequence>
          <xsd:element ref="pc:Terms" minOccurs="0" maxOccurs="1"/>
        </xsd:sequence>
      </xsd:complexType>
    </xsd:element>
    <xsd:element name="Notes" ma:index="24" nillable="true" ma:displayName="Notes" ma:format="Dropdown" ma:internalName="Notes">
      <xsd:simpleType>
        <xsd:restriction base="dms:Note">
          <xsd:maxLength value="255"/>
        </xsd:restriction>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46ad185-d85d-425e-a013-e9b99bc40c0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2e6735cc-23fa-4e5d-b651-fd23c1f97947}" ma:internalName="TaxCatchAll" ma:showField="CatchAllData" ma:web="f46ad185-d85d-425e-a013-e9b99bc40c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2A31AA0-92D2-499A-B53F-E6BE20E0B7CC}">
  <ds:schemaRefs>
    <ds:schemaRef ds:uri="30c96ee6-c168-4e58-9503-bca1f305f3f9"/>
    <ds:schemaRef ds:uri="f46ad185-d85d-425e-a013-e9b99bc40c0a"/>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3560354A-97DA-40D2-8E02-F0EA16576C7F}">
  <ds:schemaRefs>
    <ds:schemaRef ds:uri="http://schemas.microsoft.com/sharepoint/v3/contenttype/forms"/>
  </ds:schemaRefs>
</ds:datastoreItem>
</file>

<file path=customXml/itemProps3.xml><?xml version="1.0" encoding="utf-8"?>
<ds:datastoreItem xmlns:ds="http://schemas.openxmlformats.org/officeDocument/2006/customXml" ds:itemID="{F4B9E465-D157-49C8-A9B3-E7929C0809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0c96ee6-c168-4e58-9503-bca1f305f3f9"/>
    <ds:schemaRef ds:uri="f46ad185-d85d-425e-a013-e9b99bc40c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TotalTime>
  <Words>659</Words>
  <Application>Microsoft Office PowerPoint</Application>
  <PresentationFormat>Widescreen</PresentationFormat>
  <Paragraphs>61</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Karie Nicholas</dc:creator>
  <cp:lastModifiedBy>Karie Nicholas</cp:lastModifiedBy>
  <cp:revision>1</cp:revision>
  <dcterms:created xsi:type="dcterms:W3CDTF">2022-12-14T17:45:09Z</dcterms:created>
  <dcterms:modified xsi:type="dcterms:W3CDTF">2026-09-28T23:06:25Z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0x010100EE88708C326C3E4CADFCB833D741E62C</vt:lpwstr>
  </property>
  <property fmtid="{D5CDD505-2E9C-101B-9397-08002B2CF9AE}" pid="3" name="MediaServiceImageTags">
    <vt:lpwstr/>
  </property>
</Properties>
</file>