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F7F752-745B-F0BD-83E7-0478399877D0}" name="alisat3@uw.edu" initials="al" userId="S::urn:spo:guest#alisat3@uw.edu::" providerId="AD"/>
  <p188:author id="{97F6EB85-70E3-153E-21CB-8BD30789EE53}" name="mduong13@uw.edu" initials="md" userId="S::urn:spo:guest#mduong13@uw.edu::" providerId="AD"/>
  <p188:author id="{61E4C1BA-D583-0D47-BC85-6DF2E4531809}" name="Beth Bojkov" initials="BB" userId="S::ebojkov@qualityhealth.org::6ebdf489-8751-49a4-bcfc-8b396765f0a3" providerId="AD"/>
  <p188:author id="{1A4A62F3-2648-DFD5-F96A-A401B4C103A2}" name="Guest User" initials="GU" userId="S::urn:spo:anon#ee0a331b62de464345122423df0faf8c6ef706acfd39c647ba774f8ce2aab4e7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8A41"/>
    <a:srgbClr val="EBD705"/>
    <a:srgbClr val="FFED21"/>
    <a:srgbClr val="FF9500"/>
    <a:srgbClr val="C00000"/>
    <a:srgbClr val="D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8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ie Nicholas" userId="8fec5f9d-41ef-468a-98a6-0720db5236ea" providerId="ADAL" clId="{B28C4349-1307-4807-9940-C4E612E57F43}"/>
    <pc:docChg chg="undo custSel addSld modSld sldOrd">
      <pc:chgData name="Karie Nicholas" userId="8fec5f9d-41ef-468a-98a6-0720db5236ea" providerId="ADAL" clId="{B28C4349-1307-4807-9940-C4E612E57F43}" dt="2026-02-02T21:10:42.946" v="754" actId="207"/>
      <pc:docMkLst>
        <pc:docMk/>
      </pc:docMkLst>
      <pc:sldChg chg="modSp mod">
        <pc:chgData name="Karie Nicholas" userId="8fec5f9d-41ef-468a-98a6-0720db5236ea" providerId="ADAL" clId="{B28C4349-1307-4807-9940-C4E612E57F43}" dt="2026-02-02T21:10:42.946" v="754" actId="207"/>
        <pc:sldMkLst>
          <pc:docMk/>
          <pc:sldMk cId="1660329872" sldId="257"/>
        </pc:sldMkLst>
        <pc:spChg chg="mod">
          <ac:chgData name="Karie Nicholas" userId="8fec5f9d-41ef-468a-98a6-0720db5236ea" providerId="ADAL" clId="{B28C4349-1307-4807-9940-C4E612E57F43}" dt="2026-02-02T21:10:42.946" v="754" actId="207"/>
          <ac:spMkLst>
            <pc:docMk/>
            <pc:sldMk cId="1660329872" sldId="257"/>
            <ac:spMk id="38" creationId="{902615A6-49FD-D805-A348-23BF67ED09F6}"/>
          </ac:spMkLst>
        </pc:spChg>
        <pc:spChg chg="mod">
          <ac:chgData name="Karie Nicholas" userId="8fec5f9d-41ef-468a-98a6-0720db5236ea" providerId="ADAL" clId="{B28C4349-1307-4807-9940-C4E612E57F43}" dt="2026-02-02T21:10:38.215" v="753" actId="207"/>
          <ac:spMkLst>
            <pc:docMk/>
            <pc:sldMk cId="1660329872" sldId="257"/>
            <ac:spMk id="41" creationId="{EE828271-19C7-3538-055D-9E4BB06C7E6E}"/>
          </ac:spMkLst>
        </pc:spChg>
      </pc:sldChg>
      <pc:sldChg chg="addSp modSp new mod ord">
        <pc:chgData name="Karie Nicholas" userId="8fec5f9d-41ef-468a-98a6-0720db5236ea" providerId="ADAL" clId="{B28C4349-1307-4807-9940-C4E612E57F43}" dt="2026-01-20T16:32:19.947" v="752" actId="1076"/>
        <pc:sldMkLst>
          <pc:docMk/>
          <pc:sldMk cId="1024573617" sldId="258"/>
        </pc:sldMkLst>
        <pc:spChg chg="add mod">
          <ac:chgData name="Karie Nicholas" userId="8fec5f9d-41ef-468a-98a6-0720db5236ea" providerId="ADAL" clId="{B28C4349-1307-4807-9940-C4E612E57F43}" dt="2026-01-20T16:32:19.947" v="752" actId="1076"/>
          <ac:spMkLst>
            <pc:docMk/>
            <pc:sldMk cId="1024573617" sldId="258"/>
            <ac:spMk id="2" creationId="{7EFD3623-C64C-F753-FC17-BC44DF24CEEC}"/>
          </ac:spMkLst>
        </pc:spChg>
        <pc:spChg chg="add mod">
          <ac:chgData name="Karie Nicholas" userId="8fec5f9d-41ef-468a-98a6-0720db5236ea" providerId="ADAL" clId="{B28C4349-1307-4807-9940-C4E612E57F43}" dt="2026-01-20T16:32:15.793" v="751" actId="255"/>
          <ac:spMkLst>
            <pc:docMk/>
            <pc:sldMk cId="1024573617" sldId="258"/>
            <ac:spMk id="5" creationId="{4A5C7555-389E-0BCB-7775-7C6509C357D3}"/>
          </ac:spMkLst>
        </pc:spChg>
        <pc:picChg chg="add mod">
          <ac:chgData name="Karie Nicholas" userId="8fec5f9d-41ef-468a-98a6-0720db5236ea" providerId="ADAL" clId="{B28C4349-1307-4807-9940-C4E612E57F43}" dt="2026-01-20T16:31:25.028" v="691" actId="14100"/>
          <ac:picMkLst>
            <pc:docMk/>
            <pc:sldMk cId="1024573617" sldId="258"/>
            <ac:picMk id="4" creationId="{34F14CEE-1872-D9BC-E41C-B650DEAA9C3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FEC85-CAF1-4933-9364-BC0C648D067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CEDBF-3F92-4B4B-8829-256418AA4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168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CEDBF-3F92-4B4B-8829-256418AA47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E4758-7430-A3D3-BA09-70824073A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8A6507-F271-6939-01A7-51D009124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A991B-21F8-B9DA-E03D-7E182D19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58BD8-7507-A30A-EEFE-D5D4CD1F5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BEB81-4918-D8B8-A4F6-EB0A5F29C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4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D731A-1305-9336-7B87-2C7AC61D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83FEC-2369-8224-14E7-9D4F351D5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1DE72-959E-3869-29D3-6F077F785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77B5E-E79E-32FC-A2E3-D099623A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CEFBC-3FE2-1824-7CBD-EF636361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8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CBB688-9A3A-353A-CBD1-5968B5CAB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A878C-0326-1BBF-CB54-48F7AFFE3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DC0F-F8DE-4883-BCE5-ED7E4949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821C6-83D3-1A82-FD8D-7CCF90C1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B674D-BED0-F2D1-7CF4-FE2AA0436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3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A9DF6-8DC9-4742-DB3F-E769F3CE9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16790-283D-B420-8C77-CBFD462D1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0C751-7505-56C6-D487-F1D3BB4A2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90601-C84B-7510-F0F7-23F7E12D8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D1F52-4C3C-2AC0-6827-C2807EB0D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3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FF48-43AE-F328-787A-6F341D39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6E7ED-00D4-5C1F-F6AE-56BD45A78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5AA2E-2208-706E-72C9-A509A0A5B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3BFAC8-7C1B-9945-FE65-280436BE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D6A65-D9CD-1C5E-0DA1-3C12D4A07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4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ED87-BCBE-F4BE-D4D7-EEE65E469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FFF3B-59A4-03B0-3AA1-FAA66D79E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2930FC-5352-B397-FF54-9CA24E4E2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358C3-7E9B-FBE2-47CD-7E8798F70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89F79-4435-19F3-FE66-EE086C663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C168E9-5BAF-48D1-92F2-DBD21D513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6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C9FB4-56B6-1625-C499-62A641B0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3670B-E271-EF65-6AFE-C7E45B73F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0924D-0B45-C4E3-2DAC-1DE30FE68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C3FF84-057F-072B-D6D8-A165998E6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930ADD-E91E-C905-5B0A-1D1916CCD3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F8383E-B68E-C92B-6BEC-E1B57F92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32E6DB-3C92-D41A-99E9-C5F333616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942F0C-5014-89E3-BDD0-891377AAF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36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1DE06-8138-E980-BDE5-7EF948565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C34FA9-5932-9523-9786-6FC36243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BA862-E775-273D-9416-1E037DF6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CA3EAA-1690-BF93-03A1-E54A3E3D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4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E38F3F-4538-1DD2-954C-641BABD4D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1B35C-A04B-9519-7534-AE7794A8E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98E694-4202-3A1F-3AE5-79A319B1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7C73-8FFB-A9C7-94B6-3C541ABE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E45B9-FFAD-4A47-1173-3CA56C0E3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9E5006-9F18-C286-DA37-B81C3EE88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79610-A2B1-FEB2-1951-D6DA029DD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52EEC7-2321-F924-1179-9EF029D86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0F998-6B00-1C14-2FD6-BA9B25DB4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7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4E6DC-7C73-B090-10BA-0E13C058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BBEF83-31BF-BAFA-9D26-D8A1E6E63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1BD7A6-FF88-90DF-BC8A-BDEAA05FC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37B84-5934-BAB4-B73C-3DC53766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A77C3-5325-7F42-FAEC-5EE9B3FF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3C040-24E6-5B1A-5390-42D58DF8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0548F6-CCCC-F2A9-E547-C1ACF420E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6CDE6-21DC-0C44-6126-195B1AD0C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3AC9D-4B6A-2406-47B9-340B1F7E73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6B1E1-4BFA-4DA5-9022-512504A10E0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00A24-C3D2-24F9-BFC1-2F93D0A39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C4433-F87F-6138-62D4-6B6023928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F8ECD-9A07-4A7C-A6EB-DB833085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7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FD3623-C64C-F753-FC17-BC44DF24CEEC}"/>
              </a:ext>
            </a:extLst>
          </p:cNvPr>
          <p:cNvSpPr txBox="1"/>
          <p:nvPr/>
        </p:nvSpPr>
        <p:spPr>
          <a:xfrm>
            <a:off x="2997775" y="4033038"/>
            <a:ext cx="721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Legend: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Blue shapes represent the activities, outcomes and impacts expected throughout the entire healthcare ecosystem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Orange shapes represent potential adverse outcomes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F14CEE-1872-D9BC-E41C-B650DEAA9C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626" y="238840"/>
            <a:ext cx="2194978" cy="141105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5C7555-389E-0BCB-7775-7C6509C357D3}"/>
              </a:ext>
            </a:extLst>
          </p:cNvPr>
          <p:cNvSpPr txBox="1"/>
          <p:nvPr/>
        </p:nvSpPr>
        <p:spPr>
          <a:xfrm>
            <a:off x="2673096" y="2332771"/>
            <a:ext cx="721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First Episode Psychosis </a:t>
            </a:r>
          </a:p>
          <a:p>
            <a:pPr algn="ctr"/>
            <a:r>
              <a:rPr lang="en-US" sz="3600" b="1" dirty="0"/>
              <a:t>Theory of Change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4573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9AF229D-6160-3DDD-2D4C-1A2AFEB2E0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116359"/>
              </p:ext>
            </p:extLst>
          </p:nvPr>
        </p:nvGraphicFramePr>
        <p:xfrm>
          <a:off x="119148" y="85779"/>
          <a:ext cx="11953704" cy="6527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1">
                  <a:extLst>
                    <a:ext uri="{9D8B030D-6E8A-4147-A177-3AD203B41FA5}">
                      <a16:colId xmlns:a16="http://schemas.microsoft.com/office/drawing/2014/main" val="1063994374"/>
                    </a:ext>
                  </a:extLst>
                </a:gridCol>
                <a:gridCol w="1627488">
                  <a:extLst>
                    <a:ext uri="{9D8B030D-6E8A-4147-A177-3AD203B41FA5}">
                      <a16:colId xmlns:a16="http://schemas.microsoft.com/office/drawing/2014/main" val="3225635244"/>
                    </a:ext>
                  </a:extLst>
                </a:gridCol>
                <a:gridCol w="2002007">
                  <a:extLst>
                    <a:ext uri="{9D8B030D-6E8A-4147-A177-3AD203B41FA5}">
                      <a16:colId xmlns:a16="http://schemas.microsoft.com/office/drawing/2014/main" val="1455894862"/>
                    </a:ext>
                  </a:extLst>
                </a:gridCol>
                <a:gridCol w="1848593">
                  <a:extLst>
                    <a:ext uri="{9D8B030D-6E8A-4147-A177-3AD203B41FA5}">
                      <a16:colId xmlns:a16="http://schemas.microsoft.com/office/drawing/2014/main" val="1406821946"/>
                    </a:ext>
                  </a:extLst>
                </a:gridCol>
                <a:gridCol w="1856509">
                  <a:extLst>
                    <a:ext uri="{9D8B030D-6E8A-4147-A177-3AD203B41FA5}">
                      <a16:colId xmlns:a16="http://schemas.microsoft.com/office/drawing/2014/main" val="333048187"/>
                    </a:ext>
                  </a:extLst>
                </a:gridCol>
                <a:gridCol w="1263534">
                  <a:extLst>
                    <a:ext uri="{9D8B030D-6E8A-4147-A177-3AD203B41FA5}">
                      <a16:colId xmlns:a16="http://schemas.microsoft.com/office/drawing/2014/main" val="3756800995"/>
                    </a:ext>
                  </a:extLst>
                </a:gridCol>
                <a:gridCol w="1862052">
                  <a:extLst>
                    <a:ext uri="{9D8B030D-6E8A-4147-A177-3AD203B41FA5}">
                      <a16:colId xmlns:a16="http://schemas.microsoft.com/office/drawing/2014/main" val="2727150976"/>
                    </a:ext>
                  </a:extLst>
                </a:gridCol>
              </a:tblGrid>
              <a:tr h="493824">
                <a:tc gridSpan="2">
                  <a:txBody>
                    <a:bodyPr/>
                    <a:lstStyle/>
                    <a:p>
                      <a:r>
                        <a:rPr lang="en-US" sz="140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Activities and Outputs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dirty="0"/>
                        <a:t>Outcomes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Impacts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080642"/>
                  </a:ext>
                </a:extLst>
              </a:tr>
              <a:tr h="493824">
                <a:tc>
                  <a:txBody>
                    <a:bodyPr/>
                    <a:lstStyle/>
                    <a:p>
                      <a:r>
                        <a:rPr lang="en-US" sz="1400"/>
                        <a:t>Buy-in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Capacity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Service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Impact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79569"/>
                  </a:ext>
                </a:extLst>
              </a:tr>
              <a:tr h="1818459">
                <a:tc>
                  <a:txBody>
                    <a:bodyPr/>
                    <a:lstStyle/>
                    <a:p>
                      <a:pPr algn="l"/>
                      <a:r>
                        <a:rPr lang="en-US" sz="1000" b="1" baseline="0" dirty="0"/>
                        <a:t>State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999546"/>
                  </a:ext>
                </a:extLst>
              </a:tr>
              <a:tr h="1903112">
                <a:tc>
                  <a:txBody>
                    <a:bodyPr/>
                    <a:lstStyle/>
                    <a:p>
                      <a:pPr algn="l"/>
                      <a:r>
                        <a:rPr lang="en-US" sz="1000" b="1" baseline="0"/>
                        <a:t>Organizational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182026"/>
                  </a:ext>
                </a:extLst>
              </a:tr>
              <a:tr h="1818459">
                <a:tc>
                  <a:txBody>
                    <a:bodyPr/>
                    <a:lstStyle/>
                    <a:p>
                      <a:pPr algn="l"/>
                      <a:r>
                        <a:rPr lang="en-US" sz="1000" b="1" baseline="0"/>
                        <a:t>Community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237006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F226040-09FD-5C4C-956A-98CD16252DFF}"/>
              </a:ext>
            </a:extLst>
          </p:cNvPr>
          <p:cNvSpPr/>
          <p:nvPr/>
        </p:nvSpPr>
        <p:spPr>
          <a:xfrm>
            <a:off x="143123" y="1330758"/>
            <a:ext cx="1441150" cy="6407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Recommendations have fidelity with CSC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A7E879F-E22D-8B20-0597-9B42977796D1}"/>
              </a:ext>
            </a:extLst>
          </p:cNvPr>
          <p:cNvSpPr/>
          <p:nvPr/>
        </p:nvSpPr>
        <p:spPr>
          <a:xfrm>
            <a:off x="199518" y="3280805"/>
            <a:ext cx="1211100" cy="81288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Guidelines uptake by stakeholder organizations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DF51E81B-7BEC-41CC-F629-3EAEE94AF92C}"/>
              </a:ext>
            </a:extLst>
          </p:cNvPr>
          <p:cNvSpPr/>
          <p:nvPr/>
        </p:nvSpPr>
        <p:spPr>
          <a:xfrm>
            <a:off x="5524200" y="2966894"/>
            <a:ext cx="1507373" cy="71735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/>
                </a:solidFill>
              </a:rPr>
              <a:t>Increased identification of individuals with FEP</a:t>
            </a: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74CD9A07-197A-1290-3B54-E6651632E644}"/>
              </a:ext>
            </a:extLst>
          </p:cNvPr>
          <p:cNvSpPr/>
          <p:nvPr/>
        </p:nvSpPr>
        <p:spPr>
          <a:xfrm>
            <a:off x="7166280" y="2964315"/>
            <a:ext cx="1573047" cy="72251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Individuals with commercial insurance and  FEP receive appropriate care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B47948-CE0E-0440-C52B-813AF9A08F47}"/>
              </a:ext>
            </a:extLst>
          </p:cNvPr>
          <p:cNvSpPr/>
          <p:nvPr/>
        </p:nvSpPr>
        <p:spPr>
          <a:xfrm>
            <a:off x="3924949" y="6168869"/>
            <a:ext cx="5910780" cy="48921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Community receives resources and information about </a:t>
            </a:r>
            <a:r>
              <a:rPr lang="en-US" sz="1200" dirty="0">
                <a:solidFill>
                  <a:schemeClr val="bg1"/>
                </a:solidFill>
              </a:rPr>
              <a:t>FEP screening, management, and access to care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8512530-F17D-42F6-AB63-6F061D50D76F}"/>
              </a:ext>
            </a:extLst>
          </p:cNvPr>
          <p:cNvSpPr/>
          <p:nvPr/>
        </p:nvSpPr>
        <p:spPr>
          <a:xfrm>
            <a:off x="1671208" y="3421861"/>
            <a:ext cx="1352204" cy="686376"/>
          </a:xfrm>
          <a:prstGeom prst="roundRect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Increase in VBP models for FEP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278E025-3834-83C0-715C-3003AF1B8458}"/>
              </a:ext>
            </a:extLst>
          </p:cNvPr>
          <p:cNvSpPr/>
          <p:nvPr/>
        </p:nvSpPr>
        <p:spPr>
          <a:xfrm>
            <a:off x="10700348" y="5731435"/>
            <a:ext cx="1373918" cy="62543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Increase/decrease in patient functioning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19055AC-EB1C-B4EB-98E6-4F7A4A033E78}"/>
              </a:ext>
            </a:extLst>
          </p:cNvPr>
          <p:cNvSpPr/>
          <p:nvPr/>
        </p:nvSpPr>
        <p:spPr>
          <a:xfrm>
            <a:off x="129076" y="4971431"/>
            <a:ext cx="1592124" cy="111506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Recommendations and resources acceptable to community and community organizations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CD7B7E0-5C4B-1AD0-4231-7F207CCB066E}"/>
              </a:ext>
            </a:extLst>
          </p:cNvPr>
          <p:cNvCxnSpPr>
            <a:cxnSpLocks/>
          </p:cNvCxnSpPr>
          <p:nvPr/>
        </p:nvCxnSpPr>
        <p:spPr>
          <a:xfrm flipV="1">
            <a:off x="6171281" y="3713889"/>
            <a:ext cx="0" cy="26030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624957A-F7F7-DD3D-6FD5-684539BF2A8C}"/>
              </a:ext>
            </a:extLst>
          </p:cNvPr>
          <p:cNvCxnSpPr>
            <a:cxnSpLocks/>
          </p:cNvCxnSpPr>
          <p:nvPr/>
        </p:nvCxnSpPr>
        <p:spPr>
          <a:xfrm flipV="1">
            <a:off x="6864376" y="3748610"/>
            <a:ext cx="657345" cy="14396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0D9DDCE-5789-30DF-E79E-EA0E4D9949D4}"/>
              </a:ext>
            </a:extLst>
          </p:cNvPr>
          <p:cNvCxnSpPr>
            <a:cxnSpLocks/>
          </p:cNvCxnSpPr>
          <p:nvPr/>
        </p:nvCxnSpPr>
        <p:spPr>
          <a:xfrm flipV="1">
            <a:off x="6616460" y="5977636"/>
            <a:ext cx="0" cy="27897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EFB6723-1DE7-0B6A-9800-89E645545BD2}"/>
              </a:ext>
            </a:extLst>
          </p:cNvPr>
          <p:cNvCxnSpPr>
            <a:cxnSpLocks/>
          </p:cNvCxnSpPr>
          <p:nvPr/>
        </p:nvCxnSpPr>
        <p:spPr>
          <a:xfrm>
            <a:off x="4141798" y="5821233"/>
            <a:ext cx="0" cy="27431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0CC2AAF-0417-A91A-FBA7-0C1B8E7C8F29}"/>
              </a:ext>
            </a:extLst>
          </p:cNvPr>
          <p:cNvCxnSpPr>
            <a:cxnSpLocks/>
          </p:cNvCxnSpPr>
          <p:nvPr/>
        </p:nvCxnSpPr>
        <p:spPr>
          <a:xfrm flipV="1">
            <a:off x="6231236" y="2721213"/>
            <a:ext cx="0" cy="24310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5197140-DB1E-53DE-0782-7CC6084577F3}"/>
              </a:ext>
            </a:extLst>
          </p:cNvPr>
          <p:cNvCxnSpPr>
            <a:cxnSpLocks/>
          </p:cNvCxnSpPr>
          <p:nvPr/>
        </p:nvCxnSpPr>
        <p:spPr>
          <a:xfrm>
            <a:off x="6806015" y="5515863"/>
            <a:ext cx="58762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CE718E2-787C-46FC-D97B-6097DBCC74F7}"/>
              </a:ext>
            </a:extLst>
          </p:cNvPr>
          <p:cNvCxnSpPr>
            <a:cxnSpLocks/>
          </p:cNvCxnSpPr>
          <p:nvPr/>
        </p:nvCxnSpPr>
        <p:spPr>
          <a:xfrm>
            <a:off x="2928875" y="3200237"/>
            <a:ext cx="408158" cy="26421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A313846-94D0-69D6-E0D2-AF91BA4EFB51}"/>
              </a:ext>
            </a:extLst>
          </p:cNvPr>
          <p:cNvCxnSpPr>
            <a:cxnSpLocks/>
          </p:cNvCxnSpPr>
          <p:nvPr/>
        </p:nvCxnSpPr>
        <p:spPr>
          <a:xfrm flipV="1">
            <a:off x="1299620" y="3014870"/>
            <a:ext cx="278749" cy="26593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058FDE7B-87DF-3AB1-634C-076B60F66404}"/>
              </a:ext>
            </a:extLst>
          </p:cNvPr>
          <p:cNvCxnSpPr>
            <a:cxnSpLocks/>
          </p:cNvCxnSpPr>
          <p:nvPr/>
        </p:nvCxnSpPr>
        <p:spPr>
          <a:xfrm>
            <a:off x="3054788" y="6086499"/>
            <a:ext cx="802645" cy="20831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6745CC6-DB2A-D165-FE57-296D261AC92C}"/>
              </a:ext>
            </a:extLst>
          </p:cNvPr>
          <p:cNvCxnSpPr>
            <a:cxnSpLocks/>
          </p:cNvCxnSpPr>
          <p:nvPr/>
        </p:nvCxnSpPr>
        <p:spPr>
          <a:xfrm>
            <a:off x="10189353" y="649797"/>
            <a:ext cx="0" cy="6072448"/>
          </a:xfrm>
          <a:prstGeom prst="line">
            <a:avLst/>
          </a:prstGeom>
          <a:ln w="38100">
            <a:solidFill>
              <a:schemeClr val="accent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4AD6D05-95BC-B227-7658-AD12229E2F7A}"/>
              </a:ext>
            </a:extLst>
          </p:cNvPr>
          <p:cNvCxnSpPr>
            <a:cxnSpLocks/>
          </p:cNvCxnSpPr>
          <p:nvPr/>
        </p:nvCxnSpPr>
        <p:spPr>
          <a:xfrm>
            <a:off x="6819666" y="3562318"/>
            <a:ext cx="659502" cy="71161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6C26F577-00F4-19D5-C87E-298CF0E30FCC}"/>
              </a:ext>
            </a:extLst>
          </p:cNvPr>
          <p:cNvCxnSpPr>
            <a:cxnSpLocks/>
          </p:cNvCxnSpPr>
          <p:nvPr/>
        </p:nvCxnSpPr>
        <p:spPr>
          <a:xfrm>
            <a:off x="8997864" y="4813167"/>
            <a:ext cx="1702484" cy="109064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71CBF066-F8CD-8E8E-DEEC-7AD1B7C5AC03}"/>
              </a:ext>
            </a:extLst>
          </p:cNvPr>
          <p:cNvSpPr/>
          <p:nvPr/>
        </p:nvSpPr>
        <p:spPr>
          <a:xfrm>
            <a:off x="8869781" y="2235479"/>
            <a:ext cx="1284141" cy="1419374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2"/>
                </a:solidFill>
              </a:rPr>
              <a:t>Individuals “graduate” from FEP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A0530B4-41EE-2890-F6D5-80AA3F312815}"/>
              </a:ext>
            </a:extLst>
          </p:cNvPr>
          <p:cNvCxnSpPr>
            <a:cxnSpLocks/>
          </p:cNvCxnSpPr>
          <p:nvPr/>
        </p:nvCxnSpPr>
        <p:spPr>
          <a:xfrm>
            <a:off x="1221416" y="1985173"/>
            <a:ext cx="437710" cy="64073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969D6B8-E4D5-EE32-857C-CABC1A30FBC1}"/>
              </a:ext>
            </a:extLst>
          </p:cNvPr>
          <p:cNvCxnSpPr>
            <a:cxnSpLocks/>
          </p:cNvCxnSpPr>
          <p:nvPr/>
        </p:nvCxnSpPr>
        <p:spPr>
          <a:xfrm>
            <a:off x="1367917" y="3624625"/>
            <a:ext cx="284653" cy="371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2C0A3A1-441F-1300-3B16-490FEB2EC946}"/>
              </a:ext>
            </a:extLst>
          </p:cNvPr>
          <p:cNvCxnSpPr>
            <a:cxnSpLocks/>
          </p:cNvCxnSpPr>
          <p:nvPr/>
        </p:nvCxnSpPr>
        <p:spPr>
          <a:xfrm>
            <a:off x="3040925" y="3841767"/>
            <a:ext cx="148042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8B5BB64F-F56F-CE0D-1A5A-90AC74EABF57}"/>
              </a:ext>
            </a:extLst>
          </p:cNvPr>
          <p:cNvCxnSpPr>
            <a:cxnSpLocks/>
          </p:cNvCxnSpPr>
          <p:nvPr/>
        </p:nvCxnSpPr>
        <p:spPr>
          <a:xfrm flipV="1">
            <a:off x="2797924" y="3551588"/>
            <a:ext cx="521153" cy="7098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CD2A3A9-405A-EE4C-C505-8A2BEB046375}"/>
              </a:ext>
            </a:extLst>
          </p:cNvPr>
          <p:cNvSpPr/>
          <p:nvPr/>
        </p:nvSpPr>
        <p:spPr>
          <a:xfrm>
            <a:off x="11192201" y="2566014"/>
            <a:ext cx="870218" cy="14970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Reduction in ER and in-patient usage for those receiving treatment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B266425D-7CAD-048E-DEA4-FF5000D0901C}"/>
              </a:ext>
            </a:extLst>
          </p:cNvPr>
          <p:cNvCxnSpPr>
            <a:cxnSpLocks/>
          </p:cNvCxnSpPr>
          <p:nvPr/>
        </p:nvCxnSpPr>
        <p:spPr>
          <a:xfrm>
            <a:off x="4211305" y="3515324"/>
            <a:ext cx="1312895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9A278E76-39FF-84B7-7FDE-FB5289FA54B8}"/>
              </a:ext>
            </a:extLst>
          </p:cNvPr>
          <p:cNvSpPr/>
          <p:nvPr/>
        </p:nvSpPr>
        <p:spPr>
          <a:xfrm>
            <a:off x="7393638" y="4337543"/>
            <a:ext cx="1381486" cy="785654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Longer wait times/siloed services/Services unavailable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65A1D84-5E57-CC98-9B87-B0768B32799A}"/>
              </a:ext>
            </a:extLst>
          </p:cNvPr>
          <p:cNvSpPr/>
          <p:nvPr/>
        </p:nvSpPr>
        <p:spPr>
          <a:xfrm>
            <a:off x="1670449" y="2670731"/>
            <a:ext cx="1352204" cy="591827"/>
          </a:xfrm>
          <a:prstGeom prst="roundRect">
            <a:avLst/>
          </a:prstGeom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/>
              <a:t>Educational resources developed</a:t>
            </a:r>
            <a:endParaRPr lang="en-US" sz="12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51FD953-A822-E281-1A6F-BD1AAD7A1C7B}"/>
              </a:ext>
            </a:extLst>
          </p:cNvPr>
          <p:cNvSpPr/>
          <p:nvPr/>
        </p:nvSpPr>
        <p:spPr>
          <a:xfrm>
            <a:off x="5578271" y="3956128"/>
            <a:ext cx="1492836" cy="80614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Increased in provider understanding of right fit care for FEP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AC681C8-2611-8614-4387-BE0692D92BA6}"/>
              </a:ext>
            </a:extLst>
          </p:cNvPr>
          <p:cNvSpPr/>
          <p:nvPr/>
        </p:nvSpPr>
        <p:spPr>
          <a:xfrm>
            <a:off x="7424818" y="5302174"/>
            <a:ext cx="1573046" cy="661801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More patients identified but not eligible for services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7BD99ED-8284-7B94-AE4B-048D8284A48D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8997864" y="5821235"/>
            <a:ext cx="1702484" cy="222917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4DD1A75-6D8E-0183-A10C-87642BAEFDC8}"/>
              </a:ext>
            </a:extLst>
          </p:cNvPr>
          <p:cNvSpPr/>
          <p:nvPr/>
        </p:nvSpPr>
        <p:spPr>
          <a:xfrm>
            <a:off x="10284234" y="2573075"/>
            <a:ext cx="847215" cy="276186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Decrease in out-of-pocket costs for patients/</a:t>
            </a:r>
          </a:p>
          <a:p>
            <a:pPr algn="ctr"/>
            <a:r>
              <a:rPr lang="en-US" sz="1100" dirty="0"/>
              <a:t>total cost of care                  </a:t>
            </a: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A4DE5DA3-3D00-1FDA-B40E-F9FA6E5B9B5B}"/>
              </a:ext>
            </a:extLst>
          </p:cNvPr>
          <p:cNvSpPr/>
          <p:nvPr/>
        </p:nvSpPr>
        <p:spPr>
          <a:xfrm>
            <a:off x="5990574" y="4886993"/>
            <a:ext cx="1132661" cy="10906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/>
                </a:solidFill>
              </a:rPr>
              <a:t>More individuals seeking CSC services for FEP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B719BEC-D029-2F1E-A041-1AE9D6EF8F81}"/>
              </a:ext>
            </a:extLst>
          </p:cNvPr>
          <p:cNvCxnSpPr>
            <a:cxnSpLocks/>
          </p:cNvCxnSpPr>
          <p:nvPr/>
        </p:nvCxnSpPr>
        <p:spPr>
          <a:xfrm>
            <a:off x="3034638" y="2824402"/>
            <a:ext cx="2532871" cy="1602980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C64B57B7-B2E2-8BB2-F78D-D1CAA8F7C23C}"/>
              </a:ext>
            </a:extLst>
          </p:cNvPr>
          <p:cNvSpPr/>
          <p:nvPr/>
        </p:nvSpPr>
        <p:spPr>
          <a:xfrm>
            <a:off x="4521353" y="2243739"/>
            <a:ext cx="807042" cy="2474527"/>
          </a:xfrm>
          <a:prstGeom prst="roundRect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Increase number of CSC access point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4FDB9C6-D7C4-6375-A8C7-69673EED5282}"/>
              </a:ext>
            </a:extLst>
          </p:cNvPr>
          <p:cNvSpPr/>
          <p:nvPr/>
        </p:nvSpPr>
        <p:spPr>
          <a:xfrm>
            <a:off x="3337033" y="3464456"/>
            <a:ext cx="910904" cy="235678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Increased screening for FEP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B510E700-F410-1726-5F34-FE22CD7C5281}"/>
              </a:ext>
            </a:extLst>
          </p:cNvPr>
          <p:cNvSpPr/>
          <p:nvPr/>
        </p:nvSpPr>
        <p:spPr>
          <a:xfrm>
            <a:off x="10365779" y="1106872"/>
            <a:ext cx="1617315" cy="4364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Fewer people moving to Medicaid for FEP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38FEAC-7251-FBE6-34EB-24C8D119BE1C}"/>
              </a:ext>
            </a:extLst>
          </p:cNvPr>
          <p:cNvSpPr/>
          <p:nvPr/>
        </p:nvSpPr>
        <p:spPr>
          <a:xfrm>
            <a:off x="1721199" y="1678839"/>
            <a:ext cx="1352204" cy="81122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Training resources expanded and budgeted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99B5585-B2A5-40A5-9705-5A098FA88708}"/>
              </a:ext>
            </a:extLst>
          </p:cNvPr>
          <p:cNvSpPr/>
          <p:nvPr/>
        </p:nvSpPr>
        <p:spPr>
          <a:xfrm>
            <a:off x="3322057" y="2288180"/>
            <a:ext cx="971057" cy="110536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More commercial and Medicaid provider/ teams are trained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C3CF98A-8930-1243-8E91-3FC2D0C4402B}"/>
              </a:ext>
            </a:extLst>
          </p:cNvPr>
          <p:cNvSpPr/>
          <p:nvPr/>
        </p:nvSpPr>
        <p:spPr>
          <a:xfrm>
            <a:off x="3323511" y="1395910"/>
            <a:ext cx="1197841" cy="78001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BHA’s  have more contracts with private payor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0E0005B-D698-9ADC-C0A6-5FF82BBFF4F9}"/>
              </a:ext>
            </a:extLst>
          </p:cNvPr>
          <p:cNvCxnSpPr>
            <a:cxnSpLocks/>
          </p:cNvCxnSpPr>
          <p:nvPr/>
        </p:nvCxnSpPr>
        <p:spPr>
          <a:xfrm flipV="1">
            <a:off x="3068794" y="1707214"/>
            <a:ext cx="250283" cy="9344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82248C5-B91D-E03C-65A7-FD1364DFE96E}"/>
              </a:ext>
            </a:extLst>
          </p:cNvPr>
          <p:cNvCxnSpPr>
            <a:cxnSpLocks/>
          </p:cNvCxnSpPr>
          <p:nvPr/>
        </p:nvCxnSpPr>
        <p:spPr>
          <a:xfrm flipH="1">
            <a:off x="3104581" y="1940887"/>
            <a:ext cx="194123" cy="7806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Arrow: Pentagon 34">
            <a:extLst>
              <a:ext uri="{FF2B5EF4-FFF2-40B4-BE49-F238E27FC236}">
                <a16:creationId xmlns:a16="http://schemas.microsoft.com/office/drawing/2014/main" id="{FE3D4F19-3B29-0046-A93E-1161D5FD0EF4}"/>
              </a:ext>
            </a:extLst>
          </p:cNvPr>
          <p:cNvSpPr/>
          <p:nvPr/>
        </p:nvSpPr>
        <p:spPr>
          <a:xfrm>
            <a:off x="8955965" y="4408662"/>
            <a:ext cx="1202210" cy="74949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2"/>
                </a:solidFill>
              </a:rPr>
              <a:t>Increased savings over time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BDBC1F5-794F-BC10-5924-A29510B1261B}"/>
              </a:ext>
            </a:extLst>
          </p:cNvPr>
          <p:cNvCxnSpPr>
            <a:cxnSpLocks/>
          </p:cNvCxnSpPr>
          <p:nvPr/>
        </p:nvCxnSpPr>
        <p:spPr>
          <a:xfrm>
            <a:off x="8333980" y="3581089"/>
            <a:ext cx="637767" cy="7867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0DF3A3-9B56-4E64-3842-7453C25CAB73}"/>
              </a:ext>
            </a:extLst>
          </p:cNvPr>
          <p:cNvSpPr/>
          <p:nvPr/>
        </p:nvSpPr>
        <p:spPr>
          <a:xfrm>
            <a:off x="1946878" y="5450793"/>
            <a:ext cx="1121916" cy="80581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Pathways for resource sharing are developed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2105E05-5E0C-1091-616E-37DC1A375C88}"/>
              </a:ext>
            </a:extLst>
          </p:cNvPr>
          <p:cNvCxnSpPr>
            <a:cxnSpLocks/>
          </p:cNvCxnSpPr>
          <p:nvPr/>
        </p:nvCxnSpPr>
        <p:spPr>
          <a:xfrm>
            <a:off x="1663135" y="5633074"/>
            <a:ext cx="250143" cy="15246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5CE9036-2E79-10B3-7D20-D10F028ADEEB}"/>
              </a:ext>
            </a:extLst>
          </p:cNvPr>
          <p:cNvCxnSpPr>
            <a:cxnSpLocks/>
          </p:cNvCxnSpPr>
          <p:nvPr/>
        </p:nvCxnSpPr>
        <p:spPr>
          <a:xfrm flipH="1" flipV="1">
            <a:off x="4005131" y="5853702"/>
            <a:ext cx="15055" cy="29397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E6DFE0DA-353A-8684-5F90-38468F3E7716}"/>
              </a:ext>
            </a:extLst>
          </p:cNvPr>
          <p:cNvCxnSpPr>
            <a:cxnSpLocks/>
          </p:cNvCxnSpPr>
          <p:nvPr/>
        </p:nvCxnSpPr>
        <p:spPr>
          <a:xfrm>
            <a:off x="4511203" y="1963960"/>
            <a:ext cx="164251" cy="23137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3329F57-3012-D546-BFFB-8313FE3789EA}"/>
              </a:ext>
            </a:extLst>
          </p:cNvPr>
          <p:cNvCxnSpPr>
            <a:cxnSpLocks/>
          </p:cNvCxnSpPr>
          <p:nvPr/>
        </p:nvCxnSpPr>
        <p:spPr>
          <a:xfrm flipV="1">
            <a:off x="3031618" y="3055666"/>
            <a:ext cx="242216" cy="80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3027FC5B-CF7A-3D59-BE4F-F8B673268445}"/>
              </a:ext>
            </a:extLst>
          </p:cNvPr>
          <p:cNvCxnSpPr>
            <a:cxnSpLocks/>
          </p:cNvCxnSpPr>
          <p:nvPr/>
        </p:nvCxnSpPr>
        <p:spPr>
          <a:xfrm flipV="1">
            <a:off x="4273145" y="3063749"/>
            <a:ext cx="242216" cy="80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4EFCB4F7-8DDD-81C2-1664-DF70A6D52E64}"/>
              </a:ext>
            </a:extLst>
          </p:cNvPr>
          <p:cNvCxnSpPr>
            <a:cxnSpLocks/>
          </p:cNvCxnSpPr>
          <p:nvPr/>
        </p:nvCxnSpPr>
        <p:spPr>
          <a:xfrm flipV="1">
            <a:off x="5266957" y="3235023"/>
            <a:ext cx="242216" cy="808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row: Pentagon 70">
            <a:extLst>
              <a:ext uri="{FF2B5EF4-FFF2-40B4-BE49-F238E27FC236}">
                <a16:creationId xmlns:a16="http://schemas.microsoft.com/office/drawing/2014/main" id="{382834FD-7108-486A-DA29-3C842A6EDDCC}"/>
              </a:ext>
            </a:extLst>
          </p:cNvPr>
          <p:cNvSpPr/>
          <p:nvPr/>
        </p:nvSpPr>
        <p:spPr>
          <a:xfrm>
            <a:off x="7125474" y="2097947"/>
            <a:ext cx="1654657" cy="593628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Expand CSC based on incidence rate</a:t>
            </a:r>
          </a:p>
        </p:txBody>
      </p:sp>
      <p:sp>
        <p:nvSpPr>
          <p:cNvPr id="80" name="Arrow: Pentagon 79">
            <a:extLst>
              <a:ext uri="{FF2B5EF4-FFF2-40B4-BE49-F238E27FC236}">
                <a16:creationId xmlns:a16="http://schemas.microsoft.com/office/drawing/2014/main" id="{FF2FB101-F20B-AF8E-B728-528DFF072F2B}"/>
              </a:ext>
            </a:extLst>
          </p:cNvPr>
          <p:cNvSpPr/>
          <p:nvPr/>
        </p:nvSpPr>
        <p:spPr>
          <a:xfrm>
            <a:off x="5401821" y="2097947"/>
            <a:ext cx="1654658" cy="576517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State receives referrals for Medicaid patients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C9B6817-F1A4-E29E-8A7D-6A6FADE55CDD}"/>
              </a:ext>
            </a:extLst>
          </p:cNvPr>
          <p:cNvSpPr/>
          <p:nvPr/>
        </p:nvSpPr>
        <p:spPr>
          <a:xfrm>
            <a:off x="11195893" y="4380852"/>
            <a:ext cx="867031" cy="125222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Reduction in time between symptoms onset and treatment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DB8E1A8-2115-D59D-6F53-9E0540A4F545}"/>
              </a:ext>
            </a:extLst>
          </p:cNvPr>
          <p:cNvSpPr/>
          <p:nvPr/>
        </p:nvSpPr>
        <p:spPr>
          <a:xfrm>
            <a:off x="5079315" y="4955624"/>
            <a:ext cx="815500" cy="89314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rgbClr val="FF0000"/>
                </a:solidFill>
              </a:rPr>
              <a:t>ID Patients with other psychiatric  conditions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846ADC1-023C-E1A1-A2A7-97DC4ECEFD4C}"/>
              </a:ext>
            </a:extLst>
          </p:cNvPr>
          <p:cNvCxnSpPr>
            <a:cxnSpLocks/>
          </p:cNvCxnSpPr>
          <p:nvPr/>
        </p:nvCxnSpPr>
        <p:spPr>
          <a:xfrm>
            <a:off x="4279115" y="5286080"/>
            <a:ext cx="731797" cy="1609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02615A6-49FD-D805-A348-23BF67ED09F6}"/>
              </a:ext>
            </a:extLst>
          </p:cNvPr>
          <p:cNvSpPr/>
          <p:nvPr/>
        </p:nvSpPr>
        <p:spPr>
          <a:xfrm>
            <a:off x="10351491" y="1579953"/>
            <a:ext cx="1617315" cy="4480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Reduction in cross system barriers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E828271-19C7-3538-055D-9E4BB06C7E6E}"/>
              </a:ext>
            </a:extLst>
          </p:cNvPr>
          <p:cNvSpPr/>
          <p:nvPr/>
        </p:nvSpPr>
        <p:spPr>
          <a:xfrm>
            <a:off x="10351491" y="2088454"/>
            <a:ext cx="1617315" cy="4480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Reduced impact on social services</a:t>
            </a:r>
          </a:p>
        </p:txBody>
      </p:sp>
    </p:spTree>
    <p:extLst>
      <p:ext uri="{BB962C8B-B14F-4D97-AF65-F5344CB8AC3E}">
        <p14:creationId xmlns:p14="http://schemas.microsoft.com/office/powerpoint/2010/main" val="166032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88708C326C3E4CADFCB833D741E62C" ma:contentTypeVersion="19" ma:contentTypeDescription="Create a new document." ma:contentTypeScope="" ma:versionID="37b3548a8d1095feac1131061965adaa">
  <xsd:schema xmlns:xsd="http://www.w3.org/2001/XMLSchema" xmlns:xs="http://www.w3.org/2001/XMLSchema" xmlns:p="http://schemas.microsoft.com/office/2006/metadata/properties" xmlns:ns2="30c96ee6-c168-4e58-9503-bca1f305f3f9" xmlns:ns3="f46ad185-d85d-425e-a013-e9b99bc40c0a" targetNamespace="http://schemas.microsoft.com/office/2006/metadata/properties" ma:root="true" ma:fieldsID="5b01e0dce3b2f0df4d72e58725e67fa3" ns2:_="" ns3:_="">
    <xsd:import namespace="30c96ee6-c168-4e58-9503-bca1f305f3f9"/>
    <xsd:import namespace="f46ad185-d85d-425e-a013-e9b99bc40c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96ee6-c168-4e58-9503-bca1f305f3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06d3087-7421-4ee1-8c49-b3c8cbaf40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ad185-d85d-425e-a013-e9b99bc40c0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6735cc-23fa-4e5d-b651-fd23c1f97947}" ma:internalName="TaxCatchAll" ma:showField="CatchAllData" ma:web="f46ad185-d85d-425e-a013-e9b99bc40c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30c96ee6-c168-4e58-9503-bca1f305f3f9" xsi:nil="true"/>
    <lcf76f155ced4ddcb4097134ff3c332f xmlns="30c96ee6-c168-4e58-9503-bca1f305f3f9">
      <Terms xmlns="http://schemas.microsoft.com/office/infopath/2007/PartnerControls"/>
    </lcf76f155ced4ddcb4097134ff3c332f>
    <TaxCatchAll xmlns="f46ad185-d85d-425e-a013-e9b99bc40c0a" xsi:nil="true"/>
  </documentManagement>
</p:properties>
</file>

<file path=customXml/itemProps1.xml><?xml version="1.0" encoding="utf-8"?>
<ds:datastoreItem xmlns:ds="http://schemas.openxmlformats.org/officeDocument/2006/customXml" ds:itemID="{BE711C25-B0D6-4554-9C01-8C32EF5538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c96ee6-c168-4e58-9503-bca1f305f3f9"/>
    <ds:schemaRef ds:uri="f46ad185-d85d-425e-a013-e9b99bc40c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782730-724A-4BAD-AE3A-AD2576B2E4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BC09A3-6111-4DB5-B351-EF366996580D}">
  <ds:schemaRefs>
    <ds:schemaRef ds:uri="30c96ee6-c168-4e58-9503-bca1f305f3f9"/>
    <ds:schemaRef ds:uri="f46ad185-d85d-425e-a013-e9b99bc40c0a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10159</TotalTime>
  <Words>258</Words>
  <Application>Microsoft Office PowerPoint</Application>
  <PresentationFormat>Widescreen</PresentationFormat>
  <Paragraphs>51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Karie Nicholas</dc:creator>
  <cp:lastModifiedBy>Karie Nicholas</cp:lastModifiedBy>
  <cp:revision>3</cp:revision>
  <dcterms:created xsi:type="dcterms:W3CDTF">2024-01-30T17:14:55Z</dcterms:created>
  <dcterms:modified xsi:type="dcterms:W3CDTF">2026-02-02T21:10:48Z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0x010100EE88708C326C3E4CADFCB833D741E62C</vt:lpwstr>
  </property>
  <property fmtid="{D5CDD505-2E9C-101B-9397-08002B2CF9AE}" pid="3" name="MediaServiceImageTags">
    <vt:lpwstr/>
  </property>
</Properties>
</file>