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57" r:id="rId5"/>
    <p:sldId id="260" r:id="rId6"/>
    <p:sldId id="258" r:id="rId7"/>
    <p:sldId id="259" r:id="rId8"/>
    <p:sldId id="262"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4B9925-343C-45FB-85A7-DAE7A4C49F2C}" v="8" dt="2023-12-11T22:52:00.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231" autoAdjust="0"/>
  </p:normalViewPr>
  <p:slideViewPr>
    <p:cSldViewPr snapToGrid="0">
      <p:cViewPr varScale="1">
        <p:scale>
          <a:sx n="88" d="100"/>
          <a:sy n="88" d="100"/>
        </p:scale>
        <p:origin x="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e Nicholas" userId="8fec5f9d-41ef-468a-98a6-0720db5236ea" providerId="ADAL" clId="{1D4B9925-343C-45FB-85A7-DAE7A4C49F2C}"/>
    <pc:docChg chg="undo custSel modSld">
      <pc:chgData name="Karie Nicholas" userId="8fec5f9d-41ef-468a-98a6-0720db5236ea" providerId="ADAL" clId="{1D4B9925-343C-45FB-85A7-DAE7A4C49F2C}" dt="2023-12-11T23:07:36.159" v="1548" actId="33524"/>
      <pc:docMkLst>
        <pc:docMk/>
      </pc:docMkLst>
      <pc:sldChg chg="modSp mod modNotesTx">
        <pc:chgData name="Karie Nicholas" userId="8fec5f9d-41ef-468a-98a6-0720db5236ea" providerId="ADAL" clId="{1D4B9925-343C-45FB-85A7-DAE7A4C49F2C}" dt="2023-12-11T23:07:36.159" v="1548" actId="33524"/>
        <pc:sldMkLst>
          <pc:docMk/>
          <pc:sldMk cId="3561948141" sldId="257"/>
        </pc:sldMkLst>
        <pc:spChg chg="mod">
          <ac:chgData name="Karie Nicholas" userId="8fec5f9d-41ef-468a-98a6-0720db5236ea" providerId="ADAL" clId="{1D4B9925-343C-45FB-85A7-DAE7A4C49F2C}" dt="2023-12-11T22:53:08.905" v="925" actId="20577"/>
          <ac:spMkLst>
            <pc:docMk/>
            <pc:sldMk cId="3561948141" sldId="257"/>
            <ac:spMk id="2" creationId="{29804EED-AC19-8EE2-51D0-CC6C0A4A6B58}"/>
          </ac:spMkLst>
        </pc:spChg>
        <pc:spChg chg="mod">
          <ac:chgData name="Karie Nicholas" userId="8fec5f9d-41ef-468a-98a6-0720db5236ea" providerId="ADAL" clId="{1D4B9925-343C-45FB-85A7-DAE7A4C49F2C}" dt="2023-12-11T23:07:36.159" v="1548" actId="33524"/>
          <ac:spMkLst>
            <pc:docMk/>
            <pc:sldMk cId="3561948141" sldId="257"/>
            <ac:spMk id="20" creationId="{F06D7A02-3E06-E5A5-8CC6-A33C1BA65FCF}"/>
          </ac:spMkLst>
        </pc:spChg>
      </pc:sldChg>
      <pc:sldChg chg="addSp modSp mod">
        <pc:chgData name="Karie Nicholas" userId="8fec5f9d-41ef-468a-98a6-0720db5236ea" providerId="ADAL" clId="{1D4B9925-343C-45FB-85A7-DAE7A4C49F2C}" dt="2023-12-11T22:49:49.175" v="720" actId="20577"/>
        <pc:sldMkLst>
          <pc:docMk/>
          <pc:sldMk cId="2630955349" sldId="258"/>
        </pc:sldMkLst>
        <pc:spChg chg="add mod">
          <ac:chgData name="Karie Nicholas" userId="8fec5f9d-41ef-468a-98a6-0720db5236ea" providerId="ADAL" clId="{1D4B9925-343C-45FB-85A7-DAE7A4C49F2C}" dt="2023-12-11T22:49:49.175" v="720" actId="20577"/>
          <ac:spMkLst>
            <pc:docMk/>
            <pc:sldMk cId="2630955349" sldId="258"/>
            <ac:spMk id="3" creationId="{F987E53E-975B-070C-C924-75ED42C4660B}"/>
          </ac:spMkLst>
        </pc:spChg>
        <pc:spChg chg="mod">
          <ac:chgData name="Karie Nicholas" userId="8fec5f9d-41ef-468a-98a6-0720db5236ea" providerId="ADAL" clId="{1D4B9925-343C-45FB-85A7-DAE7A4C49F2C}" dt="2023-12-11T22:49:17.999" v="684" actId="1076"/>
          <ac:spMkLst>
            <pc:docMk/>
            <pc:sldMk cId="2630955349" sldId="258"/>
            <ac:spMk id="11" creationId="{6EC7AD3F-9376-A9E5-1D03-E88BDE2D7015}"/>
          </ac:spMkLst>
        </pc:spChg>
        <pc:spChg chg="mod">
          <ac:chgData name="Karie Nicholas" userId="8fec5f9d-41ef-468a-98a6-0720db5236ea" providerId="ADAL" clId="{1D4B9925-343C-45FB-85A7-DAE7A4C49F2C}" dt="2023-12-11T22:49:21.641" v="686" actId="1076"/>
          <ac:spMkLst>
            <pc:docMk/>
            <pc:sldMk cId="2630955349" sldId="258"/>
            <ac:spMk id="12" creationId="{B34A0C4B-DAC0-06BD-DD4F-5D748A6B626D}"/>
          </ac:spMkLst>
        </pc:spChg>
        <pc:spChg chg="mod">
          <ac:chgData name="Karie Nicholas" userId="8fec5f9d-41ef-468a-98a6-0720db5236ea" providerId="ADAL" clId="{1D4B9925-343C-45FB-85A7-DAE7A4C49F2C}" dt="2023-12-11T22:49:19.969" v="685" actId="1076"/>
          <ac:spMkLst>
            <pc:docMk/>
            <pc:sldMk cId="2630955349" sldId="258"/>
            <ac:spMk id="13" creationId="{EA12D977-FACF-9FED-7174-EAE3CA006CC7}"/>
          </ac:spMkLst>
        </pc:spChg>
        <pc:spChg chg="mod">
          <ac:chgData name="Karie Nicholas" userId="8fec5f9d-41ef-468a-98a6-0720db5236ea" providerId="ADAL" clId="{1D4B9925-343C-45FB-85A7-DAE7A4C49F2C}" dt="2023-12-11T22:49:15.236" v="683" actId="1076"/>
          <ac:spMkLst>
            <pc:docMk/>
            <pc:sldMk cId="2630955349" sldId="258"/>
            <ac:spMk id="14" creationId="{B2D5643F-29C0-17B4-4A6D-F52B24283AA6}"/>
          </ac:spMkLst>
        </pc:spChg>
        <pc:spChg chg="mod">
          <ac:chgData name="Karie Nicholas" userId="8fec5f9d-41ef-468a-98a6-0720db5236ea" providerId="ADAL" clId="{1D4B9925-343C-45FB-85A7-DAE7A4C49F2C}" dt="2023-12-11T22:49:13.208" v="682" actId="1076"/>
          <ac:spMkLst>
            <pc:docMk/>
            <pc:sldMk cId="2630955349" sldId="258"/>
            <ac:spMk id="15" creationId="{1431920E-22CD-FCCD-2D26-41A7FF29C2BB}"/>
          </ac:spMkLst>
        </pc:spChg>
      </pc:sldChg>
      <pc:sldChg chg="addSp delSp modSp mod">
        <pc:chgData name="Karie Nicholas" userId="8fec5f9d-41ef-468a-98a6-0720db5236ea" providerId="ADAL" clId="{1D4B9925-343C-45FB-85A7-DAE7A4C49F2C}" dt="2023-12-11T22:51:46.671" v="776" actId="1076"/>
        <pc:sldMkLst>
          <pc:docMk/>
          <pc:sldMk cId="882338378" sldId="259"/>
        </pc:sldMkLst>
        <pc:spChg chg="add mod">
          <ac:chgData name="Karie Nicholas" userId="8fec5f9d-41ef-468a-98a6-0720db5236ea" providerId="ADAL" clId="{1D4B9925-343C-45FB-85A7-DAE7A4C49F2C}" dt="2023-12-11T22:50:50.145" v="726" actId="1076"/>
          <ac:spMkLst>
            <pc:docMk/>
            <pc:sldMk cId="882338378" sldId="259"/>
            <ac:spMk id="3" creationId="{A7D4377F-AE65-8D10-A8AD-87B82D32076F}"/>
          </ac:spMkLst>
        </pc:spChg>
        <pc:spChg chg="add mod">
          <ac:chgData name="Karie Nicholas" userId="8fec5f9d-41ef-468a-98a6-0720db5236ea" providerId="ADAL" clId="{1D4B9925-343C-45FB-85A7-DAE7A4C49F2C}" dt="2023-12-11T22:50:50.145" v="726" actId="1076"/>
          <ac:spMkLst>
            <pc:docMk/>
            <pc:sldMk cId="882338378" sldId="259"/>
            <ac:spMk id="4" creationId="{BC07E409-4303-EB47-2F68-F746231F8D65}"/>
          </ac:spMkLst>
        </pc:spChg>
        <pc:spChg chg="add mod">
          <ac:chgData name="Karie Nicholas" userId="8fec5f9d-41ef-468a-98a6-0720db5236ea" providerId="ADAL" clId="{1D4B9925-343C-45FB-85A7-DAE7A4C49F2C}" dt="2023-12-11T22:50:50.145" v="726" actId="1076"/>
          <ac:spMkLst>
            <pc:docMk/>
            <pc:sldMk cId="882338378" sldId="259"/>
            <ac:spMk id="6" creationId="{1CB7E8E6-9075-4DBD-6836-A32DEDAA2FA3}"/>
          </ac:spMkLst>
        </pc:spChg>
        <pc:spChg chg="add mod">
          <ac:chgData name="Karie Nicholas" userId="8fec5f9d-41ef-468a-98a6-0720db5236ea" providerId="ADAL" clId="{1D4B9925-343C-45FB-85A7-DAE7A4C49F2C}" dt="2023-12-11T22:51:46.671" v="776" actId="1076"/>
          <ac:spMkLst>
            <pc:docMk/>
            <pc:sldMk cId="882338378" sldId="259"/>
            <ac:spMk id="7" creationId="{C8DAA406-F1B9-13E4-704B-A32E5647A523}"/>
          </ac:spMkLst>
        </pc:spChg>
        <pc:spChg chg="del">
          <ac:chgData name="Karie Nicholas" userId="8fec5f9d-41ef-468a-98a6-0720db5236ea" providerId="ADAL" clId="{1D4B9925-343C-45FB-85A7-DAE7A4C49F2C}" dt="2023-12-11T22:51:09.902" v="732" actId="21"/>
          <ac:spMkLst>
            <pc:docMk/>
            <pc:sldMk cId="882338378" sldId="259"/>
            <ac:spMk id="9" creationId="{DBD1BC76-CCE8-BAA9-6D1F-8F2921F42558}"/>
          </ac:spMkLst>
        </pc:spChg>
        <pc:spChg chg="del mod">
          <ac:chgData name="Karie Nicholas" userId="8fec5f9d-41ef-468a-98a6-0720db5236ea" providerId="ADAL" clId="{1D4B9925-343C-45FB-85A7-DAE7A4C49F2C}" dt="2023-12-11T22:50:54.942" v="728" actId="21"/>
          <ac:spMkLst>
            <pc:docMk/>
            <pc:sldMk cId="882338378" sldId="259"/>
            <ac:spMk id="11" creationId="{6EC7AD3F-9376-A9E5-1D03-E88BDE2D7015}"/>
          </ac:spMkLst>
        </pc:spChg>
        <pc:spChg chg="add del mod">
          <ac:chgData name="Karie Nicholas" userId="8fec5f9d-41ef-468a-98a6-0720db5236ea" providerId="ADAL" clId="{1D4B9925-343C-45FB-85A7-DAE7A4C49F2C}" dt="2023-12-11T22:51:02.147" v="731" actId="21"/>
          <ac:spMkLst>
            <pc:docMk/>
            <pc:sldMk cId="882338378" sldId="259"/>
            <ac:spMk id="12" creationId="{B34A0C4B-DAC0-06BD-DD4F-5D748A6B626D}"/>
          </ac:spMkLst>
        </pc:spChg>
        <pc:spChg chg="mod">
          <ac:chgData name="Karie Nicholas" userId="8fec5f9d-41ef-468a-98a6-0720db5236ea" providerId="ADAL" clId="{1D4B9925-343C-45FB-85A7-DAE7A4C49F2C}" dt="2023-12-11T22:50:50.145" v="726" actId="1076"/>
          <ac:spMkLst>
            <pc:docMk/>
            <pc:sldMk cId="882338378" sldId="259"/>
            <ac:spMk id="13" creationId="{EA12D977-FACF-9FED-7174-EAE3CA006CC7}"/>
          </ac:spMkLst>
        </pc:spChg>
        <pc:spChg chg="mod ord">
          <ac:chgData name="Karie Nicholas" userId="8fec5f9d-41ef-468a-98a6-0720db5236ea" providerId="ADAL" clId="{1D4B9925-343C-45FB-85A7-DAE7A4C49F2C}" dt="2023-12-11T22:50:50.145" v="726" actId="1076"/>
          <ac:spMkLst>
            <pc:docMk/>
            <pc:sldMk cId="882338378" sldId="259"/>
            <ac:spMk id="18" creationId="{A61CB130-78F6-0389-9224-41D8EEA87CEF}"/>
          </ac:spMkLst>
        </pc:spChg>
      </pc:sldChg>
      <pc:sldChg chg="addSp modSp mod modNotesTx">
        <pc:chgData name="Karie Nicholas" userId="8fec5f9d-41ef-468a-98a6-0720db5236ea" providerId="ADAL" clId="{1D4B9925-343C-45FB-85A7-DAE7A4C49F2C}" dt="2023-12-11T22:49:08.877" v="681" actId="1076"/>
        <pc:sldMkLst>
          <pc:docMk/>
          <pc:sldMk cId="3402567911" sldId="260"/>
        </pc:sldMkLst>
        <pc:spChg chg="add mod">
          <ac:chgData name="Karie Nicholas" userId="8fec5f9d-41ef-468a-98a6-0720db5236ea" providerId="ADAL" clId="{1D4B9925-343C-45FB-85A7-DAE7A4C49F2C}" dt="2023-12-11T22:49:08.877" v="681" actId="1076"/>
          <ac:spMkLst>
            <pc:docMk/>
            <pc:sldMk cId="3402567911" sldId="260"/>
            <ac:spMk id="3" creationId="{1FCE1470-B33C-B192-8FE9-65DF640119A2}"/>
          </ac:spMkLst>
        </pc:spChg>
        <pc:spChg chg="mod">
          <ac:chgData name="Karie Nicholas" userId="8fec5f9d-41ef-468a-98a6-0720db5236ea" providerId="ADAL" clId="{1D4B9925-343C-45FB-85A7-DAE7A4C49F2C}" dt="2023-12-11T22:48:54.463" v="676" actId="1076"/>
          <ac:spMkLst>
            <pc:docMk/>
            <pc:sldMk cId="3402567911" sldId="260"/>
            <ac:spMk id="11" creationId="{6EC7AD3F-9376-A9E5-1D03-E88BDE2D7015}"/>
          </ac:spMkLst>
        </pc:spChg>
        <pc:spChg chg="mod">
          <ac:chgData name="Karie Nicholas" userId="8fec5f9d-41ef-468a-98a6-0720db5236ea" providerId="ADAL" clId="{1D4B9925-343C-45FB-85A7-DAE7A4C49F2C}" dt="2023-12-11T22:48:57.666" v="678" actId="1076"/>
          <ac:spMkLst>
            <pc:docMk/>
            <pc:sldMk cId="3402567911" sldId="260"/>
            <ac:spMk id="12" creationId="{B34A0C4B-DAC0-06BD-DD4F-5D748A6B626D}"/>
          </ac:spMkLst>
        </pc:spChg>
        <pc:spChg chg="mod">
          <ac:chgData name="Karie Nicholas" userId="8fec5f9d-41ef-468a-98a6-0720db5236ea" providerId="ADAL" clId="{1D4B9925-343C-45FB-85A7-DAE7A4C49F2C}" dt="2023-12-11T22:48:55.844" v="677" actId="1076"/>
          <ac:spMkLst>
            <pc:docMk/>
            <pc:sldMk cId="3402567911" sldId="260"/>
            <ac:spMk id="13" creationId="{EA12D977-FACF-9FED-7174-EAE3CA006CC7}"/>
          </ac:spMkLst>
        </pc:spChg>
        <pc:spChg chg="mod">
          <ac:chgData name="Karie Nicholas" userId="8fec5f9d-41ef-468a-98a6-0720db5236ea" providerId="ADAL" clId="{1D4B9925-343C-45FB-85A7-DAE7A4C49F2C}" dt="2023-12-11T22:48:52.681" v="675" actId="1076"/>
          <ac:spMkLst>
            <pc:docMk/>
            <pc:sldMk cId="3402567911" sldId="260"/>
            <ac:spMk id="16" creationId="{99380653-8FF0-0AAD-D4EF-ED956B6804C6}"/>
          </ac:spMkLst>
        </pc:spChg>
        <pc:spChg chg="mod">
          <ac:chgData name="Karie Nicholas" userId="8fec5f9d-41ef-468a-98a6-0720db5236ea" providerId="ADAL" clId="{1D4B9925-343C-45FB-85A7-DAE7A4C49F2C}" dt="2023-12-11T22:48:59.559" v="679" actId="1076"/>
          <ac:spMkLst>
            <pc:docMk/>
            <pc:sldMk cId="3402567911" sldId="260"/>
            <ac:spMk id="17" creationId="{DFE35865-BD2A-7F52-7A0D-25389592BEA6}"/>
          </ac:spMkLst>
        </pc:spChg>
      </pc:sldChg>
      <pc:sldChg chg="modNotesTx">
        <pc:chgData name="Karie Nicholas" userId="8fec5f9d-41ef-468a-98a6-0720db5236ea" providerId="ADAL" clId="{1D4B9925-343C-45FB-85A7-DAE7A4C49F2C}" dt="2023-12-11T22:57:13.075" v="926" actId="20577"/>
        <pc:sldMkLst>
          <pc:docMk/>
          <pc:sldMk cId="3569866551" sldId="261"/>
        </pc:sldMkLst>
      </pc:sldChg>
      <pc:sldChg chg="addSp modSp mod">
        <pc:chgData name="Karie Nicholas" userId="8fec5f9d-41ef-468a-98a6-0720db5236ea" providerId="ADAL" clId="{1D4B9925-343C-45FB-85A7-DAE7A4C49F2C}" dt="2023-12-11T22:52:54.270" v="907" actId="20577"/>
        <pc:sldMkLst>
          <pc:docMk/>
          <pc:sldMk cId="1572957183" sldId="262"/>
        </pc:sldMkLst>
        <pc:spChg chg="add mod">
          <ac:chgData name="Karie Nicholas" userId="8fec5f9d-41ef-468a-98a6-0720db5236ea" providerId="ADAL" clId="{1D4B9925-343C-45FB-85A7-DAE7A4C49F2C}" dt="2023-12-11T22:52:54.270" v="907" actId="20577"/>
          <ac:spMkLst>
            <pc:docMk/>
            <pc:sldMk cId="1572957183" sldId="262"/>
            <ac:spMk id="3" creationId="{48673F87-76C3-83C0-D0F2-182C433A482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9CA5DF-EA9D-4169-936E-7C26BF7216B3}"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A233BC37-DF71-4070-B7E5-8BF3999C2AF6}">
      <dgm:prSet phldrT="[Text]"/>
      <dgm:spPr/>
      <dgm:t>
        <a:bodyPr/>
        <a:lstStyle/>
        <a:p>
          <a:r>
            <a:rPr lang="en-US" dirty="0"/>
            <a:t>Organizations reporting to OB COAP AND Bree </a:t>
          </a:r>
        </a:p>
      </dgm:t>
    </dgm:pt>
    <dgm:pt modelId="{5ABC83BC-4A5C-4F7B-96D0-A7D715BB477D}" type="parTrans" cxnId="{0D889578-5C54-4B6D-9CE1-DB7B39A2464F}">
      <dgm:prSet/>
      <dgm:spPr/>
      <dgm:t>
        <a:bodyPr/>
        <a:lstStyle/>
        <a:p>
          <a:endParaRPr lang="en-US"/>
        </a:p>
      </dgm:t>
    </dgm:pt>
    <dgm:pt modelId="{45B26CE5-D932-4347-A0CA-EAA313A15D38}" type="sibTrans" cxnId="{0D889578-5C54-4B6D-9CE1-DB7B39A2464F}">
      <dgm:prSet/>
      <dgm:spPr/>
      <dgm:t>
        <a:bodyPr/>
        <a:lstStyle/>
        <a:p>
          <a:endParaRPr lang="en-US"/>
        </a:p>
      </dgm:t>
    </dgm:pt>
    <dgm:pt modelId="{9BEB6460-75F4-4441-875E-CB28E1B3038F}">
      <dgm:prSet phldrT="[Text]"/>
      <dgm:spPr/>
      <dgm:t>
        <a:bodyPr/>
        <a:lstStyle/>
        <a:p>
          <a:r>
            <a:rPr lang="en-US" dirty="0"/>
            <a:t>Organizations reporting to Bree only</a:t>
          </a:r>
        </a:p>
      </dgm:t>
    </dgm:pt>
    <dgm:pt modelId="{B35A6B32-E78E-4040-89BE-302BCF5E12EB}" type="parTrans" cxnId="{211220DA-0E56-4301-82EA-C6616947BEA7}">
      <dgm:prSet/>
      <dgm:spPr/>
      <dgm:t>
        <a:bodyPr/>
        <a:lstStyle/>
        <a:p>
          <a:endParaRPr lang="en-US"/>
        </a:p>
      </dgm:t>
    </dgm:pt>
    <dgm:pt modelId="{51E74A05-1BD3-42A4-BC2F-0BDD8C0E499E}" type="sibTrans" cxnId="{211220DA-0E56-4301-82EA-C6616947BEA7}">
      <dgm:prSet/>
      <dgm:spPr/>
      <dgm:t>
        <a:bodyPr/>
        <a:lstStyle/>
        <a:p>
          <a:endParaRPr lang="en-US"/>
        </a:p>
      </dgm:t>
    </dgm:pt>
    <dgm:pt modelId="{A70362E5-9468-4FB9-8D1D-B2B83CCE4373}">
      <dgm:prSet phldrT="[Text]"/>
      <dgm:spPr/>
      <dgm:t>
        <a:bodyPr/>
        <a:lstStyle/>
        <a:p>
          <a:r>
            <a:rPr lang="en-US" dirty="0"/>
            <a:t>Evaluation Data</a:t>
          </a:r>
        </a:p>
      </dgm:t>
    </dgm:pt>
    <dgm:pt modelId="{A165774C-8304-45E9-B92A-189B9F3F5439}" type="parTrans" cxnId="{C49E4A85-83F4-42CC-A92B-6FCFE5C924CF}">
      <dgm:prSet/>
      <dgm:spPr/>
      <dgm:t>
        <a:bodyPr/>
        <a:lstStyle/>
        <a:p>
          <a:endParaRPr lang="en-US"/>
        </a:p>
      </dgm:t>
    </dgm:pt>
    <dgm:pt modelId="{838E3989-8EF9-406C-975C-3EBDB1B6B6B1}" type="sibTrans" cxnId="{C49E4A85-83F4-42CC-A92B-6FCFE5C924CF}">
      <dgm:prSet/>
      <dgm:spPr/>
      <dgm:t>
        <a:bodyPr/>
        <a:lstStyle/>
        <a:p>
          <a:endParaRPr lang="en-US"/>
        </a:p>
      </dgm:t>
    </dgm:pt>
    <dgm:pt modelId="{54B5B1B2-EF5F-4E3D-B797-5613D6462FBC}" type="pres">
      <dgm:prSet presAssocID="{419CA5DF-EA9D-4169-936E-7C26BF7216B3}" presName="Name0" presStyleCnt="0">
        <dgm:presLayoutVars>
          <dgm:chMax val="4"/>
          <dgm:resizeHandles val="exact"/>
        </dgm:presLayoutVars>
      </dgm:prSet>
      <dgm:spPr/>
    </dgm:pt>
    <dgm:pt modelId="{D1C82CF0-59DE-4315-9178-D097FA398934}" type="pres">
      <dgm:prSet presAssocID="{419CA5DF-EA9D-4169-936E-7C26BF7216B3}" presName="ellipse" presStyleLbl="trBgShp" presStyleIdx="0" presStyleCnt="1" custLinFactNeighborX="590"/>
      <dgm:spPr/>
    </dgm:pt>
    <dgm:pt modelId="{94EA288C-9B3E-485D-9516-408BDF0A4EA9}" type="pres">
      <dgm:prSet presAssocID="{419CA5DF-EA9D-4169-936E-7C26BF7216B3}" presName="arrow1" presStyleLbl="fgShp" presStyleIdx="0" presStyleCnt="1"/>
      <dgm:spPr/>
    </dgm:pt>
    <dgm:pt modelId="{220EF043-9A18-4DD1-9C69-D6BA8D6998E1}" type="pres">
      <dgm:prSet presAssocID="{419CA5DF-EA9D-4169-936E-7C26BF7216B3}" presName="rectangle" presStyleLbl="revTx" presStyleIdx="0" presStyleCnt="1">
        <dgm:presLayoutVars>
          <dgm:bulletEnabled val="1"/>
        </dgm:presLayoutVars>
      </dgm:prSet>
      <dgm:spPr/>
    </dgm:pt>
    <dgm:pt modelId="{D1FE8D33-6000-4BF3-BCB5-E431F95CBC28}" type="pres">
      <dgm:prSet presAssocID="{9BEB6460-75F4-4441-875E-CB28E1B3038F}" presName="item1" presStyleLbl="node1" presStyleIdx="0" presStyleCnt="2">
        <dgm:presLayoutVars>
          <dgm:bulletEnabled val="1"/>
        </dgm:presLayoutVars>
      </dgm:prSet>
      <dgm:spPr/>
    </dgm:pt>
    <dgm:pt modelId="{7C975238-9867-4B96-B0A8-3B53B16E71A1}" type="pres">
      <dgm:prSet presAssocID="{A70362E5-9468-4FB9-8D1D-B2B83CCE4373}" presName="item2" presStyleLbl="node1" presStyleIdx="1" presStyleCnt="2">
        <dgm:presLayoutVars>
          <dgm:bulletEnabled val="1"/>
        </dgm:presLayoutVars>
      </dgm:prSet>
      <dgm:spPr/>
    </dgm:pt>
    <dgm:pt modelId="{9946DECC-F984-4A7C-8D79-8C2618AF2F95}" type="pres">
      <dgm:prSet presAssocID="{419CA5DF-EA9D-4169-936E-7C26BF7216B3}" presName="funnel" presStyleLbl="trAlignAcc1" presStyleIdx="0" presStyleCnt="1" custLinFactNeighborX="-218" custLinFactNeighborY="-419"/>
      <dgm:spPr/>
    </dgm:pt>
  </dgm:ptLst>
  <dgm:cxnLst>
    <dgm:cxn modelId="{66FE0843-65F2-4377-9785-252B5BE2AA73}" type="presOf" srcId="{419CA5DF-EA9D-4169-936E-7C26BF7216B3}" destId="{54B5B1B2-EF5F-4E3D-B797-5613D6462FBC}" srcOrd="0" destOrd="0" presId="urn:microsoft.com/office/officeart/2005/8/layout/funnel1"/>
    <dgm:cxn modelId="{0BEEFD4D-D2BF-4C94-8569-C6F9AF61AF1E}" type="presOf" srcId="{9BEB6460-75F4-4441-875E-CB28E1B3038F}" destId="{D1FE8D33-6000-4BF3-BCB5-E431F95CBC28}" srcOrd="0" destOrd="0" presId="urn:microsoft.com/office/officeart/2005/8/layout/funnel1"/>
    <dgm:cxn modelId="{0D889578-5C54-4B6D-9CE1-DB7B39A2464F}" srcId="{419CA5DF-EA9D-4169-936E-7C26BF7216B3}" destId="{A233BC37-DF71-4070-B7E5-8BF3999C2AF6}" srcOrd="0" destOrd="0" parTransId="{5ABC83BC-4A5C-4F7B-96D0-A7D715BB477D}" sibTransId="{45B26CE5-D932-4347-A0CA-EAA313A15D38}"/>
    <dgm:cxn modelId="{C49E4A85-83F4-42CC-A92B-6FCFE5C924CF}" srcId="{419CA5DF-EA9D-4169-936E-7C26BF7216B3}" destId="{A70362E5-9468-4FB9-8D1D-B2B83CCE4373}" srcOrd="2" destOrd="0" parTransId="{A165774C-8304-45E9-B92A-189B9F3F5439}" sibTransId="{838E3989-8EF9-406C-975C-3EBDB1B6B6B1}"/>
    <dgm:cxn modelId="{211220DA-0E56-4301-82EA-C6616947BEA7}" srcId="{419CA5DF-EA9D-4169-936E-7C26BF7216B3}" destId="{9BEB6460-75F4-4441-875E-CB28E1B3038F}" srcOrd="1" destOrd="0" parTransId="{B35A6B32-E78E-4040-89BE-302BCF5E12EB}" sibTransId="{51E74A05-1BD3-42A4-BC2F-0BDD8C0E499E}"/>
    <dgm:cxn modelId="{F8F611F7-58EA-4474-A07D-01BA5B8D3189}" type="presOf" srcId="{A70362E5-9468-4FB9-8D1D-B2B83CCE4373}" destId="{220EF043-9A18-4DD1-9C69-D6BA8D6998E1}" srcOrd="0" destOrd="0" presId="urn:microsoft.com/office/officeart/2005/8/layout/funnel1"/>
    <dgm:cxn modelId="{5172DEFF-3EBF-43EF-8B6D-95D922EBC33E}" type="presOf" srcId="{A233BC37-DF71-4070-B7E5-8BF3999C2AF6}" destId="{7C975238-9867-4B96-B0A8-3B53B16E71A1}" srcOrd="0" destOrd="0" presId="urn:microsoft.com/office/officeart/2005/8/layout/funnel1"/>
    <dgm:cxn modelId="{DA7746DA-144A-49AB-824C-0126B2DC2B86}" type="presParOf" srcId="{54B5B1B2-EF5F-4E3D-B797-5613D6462FBC}" destId="{D1C82CF0-59DE-4315-9178-D097FA398934}" srcOrd="0" destOrd="0" presId="urn:microsoft.com/office/officeart/2005/8/layout/funnel1"/>
    <dgm:cxn modelId="{5D38F248-687E-4882-82B4-039FA8D8364D}" type="presParOf" srcId="{54B5B1B2-EF5F-4E3D-B797-5613D6462FBC}" destId="{94EA288C-9B3E-485D-9516-408BDF0A4EA9}" srcOrd="1" destOrd="0" presId="urn:microsoft.com/office/officeart/2005/8/layout/funnel1"/>
    <dgm:cxn modelId="{3D726B83-F314-43EA-B2F9-0BD37816824B}" type="presParOf" srcId="{54B5B1B2-EF5F-4E3D-B797-5613D6462FBC}" destId="{220EF043-9A18-4DD1-9C69-D6BA8D6998E1}" srcOrd="2" destOrd="0" presId="urn:microsoft.com/office/officeart/2005/8/layout/funnel1"/>
    <dgm:cxn modelId="{291F775F-54C8-45E7-982D-2F974D40C1A4}" type="presParOf" srcId="{54B5B1B2-EF5F-4E3D-B797-5613D6462FBC}" destId="{D1FE8D33-6000-4BF3-BCB5-E431F95CBC28}" srcOrd="3" destOrd="0" presId="urn:microsoft.com/office/officeart/2005/8/layout/funnel1"/>
    <dgm:cxn modelId="{72C4A75B-0232-4932-B1C2-BC8E7DC41A45}" type="presParOf" srcId="{54B5B1B2-EF5F-4E3D-B797-5613D6462FBC}" destId="{7C975238-9867-4B96-B0A8-3B53B16E71A1}" srcOrd="4" destOrd="0" presId="urn:microsoft.com/office/officeart/2005/8/layout/funnel1"/>
    <dgm:cxn modelId="{C055F741-309A-4F03-866A-85301E3BA2D7}" type="presParOf" srcId="{54B5B1B2-EF5F-4E3D-B797-5613D6462FBC}" destId="{9946DECC-F984-4A7C-8D79-8C2618AF2F95}" srcOrd="5"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82CF0-59DE-4315-9178-D097FA398934}">
      <dsp:nvSpPr>
        <dsp:cNvPr id="0" name=""/>
        <dsp:cNvSpPr/>
      </dsp:nvSpPr>
      <dsp:spPr>
        <a:xfrm>
          <a:off x="1808641" y="210281"/>
          <a:ext cx="4173277" cy="1449324"/>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EA288C-9B3E-485D-9516-408BDF0A4EA9}">
      <dsp:nvSpPr>
        <dsp:cNvPr id="0" name=""/>
        <dsp:cNvSpPr/>
      </dsp:nvSpPr>
      <dsp:spPr>
        <a:xfrm>
          <a:off x="3472741" y="3759184"/>
          <a:ext cx="808774" cy="517615"/>
        </a:xfrm>
        <a:prstGeom prst="downArrow">
          <a:avLst/>
        </a:prstGeom>
        <a:solidFill>
          <a:schemeClr val="accent1">
            <a:tint val="6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0EF043-9A18-4DD1-9C69-D6BA8D6998E1}">
      <dsp:nvSpPr>
        <dsp:cNvPr id="0" name=""/>
        <dsp:cNvSpPr/>
      </dsp:nvSpPr>
      <dsp:spPr>
        <a:xfrm>
          <a:off x="1936069" y="4173277"/>
          <a:ext cx="3882118" cy="970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Evaluation Data</a:t>
          </a:r>
        </a:p>
      </dsp:txBody>
      <dsp:txXfrm>
        <a:off x="1936069" y="4173277"/>
        <a:ext cx="3882118" cy="970529"/>
      </dsp:txXfrm>
    </dsp:sp>
    <dsp:sp modelId="{D1FE8D33-6000-4BF3-BCB5-E431F95CBC28}">
      <dsp:nvSpPr>
        <dsp:cNvPr id="0" name=""/>
        <dsp:cNvSpPr/>
      </dsp:nvSpPr>
      <dsp:spPr>
        <a:xfrm>
          <a:off x="3301280" y="1771540"/>
          <a:ext cx="1455794" cy="1455794"/>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Organizations reporting to Bree only</a:t>
          </a:r>
        </a:p>
      </dsp:txBody>
      <dsp:txXfrm>
        <a:off x="3514476" y="1984736"/>
        <a:ext cx="1029402" cy="1029402"/>
      </dsp:txXfrm>
    </dsp:sp>
    <dsp:sp modelId="{7C975238-9867-4B96-B0A8-3B53B16E71A1}">
      <dsp:nvSpPr>
        <dsp:cNvPr id="0" name=""/>
        <dsp:cNvSpPr/>
      </dsp:nvSpPr>
      <dsp:spPr>
        <a:xfrm>
          <a:off x="2259579" y="679370"/>
          <a:ext cx="1455794" cy="1455794"/>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Organizations reporting to OB COAP AND Bree </a:t>
          </a:r>
        </a:p>
      </dsp:txBody>
      <dsp:txXfrm>
        <a:off x="2472775" y="892566"/>
        <a:ext cx="1029402" cy="1029402"/>
      </dsp:txXfrm>
    </dsp:sp>
    <dsp:sp modelId="{9946DECC-F984-4A7C-8D79-8C2618AF2F95}">
      <dsp:nvSpPr>
        <dsp:cNvPr id="0" name=""/>
        <dsp:cNvSpPr/>
      </dsp:nvSpPr>
      <dsp:spPr>
        <a:xfrm>
          <a:off x="1602685" y="17169"/>
          <a:ext cx="4529138" cy="3623310"/>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D7280C-F30D-41C7-A216-3B5E88BBEF4C}" type="datetimeFigureOut">
              <a:rPr lang="en-US" smtClean="0"/>
              <a:t>12/11/2023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FA319A-6E29-468E-B0F0-A2A21474DF5F}" type="slidenum">
              <a:rPr lang="en-US" smtClean="0"/>
              <a:t>‹#›</a:t>
            </a:fld>
            <a:endParaRPr lang="en-US"/>
          </a:p>
        </p:txBody>
      </p:sp>
    </p:spTree>
    <p:extLst>
      <p:ext uri="{BB962C8B-B14F-4D97-AF65-F5344CB8AC3E}">
        <p14:creationId xmlns:p14="http://schemas.microsoft.com/office/powerpoint/2010/main" val="424722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E78C14-88B9-4856-B0CE-AB1B7E07412D}" type="slidenum">
              <a:rPr lang="en-US" smtClean="0"/>
              <a:t>1</a:t>
            </a:fld>
            <a:endParaRPr lang="en-US"/>
          </a:p>
        </p:txBody>
      </p:sp>
    </p:spTree>
    <p:extLst>
      <p:ext uri="{BB962C8B-B14F-4D97-AF65-F5344CB8AC3E}">
        <p14:creationId xmlns:p14="http://schemas.microsoft.com/office/powerpoint/2010/main" val="1073164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Is a population total</a:t>
            </a:r>
          </a:p>
          <a:p>
            <a:pPr marL="171450" indent="-171450">
              <a:buFont typeface="Arial" panose="020B0604020202020204" pitchFamily="34" charset="0"/>
              <a:buChar char="•"/>
            </a:pPr>
            <a:r>
              <a:rPr lang="en-US" dirty="0"/>
              <a:t>No clinical data – relies on claims codes</a:t>
            </a:r>
          </a:p>
          <a:p>
            <a:pPr marL="171450" indent="-171450">
              <a:buFont typeface="Arial" panose="020B0604020202020204" pitchFamily="34" charset="0"/>
              <a:buChar char="•"/>
            </a:pPr>
            <a:r>
              <a:rPr lang="en-US" dirty="0"/>
              <a:t>Missing uninsured </a:t>
            </a:r>
          </a:p>
          <a:p>
            <a:pPr marL="171450" indent="-171450">
              <a:buFont typeface="Arial" panose="020B0604020202020204" pitchFamily="34" charset="0"/>
              <a:buChar char="•"/>
            </a:pPr>
            <a:r>
              <a:rPr lang="en-US" dirty="0"/>
              <a:t>Difficult to obtain</a:t>
            </a:r>
          </a:p>
          <a:p>
            <a:endParaRPr lang="en-US" dirty="0"/>
          </a:p>
        </p:txBody>
      </p:sp>
      <p:sp>
        <p:nvSpPr>
          <p:cNvPr id="4" name="Slide Number Placeholder 3"/>
          <p:cNvSpPr>
            <a:spLocks noGrp="1"/>
          </p:cNvSpPr>
          <p:nvPr>
            <p:ph type="sldNum" sz="quarter" idx="5"/>
          </p:nvPr>
        </p:nvSpPr>
        <p:spPr/>
        <p:txBody>
          <a:bodyPr/>
          <a:lstStyle/>
          <a:p>
            <a:fld id="{3FE78C14-88B9-4856-B0CE-AB1B7E07412D}" type="slidenum">
              <a:rPr lang="en-US" smtClean="0"/>
              <a:t>2</a:t>
            </a:fld>
            <a:endParaRPr lang="en-US"/>
          </a:p>
        </p:txBody>
      </p:sp>
    </p:spTree>
    <p:extLst>
      <p:ext uri="{BB962C8B-B14F-4D97-AF65-F5344CB8AC3E}">
        <p14:creationId xmlns:p14="http://schemas.microsoft.com/office/powerpoint/2010/main" val="363212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not included commercial payers</a:t>
            </a:r>
          </a:p>
          <a:p>
            <a:r>
              <a:rPr lang="en-US" dirty="0"/>
              <a:t>Is biased toward self-selected measures</a:t>
            </a:r>
          </a:p>
          <a:p>
            <a:r>
              <a:rPr lang="en-US" dirty="0"/>
              <a:t>Is biased towards health plans and MCO data collection and reporting</a:t>
            </a:r>
          </a:p>
        </p:txBody>
      </p:sp>
      <p:sp>
        <p:nvSpPr>
          <p:cNvPr id="4" name="Slide Number Placeholder 3"/>
          <p:cNvSpPr>
            <a:spLocks noGrp="1"/>
          </p:cNvSpPr>
          <p:nvPr>
            <p:ph type="sldNum" sz="quarter" idx="5"/>
          </p:nvPr>
        </p:nvSpPr>
        <p:spPr/>
        <p:txBody>
          <a:bodyPr/>
          <a:lstStyle/>
          <a:p>
            <a:fld id="{3FE78C14-88B9-4856-B0CE-AB1B7E07412D}" type="slidenum">
              <a:rPr lang="en-US" smtClean="0"/>
              <a:t>3</a:t>
            </a:fld>
            <a:endParaRPr lang="en-US"/>
          </a:p>
        </p:txBody>
      </p:sp>
    </p:spTree>
    <p:extLst>
      <p:ext uri="{BB962C8B-B14F-4D97-AF65-F5344CB8AC3E}">
        <p14:creationId xmlns:p14="http://schemas.microsoft.com/office/powerpoint/2010/main" val="1750478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a subset of data</a:t>
            </a:r>
          </a:p>
          <a:p>
            <a:r>
              <a:rPr lang="en-US" dirty="0"/>
              <a:t>Is biased towards participation</a:t>
            </a:r>
          </a:p>
          <a:p>
            <a:r>
              <a:rPr lang="en-US" dirty="0"/>
              <a:t>Biased towards hospitals and large health systems</a:t>
            </a:r>
          </a:p>
        </p:txBody>
      </p:sp>
      <p:sp>
        <p:nvSpPr>
          <p:cNvPr id="4" name="Slide Number Placeholder 3"/>
          <p:cNvSpPr>
            <a:spLocks noGrp="1"/>
          </p:cNvSpPr>
          <p:nvPr>
            <p:ph type="sldNum" sz="quarter" idx="5"/>
          </p:nvPr>
        </p:nvSpPr>
        <p:spPr/>
        <p:txBody>
          <a:bodyPr/>
          <a:lstStyle/>
          <a:p>
            <a:fld id="{3FE78C14-88B9-4856-B0CE-AB1B7E07412D}" type="slidenum">
              <a:rPr lang="en-US" smtClean="0"/>
              <a:t>4</a:t>
            </a:fld>
            <a:endParaRPr lang="en-US"/>
          </a:p>
        </p:txBody>
      </p:sp>
    </p:spTree>
    <p:extLst>
      <p:ext uri="{BB962C8B-B14F-4D97-AF65-F5344CB8AC3E}">
        <p14:creationId xmlns:p14="http://schemas.microsoft.com/office/powerpoint/2010/main" val="89273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Is a subset of metrics for a subset of health care organizations</a:t>
            </a:r>
          </a:p>
          <a:p>
            <a:pPr marL="171450" indent="-171450">
              <a:buFont typeface="Arial" panose="020B0604020202020204" pitchFamily="34" charset="0"/>
              <a:buChar char="•"/>
            </a:pPr>
            <a:r>
              <a:rPr lang="en-US" dirty="0"/>
              <a:t>Is biased towards participation</a:t>
            </a:r>
          </a:p>
          <a:p>
            <a:endParaRPr lang="en-US" dirty="0"/>
          </a:p>
        </p:txBody>
      </p:sp>
      <p:sp>
        <p:nvSpPr>
          <p:cNvPr id="4" name="Slide Number Placeholder 3"/>
          <p:cNvSpPr>
            <a:spLocks noGrp="1"/>
          </p:cNvSpPr>
          <p:nvPr>
            <p:ph type="sldNum" sz="quarter" idx="5"/>
          </p:nvPr>
        </p:nvSpPr>
        <p:spPr/>
        <p:txBody>
          <a:bodyPr/>
          <a:lstStyle/>
          <a:p>
            <a:fld id="{3FE78C14-88B9-4856-B0CE-AB1B7E07412D}" type="slidenum">
              <a:rPr lang="en-US" smtClean="0"/>
              <a:t>5</a:t>
            </a:fld>
            <a:endParaRPr lang="en-US"/>
          </a:p>
        </p:txBody>
      </p:sp>
    </p:spTree>
    <p:extLst>
      <p:ext uri="{BB962C8B-B14F-4D97-AF65-F5344CB8AC3E}">
        <p14:creationId xmlns:p14="http://schemas.microsoft.com/office/powerpoint/2010/main" val="2505225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E78C14-88B9-4856-B0CE-AB1B7E07412D}" type="slidenum">
              <a:rPr lang="en-US" smtClean="0"/>
              <a:t>6</a:t>
            </a:fld>
            <a:endParaRPr lang="en-US"/>
          </a:p>
        </p:txBody>
      </p:sp>
    </p:spTree>
    <p:extLst>
      <p:ext uri="{BB962C8B-B14F-4D97-AF65-F5344CB8AC3E}">
        <p14:creationId xmlns:p14="http://schemas.microsoft.com/office/powerpoint/2010/main" val="337725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3766" y="414316"/>
            <a:ext cx="9048999" cy="973362"/>
          </a:xfrm>
        </p:spPr>
        <p:txBody>
          <a:bodyPr>
            <a:normAutofit/>
          </a:bodyPr>
          <a:lstStyle>
            <a:lvl1pPr>
              <a:defRPr sz="4000" b="1">
                <a:latin typeface="Calibri" panose="020F0502020204030204" pitchFamily="34" charset="0"/>
              </a:defRPr>
            </a:lvl1pPr>
          </a:lstStyle>
          <a:p>
            <a:r>
              <a:rPr lang="en-US"/>
              <a:t>Click to edit Master title style</a:t>
            </a:r>
          </a:p>
        </p:txBody>
      </p:sp>
      <p:sp>
        <p:nvSpPr>
          <p:cNvPr id="3" name="Content Placeholder 2"/>
          <p:cNvSpPr>
            <a:spLocks noGrp="1"/>
          </p:cNvSpPr>
          <p:nvPr>
            <p:ph idx="1"/>
          </p:nvPr>
        </p:nvSpPr>
        <p:spPr>
          <a:xfrm>
            <a:off x="593766" y="1638796"/>
            <a:ext cx="10590703" cy="4345953"/>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Weir</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900">
                <a:latin typeface="Calibri" panose="020F0502020204030204" pitchFamily="34" charset="0"/>
              </a:defRPr>
            </a:lvl1pPr>
          </a:lstStyle>
          <a:p>
            <a:r>
              <a:rPr lang="en-US"/>
              <a:t>Slide </a:t>
            </a:r>
            <a:fld id="{E544B2B2-6707-4606-91D4-76A7B980C452}" type="slidenum">
              <a:rPr lang="en-US" smtClean="0"/>
              <a:pPr/>
              <a:t>‹#›</a:t>
            </a:fld>
            <a:endParaRPr lang="en-US"/>
          </a:p>
        </p:txBody>
      </p:sp>
    </p:spTree>
    <p:extLst>
      <p:ext uri="{BB962C8B-B14F-4D97-AF65-F5344CB8AC3E}">
        <p14:creationId xmlns:p14="http://schemas.microsoft.com/office/powerpoint/2010/main" val="14467284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273134"/>
            <a:ext cx="9780785" cy="1258577"/>
          </a:xfrm>
          <a:prstGeom prst="rect">
            <a:avLst/>
          </a:prstGeom>
          <a:solidFill>
            <a:srgbClr val="3DA5A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81893" y="414316"/>
            <a:ext cx="9060873" cy="9733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81893" y="1650670"/>
            <a:ext cx="10602577" cy="4334078"/>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2"/>
          </p:nvPr>
        </p:nvSpPr>
        <p:spPr>
          <a:xfrm>
            <a:off x="262465" y="6356352"/>
            <a:ext cx="2743200" cy="365125"/>
          </a:xfrm>
          <a:prstGeom prst="rect">
            <a:avLst/>
          </a:prstGeom>
        </p:spPr>
        <p:txBody>
          <a:bodyPr vert="horz" lIns="91440" tIns="45720" rIns="91440" bIns="45720" rtlCol="0" anchor="ctr"/>
          <a:lstStyle>
            <a:lvl1pPr algn="l">
              <a:defRPr sz="900" b="1">
                <a:solidFill>
                  <a:srgbClr val="3DA5AD"/>
                </a:solidFill>
              </a:defRPr>
            </a:lvl1pPr>
          </a:lstStyle>
          <a:p>
            <a:r>
              <a:rPr lang="en-US"/>
              <a:t>Weir</a:t>
            </a:r>
          </a:p>
        </p:txBody>
      </p:sp>
      <p:sp>
        <p:nvSpPr>
          <p:cNvPr id="5" name="Footer Placeholder 4"/>
          <p:cNvSpPr>
            <a:spLocks noGrp="1"/>
          </p:cNvSpPr>
          <p:nvPr>
            <p:ph type="ftr" sz="quarter" idx="3"/>
          </p:nvPr>
        </p:nvSpPr>
        <p:spPr>
          <a:xfrm>
            <a:off x="3869268" y="6356352"/>
            <a:ext cx="5911517" cy="365125"/>
          </a:xfrm>
          <a:prstGeom prst="rect">
            <a:avLst/>
          </a:prstGeom>
        </p:spPr>
        <p:txBody>
          <a:bodyPr vert="horz" lIns="91440" tIns="45720" rIns="91440" bIns="45720" rtlCol="0" anchor="ctr"/>
          <a:lstStyle>
            <a:lvl1pPr algn="l">
              <a:defRPr sz="825">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7" y="6356352"/>
            <a:ext cx="1530927" cy="365125"/>
          </a:xfrm>
          <a:prstGeom prst="rect">
            <a:avLst/>
          </a:prstGeom>
        </p:spPr>
        <p:txBody>
          <a:bodyPr vert="horz" lIns="91440" tIns="45720" rIns="91440" bIns="45720" rtlCol="0" anchor="ctr"/>
          <a:lstStyle>
            <a:lvl1pPr algn="r">
              <a:defRPr sz="900" b="1">
                <a:solidFill>
                  <a:srgbClr val="3DA5AD"/>
                </a:solidFill>
              </a:defRPr>
            </a:lvl1pPr>
          </a:lstStyle>
          <a:p>
            <a:r>
              <a:rPr lang="en-US"/>
              <a:t>Slide </a:t>
            </a:r>
            <a:fld id="{E544B2B2-6707-4606-91D4-76A7B980C452}" type="slidenum">
              <a:rPr lang="en-US" smtClean="0"/>
              <a:pPr/>
              <a:t>‹#›</a:t>
            </a:fld>
            <a:endParaRPr lang="en-US"/>
          </a:p>
        </p:txBody>
      </p:sp>
      <p:pic>
        <p:nvPicPr>
          <p:cNvPr id="9" name="Picture 8"/>
          <p:cNvPicPr/>
          <p:nvPr userDrawn="1"/>
        </p:nvPicPr>
        <p:blipFill rotWithShape="1">
          <a:blip r:embed="rId3"/>
          <a:srcRect l="8493" t="17091" r="59455" b="9989"/>
          <a:stretch/>
        </p:blipFill>
        <p:spPr bwMode="auto">
          <a:xfrm>
            <a:off x="9911378" y="414316"/>
            <a:ext cx="2036783" cy="97336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70762780"/>
      </p:ext>
    </p:extLst>
  </p:cSld>
  <p:clrMap bg1="lt1" tx1="dk1" bg2="lt2" tx2="dk2" accent1="accent1" accent2="accent2" accent3="accent3" accent4="accent4" accent5="accent5" accent6="accent6" hlink="hlink" folHlink="folHlink"/>
  <p:sldLayoutIdLst>
    <p:sldLayoutId id="2147483662" r:id="rId1"/>
  </p:sldLayoutIdLst>
  <p:hf hdr="0" ftr="0"/>
  <p:txStyles>
    <p:titleStyle>
      <a:lvl1pPr algn="l" defTabSz="685800" rtl="0" eaLnBrk="1" latinLnBrk="0" hangingPunct="1">
        <a:lnSpc>
          <a:spcPct val="90000"/>
        </a:lnSpc>
        <a:spcBef>
          <a:spcPct val="0"/>
        </a:spcBef>
        <a:buNone/>
        <a:defRPr sz="3000" b="1" kern="1200" spc="-45" baseline="0">
          <a:solidFill>
            <a:srgbClr val="FFFFFF"/>
          </a:solidFill>
          <a:latin typeface="Calibri" panose="020F0502020204030204" pitchFamily="34" charset="0"/>
          <a:ea typeface="+mj-ea"/>
          <a:cs typeface="+mj-cs"/>
        </a:defRPr>
      </a:lvl1pPr>
    </p:titleStyle>
    <p:bodyStyle>
      <a:lvl1pPr marL="137160" indent="-137160" algn="l" defTabSz="685800" rtl="0" eaLnBrk="1" latinLnBrk="0" hangingPunct="1">
        <a:lnSpc>
          <a:spcPct val="90000"/>
        </a:lnSpc>
        <a:spcBef>
          <a:spcPts val="900"/>
        </a:spcBef>
        <a:buClr>
          <a:schemeClr val="accent1"/>
        </a:buClr>
        <a:buFont typeface="Wingdings 2" pitchFamily="18" charset="2"/>
        <a:buChar char=""/>
        <a:defRPr sz="2100" kern="1200">
          <a:solidFill>
            <a:schemeClr val="tx1">
              <a:lumMod val="65000"/>
              <a:lumOff val="35000"/>
            </a:schemeClr>
          </a:solidFill>
          <a:latin typeface="Calibri" panose="020F0502020204030204" pitchFamily="34" charset="0"/>
          <a:ea typeface="+mn-ea"/>
          <a:cs typeface="+mn-cs"/>
        </a:defRPr>
      </a:lvl1pPr>
      <a:lvl2pPr marL="5143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1800" kern="1200">
          <a:solidFill>
            <a:schemeClr val="tx1">
              <a:lumMod val="65000"/>
              <a:lumOff val="35000"/>
            </a:schemeClr>
          </a:solidFill>
          <a:latin typeface="Calibri" panose="020F0502020204030204" pitchFamily="34" charset="0"/>
          <a:ea typeface="+mn-ea"/>
          <a:cs typeface="+mn-cs"/>
        </a:defRPr>
      </a:lvl2pPr>
      <a:lvl3pPr marL="8572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1500" kern="1200">
          <a:solidFill>
            <a:schemeClr val="tx1">
              <a:lumMod val="65000"/>
              <a:lumOff val="35000"/>
            </a:schemeClr>
          </a:solidFill>
          <a:latin typeface="Calibri" panose="020F0502020204030204" pitchFamily="34" charset="0"/>
          <a:ea typeface="+mn-ea"/>
          <a:cs typeface="+mn-cs"/>
        </a:defRPr>
      </a:lvl3pPr>
      <a:lvl4pPr marL="12001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1050" kern="1200">
          <a:solidFill>
            <a:schemeClr val="tx1">
              <a:lumMod val="65000"/>
              <a:lumOff val="35000"/>
            </a:schemeClr>
          </a:solidFill>
          <a:latin typeface="Calibri" panose="020F0502020204030204" pitchFamily="34" charset="0"/>
          <a:ea typeface="+mn-ea"/>
          <a:cs typeface="+mn-cs"/>
        </a:defRPr>
      </a:lvl4pPr>
      <a:lvl5pPr marL="15430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1050" kern="1200">
          <a:solidFill>
            <a:schemeClr val="tx1">
              <a:lumMod val="65000"/>
              <a:lumOff val="35000"/>
            </a:schemeClr>
          </a:solidFill>
          <a:latin typeface="Calibri" panose="020F0502020204030204" pitchFamily="34" charset="0"/>
          <a:ea typeface="+mn-ea"/>
          <a:cs typeface="+mn-cs"/>
        </a:defRPr>
      </a:lvl5pPr>
      <a:lvl6pPr marL="18859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6pPr>
      <a:lvl7pPr marL="22288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7pPr>
      <a:lvl8pPr marL="25717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8pPr>
      <a:lvl9pPr marL="29146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04EED-AC19-8EE2-51D0-CC6C0A4A6B58}"/>
              </a:ext>
            </a:extLst>
          </p:cNvPr>
          <p:cNvSpPr>
            <a:spLocks noGrp="1"/>
          </p:cNvSpPr>
          <p:nvPr>
            <p:ph type="title"/>
          </p:nvPr>
        </p:nvSpPr>
        <p:spPr/>
        <p:txBody>
          <a:bodyPr/>
          <a:lstStyle/>
          <a:p>
            <a:r>
              <a:rPr lang="en-US" dirty="0"/>
              <a:t>Which Data Source?</a:t>
            </a:r>
          </a:p>
        </p:txBody>
      </p:sp>
      <p:sp>
        <p:nvSpPr>
          <p:cNvPr id="5" name="Slide Number Placeholder 4">
            <a:extLst>
              <a:ext uri="{FF2B5EF4-FFF2-40B4-BE49-F238E27FC236}">
                <a16:creationId xmlns:a16="http://schemas.microsoft.com/office/drawing/2014/main" id="{31ACB9C0-9AE6-61FC-7F8F-284C458FE557}"/>
              </a:ext>
            </a:extLst>
          </p:cNvPr>
          <p:cNvSpPr>
            <a:spLocks noGrp="1"/>
          </p:cNvSpPr>
          <p:nvPr>
            <p:ph type="sldNum" sz="quarter" idx="12"/>
          </p:nvPr>
        </p:nvSpPr>
        <p:spPr/>
        <p:txBody>
          <a:bodyPr/>
          <a:lstStyle/>
          <a:p>
            <a:r>
              <a:rPr lang="en-US"/>
              <a:t>Slide </a:t>
            </a:r>
            <a:fld id="{E544B2B2-6707-4606-91D4-76A7B980C452}" type="slidenum">
              <a:rPr lang="en-US" smtClean="0"/>
              <a:pPr/>
              <a:t>1</a:t>
            </a:fld>
            <a:endParaRPr lang="en-US"/>
          </a:p>
        </p:txBody>
      </p:sp>
      <p:sp>
        <p:nvSpPr>
          <p:cNvPr id="20" name="TextBox 19">
            <a:extLst>
              <a:ext uri="{FF2B5EF4-FFF2-40B4-BE49-F238E27FC236}">
                <a16:creationId xmlns:a16="http://schemas.microsoft.com/office/drawing/2014/main" id="{F06D7A02-3E06-E5A5-8CC6-A33C1BA65FCF}"/>
              </a:ext>
            </a:extLst>
          </p:cNvPr>
          <p:cNvSpPr txBox="1"/>
          <p:nvPr/>
        </p:nvSpPr>
        <p:spPr>
          <a:xfrm>
            <a:off x="517072" y="2016034"/>
            <a:ext cx="11244943" cy="3139321"/>
          </a:xfrm>
          <a:prstGeom prst="rect">
            <a:avLst/>
          </a:prstGeom>
          <a:noFill/>
        </p:spPr>
        <p:txBody>
          <a:bodyPr wrap="square" rtlCol="0">
            <a:spAutoFit/>
          </a:bodyPr>
          <a:lstStyle/>
          <a:p>
            <a:r>
              <a:rPr lang="en-US" dirty="0"/>
              <a:t>This is a brief guide to help work groups make recommendations on the preferred data sources for the metrics they have identified in the guidelines. There are other sources than those listed here, however they may be specialized, or more difficult to obtain by the Bree Collaborative. </a:t>
            </a:r>
          </a:p>
          <a:p>
            <a:endParaRPr lang="en-US" dirty="0"/>
          </a:p>
          <a:p>
            <a:endParaRPr lang="en-US" dirty="0"/>
          </a:p>
          <a:p>
            <a:r>
              <a:rPr lang="en-US" dirty="0"/>
              <a:t>Data sources for metrics should be most representative of:</a:t>
            </a:r>
          </a:p>
          <a:p>
            <a:pPr marL="285750" indent="-285750">
              <a:buFont typeface="Arial" panose="020B0604020202020204" pitchFamily="34" charset="0"/>
              <a:buChar char="•"/>
            </a:pPr>
            <a:r>
              <a:rPr lang="en-US" dirty="0"/>
              <a:t>The organizations that the Bree Guidelines are aimed at (i.e. those contracting with the HCA, those participating in the Bree)</a:t>
            </a:r>
          </a:p>
          <a:p>
            <a:pPr marL="285750" indent="-285750">
              <a:buFont typeface="Arial" panose="020B0604020202020204" pitchFamily="34" charset="0"/>
              <a:buChar char="•"/>
            </a:pPr>
            <a:r>
              <a:rPr lang="en-US" dirty="0"/>
              <a:t>The level at which change occurs (i.e. in clinics, in a specific population like Medicaid, or for the entire state)</a:t>
            </a:r>
          </a:p>
          <a:p>
            <a:pPr marL="285750" indent="-285750">
              <a:buFont typeface="Arial" panose="020B0604020202020204" pitchFamily="34" charset="0"/>
              <a:buChar char="•"/>
            </a:pPr>
            <a:r>
              <a:rPr lang="en-US" dirty="0"/>
              <a:t>The population for which change is most important (i.e. data can be stratified by SOGI or other data elements)</a:t>
            </a:r>
          </a:p>
          <a:p>
            <a:endParaRPr lang="en-US" dirty="0"/>
          </a:p>
        </p:txBody>
      </p:sp>
    </p:spTree>
    <p:extLst>
      <p:ext uri="{BB962C8B-B14F-4D97-AF65-F5344CB8AC3E}">
        <p14:creationId xmlns:p14="http://schemas.microsoft.com/office/powerpoint/2010/main" val="3561948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6EC7AD3F-9376-A9E5-1D03-E88BDE2D7015}"/>
              </a:ext>
            </a:extLst>
          </p:cNvPr>
          <p:cNvSpPr/>
          <p:nvPr/>
        </p:nvSpPr>
        <p:spPr>
          <a:xfrm>
            <a:off x="169008" y="2797780"/>
            <a:ext cx="2951231" cy="2721423"/>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Medicaid</a:t>
            </a:r>
          </a:p>
        </p:txBody>
      </p:sp>
      <p:sp>
        <p:nvSpPr>
          <p:cNvPr id="2" name="Title 1">
            <a:extLst>
              <a:ext uri="{FF2B5EF4-FFF2-40B4-BE49-F238E27FC236}">
                <a16:creationId xmlns:a16="http://schemas.microsoft.com/office/drawing/2014/main" id="{29804EED-AC19-8EE2-51D0-CC6C0A4A6B58}"/>
              </a:ext>
            </a:extLst>
          </p:cNvPr>
          <p:cNvSpPr>
            <a:spLocks noGrp="1"/>
          </p:cNvSpPr>
          <p:nvPr>
            <p:ph type="title"/>
          </p:nvPr>
        </p:nvSpPr>
        <p:spPr/>
        <p:txBody>
          <a:bodyPr/>
          <a:lstStyle/>
          <a:p>
            <a:r>
              <a:rPr lang="en-US" dirty="0"/>
              <a:t>Population level goals</a:t>
            </a:r>
          </a:p>
        </p:txBody>
      </p:sp>
      <p:sp>
        <p:nvSpPr>
          <p:cNvPr id="5" name="Slide Number Placeholder 4">
            <a:extLst>
              <a:ext uri="{FF2B5EF4-FFF2-40B4-BE49-F238E27FC236}">
                <a16:creationId xmlns:a16="http://schemas.microsoft.com/office/drawing/2014/main" id="{31ACB9C0-9AE6-61FC-7F8F-284C458FE557}"/>
              </a:ext>
            </a:extLst>
          </p:cNvPr>
          <p:cNvSpPr>
            <a:spLocks noGrp="1"/>
          </p:cNvSpPr>
          <p:nvPr>
            <p:ph type="sldNum" sz="quarter" idx="12"/>
          </p:nvPr>
        </p:nvSpPr>
        <p:spPr/>
        <p:txBody>
          <a:bodyPr/>
          <a:lstStyle/>
          <a:p>
            <a:r>
              <a:rPr lang="en-US"/>
              <a:t>Slide </a:t>
            </a:r>
            <a:fld id="{E544B2B2-6707-4606-91D4-76A7B980C452}" type="slidenum">
              <a:rPr lang="en-US" smtClean="0"/>
              <a:pPr/>
              <a:t>2</a:t>
            </a:fld>
            <a:endParaRPr lang="en-US"/>
          </a:p>
        </p:txBody>
      </p:sp>
      <p:sp>
        <p:nvSpPr>
          <p:cNvPr id="12" name="Oval 11">
            <a:extLst>
              <a:ext uri="{FF2B5EF4-FFF2-40B4-BE49-F238E27FC236}">
                <a16:creationId xmlns:a16="http://schemas.microsoft.com/office/drawing/2014/main" id="{B34A0C4B-DAC0-06BD-DD4F-5D748A6B626D}"/>
              </a:ext>
            </a:extLst>
          </p:cNvPr>
          <p:cNvSpPr/>
          <p:nvPr/>
        </p:nvSpPr>
        <p:spPr>
          <a:xfrm>
            <a:off x="6245532" y="2539953"/>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Commercial payers</a:t>
            </a:r>
          </a:p>
        </p:txBody>
      </p:sp>
      <p:sp>
        <p:nvSpPr>
          <p:cNvPr id="13" name="Oval 12">
            <a:extLst>
              <a:ext uri="{FF2B5EF4-FFF2-40B4-BE49-F238E27FC236}">
                <a16:creationId xmlns:a16="http://schemas.microsoft.com/office/drawing/2014/main" id="{EA12D977-FACF-9FED-7174-EAE3CA006CC7}"/>
              </a:ext>
            </a:extLst>
          </p:cNvPr>
          <p:cNvSpPr/>
          <p:nvPr/>
        </p:nvSpPr>
        <p:spPr>
          <a:xfrm>
            <a:off x="3120239" y="3484715"/>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PEBB/SEBB</a:t>
            </a:r>
          </a:p>
        </p:txBody>
      </p:sp>
      <p:sp>
        <p:nvSpPr>
          <p:cNvPr id="16" name="Oval 15">
            <a:extLst>
              <a:ext uri="{FF2B5EF4-FFF2-40B4-BE49-F238E27FC236}">
                <a16:creationId xmlns:a16="http://schemas.microsoft.com/office/drawing/2014/main" id="{99380653-8FF0-0AAD-D4EF-ED956B6804C6}"/>
              </a:ext>
            </a:extLst>
          </p:cNvPr>
          <p:cNvSpPr/>
          <p:nvPr/>
        </p:nvSpPr>
        <p:spPr>
          <a:xfrm>
            <a:off x="92805" y="1703482"/>
            <a:ext cx="9572780" cy="4910020"/>
          </a:xfrm>
          <a:prstGeom prst="ellipse">
            <a:avLst/>
          </a:prstGeom>
          <a:noFill/>
          <a:ln w="381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7" name="TextBox 16">
            <a:extLst>
              <a:ext uri="{FF2B5EF4-FFF2-40B4-BE49-F238E27FC236}">
                <a16:creationId xmlns:a16="http://schemas.microsoft.com/office/drawing/2014/main" id="{DFE35865-BD2A-7F52-7A0D-25389592BEA6}"/>
              </a:ext>
            </a:extLst>
          </p:cNvPr>
          <p:cNvSpPr txBox="1"/>
          <p:nvPr/>
        </p:nvSpPr>
        <p:spPr>
          <a:xfrm>
            <a:off x="3614808" y="2126484"/>
            <a:ext cx="2331661" cy="1200329"/>
          </a:xfrm>
          <a:prstGeom prst="rect">
            <a:avLst/>
          </a:prstGeom>
          <a:noFill/>
        </p:spPr>
        <p:txBody>
          <a:bodyPr wrap="square" rtlCol="0">
            <a:spAutoFit/>
          </a:bodyPr>
          <a:lstStyle/>
          <a:p>
            <a:pPr algn="ctr"/>
            <a:r>
              <a:rPr lang="en-US" dirty="0">
                <a:solidFill>
                  <a:schemeClr val="accent4">
                    <a:lumMod val="50000"/>
                  </a:schemeClr>
                </a:solidFill>
              </a:rPr>
              <a:t>All-payer Claims Database – Claims data only, stratification available</a:t>
            </a:r>
          </a:p>
        </p:txBody>
      </p:sp>
      <p:sp>
        <p:nvSpPr>
          <p:cNvPr id="3" name="TextBox 2">
            <a:extLst>
              <a:ext uri="{FF2B5EF4-FFF2-40B4-BE49-F238E27FC236}">
                <a16:creationId xmlns:a16="http://schemas.microsoft.com/office/drawing/2014/main" id="{1FCE1470-B33C-B192-8FE9-65DF640119A2}"/>
              </a:ext>
            </a:extLst>
          </p:cNvPr>
          <p:cNvSpPr txBox="1"/>
          <p:nvPr/>
        </p:nvSpPr>
        <p:spPr>
          <a:xfrm>
            <a:off x="9665585" y="4412359"/>
            <a:ext cx="2305540" cy="2031325"/>
          </a:xfrm>
          <a:prstGeom prst="rect">
            <a:avLst/>
          </a:prstGeom>
          <a:noFill/>
        </p:spPr>
        <p:txBody>
          <a:bodyPr wrap="square" rtlCol="0">
            <a:spAutoFit/>
          </a:bodyPr>
          <a:lstStyle/>
          <a:p>
            <a:pPr marL="171450" indent="-171450">
              <a:buFont typeface="Arial" panose="020B0604020202020204" pitchFamily="34" charset="0"/>
              <a:buChar char="•"/>
            </a:pPr>
            <a:r>
              <a:rPr lang="en-US" dirty="0"/>
              <a:t>Is a population total</a:t>
            </a:r>
          </a:p>
          <a:p>
            <a:pPr marL="171450" indent="-171450">
              <a:buFont typeface="Arial" panose="020B0604020202020204" pitchFamily="34" charset="0"/>
              <a:buChar char="•"/>
            </a:pPr>
            <a:r>
              <a:rPr lang="en-US" dirty="0"/>
              <a:t>No clinical data – relies on claims codes</a:t>
            </a:r>
          </a:p>
          <a:p>
            <a:pPr marL="171450" indent="-171450">
              <a:buFont typeface="Arial" panose="020B0604020202020204" pitchFamily="34" charset="0"/>
              <a:buChar char="•"/>
            </a:pPr>
            <a:r>
              <a:rPr lang="en-US" dirty="0"/>
              <a:t>Missing uninsured </a:t>
            </a:r>
          </a:p>
          <a:p>
            <a:pPr marL="171450" indent="-171450">
              <a:buFont typeface="Arial" panose="020B0604020202020204" pitchFamily="34" charset="0"/>
              <a:buChar char="•"/>
            </a:pPr>
            <a:r>
              <a:rPr lang="en-US" dirty="0"/>
              <a:t>Difficult to obtain</a:t>
            </a:r>
          </a:p>
          <a:p>
            <a:endParaRPr lang="en-US" dirty="0"/>
          </a:p>
        </p:txBody>
      </p:sp>
    </p:spTree>
    <p:extLst>
      <p:ext uri="{BB962C8B-B14F-4D97-AF65-F5344CB8AC3E}">
        <p14:creationId xmlns:p14="http://schemas.microsoft.com/office/powerpoint/2010/main" val="3402567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6EC7AD3F-9376-A9E5-1D03-E88BDE2D7015}"/>
              </a:ext>
            </a:extLst>
          </p:cNvPr>
          <p:cNvSpPr/>
          <p:nvPr/>
        </p:nvSpPr>
        <p:spPr>
          <a:xfrm>
            <a:off x="812636" y="2132118"/>
            <a:ext cx="2951231" cy="2721423"/>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Medicaid</a:t>
            </a:r>
          </a:p>
        </p:txBody>
      </p:sp>
      <p:sp>
        <p:nvSpPr>
          <p:cNvPr id="2" name="Title 1">
            <a:extLst>
              <a:ext uri="{FF2B5EF4-FFF2-40B4-BE49-F238E27FC236}">
                <a16:creationId xmlns:a16="http://schemas.microsoft.com/office/drawing/2014/main" id="{29804EED-AC19-8EE2-51D0-CC6C0A4A6B58}"/>
              </a:ext>
            </a:extLst>
          </p:cNvPr>
          <p:cNvSpPr>
            <a:spLocks noGrp="1"/>
          </p:cNvSpPr>
          <p:nvPr>
            <p:ph type="title"/>
          </p:nvPr>
        </p:nvSpPr>
        <p:spPr/>
        <p:txBody>
          <a:bodyPr/>
          <a:lstStyle/>
          <a:p>
            <a:r>
              <a:rPr lang="en-US" dirty="0"/>
              <a:t>Administrative Goals or Objectives</a:t>
            </a:r>
          </a:p>
        </p:txBody>
      </p:sp>
      <p:sp>
        <p:nvSpPr>
          <p:cNvPr id="5" name="Slide Number Placeholder 4">
            <a:extLst>
              <a:ext uri="{FF2B5EF4-FFF2-40B4-BE49-F238E27FC236}">
                <a16:creationId xmlns:a16="http://schemas.microsoft.com/office/drawing/2014/main" id="{31ACB9C0-9AE6-61FC-7F8F-284C458FE557}"/>
              </a:ext>
            </a:extLst>
          </p:cNvPr>
          <p:cNvSpPr>
            <a:spLocks noGrp="1"/>
          </p:cNvSpPr>
          <p:nvPr>
            <p:ph type="sldNum" sz="quarter" idx="12"/>
          </p:nvPr>
        </p:nvSpPr>
        <p:spPr/>
        <p:txBody>
          <a:bodyPr/>
          <a:lstStyle/>
          <a:p>
            <a:r>
              <a:rPr lang="en-US"/>
              <a:t>Slide </a:t>
            </a:r>
            <a:fld id="{E544B2B2-6707-4606-91D4-76A7B980C452}" type="slidenum">
              <a:rPr lang="en-US" smtClean="0"/>
              <a:pPr/>
              <a:t>3</a:t>
            </a:fld>
            <a:endParaRPr lang="en-US"/>
          </a:p>
        </p:txBody>
      </p:sp>
      <p:sp>
        <p:nvSpPr>
          <p:cNvPr id="12" name="Oval 11">
            <a:extLst>
              <a:ext uri="{FF2B5EF4-FFF2-40B4-BE49-F238E27FC236}">
                <a16:creationId xmlns:a16="http://schemas.microsoft.com/office/drawing/2014/main" id="{B34A0C4B-DAC0-06BD-DD4F-5D748A6B626D}"/>
              </a:ext>
            </a:extLst>
          </p:cNvPr>
          <p:cNvSpPr/>
          <p:nvPr/>
        </p:nvSpPr>
        <p:spPr>
          <a:xfrm>
            <a:off x="6635035" y="1755362"/>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Commercial payers</a:t>
            </a:r>
          </a:p>
        </p:txBody>
      </p:sp>
      <p:sp>
        <p:nvSpPr>
          <p:cNvPr id="13" name="Oval 12">
            <a:extLst>
              <a:ext uri="{FF2B5EF4-FFF2-40B4-BE49-F238E27FC236}">
                <a16:creationId xmlns:a16="http://schemas.microsoft.com/office/drawing/2014/main" id="{EA12D977-FACF-9FED-7174-EAE3CA006CC7}"/>
              </a:ext>
            </a:extLst>
          </p:cNvPr>
          <p:cNvSpPr/>
          <p:nvPr/>
        </p:nvSpPr>
        <p:spPr>
          <a:xfrm>
            <a:off x="3436826" y="3323775"/>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PEBB/SEBB</a:t>
            </a:r>
          </a:p>
        </p:txBody>
      </p:sp>
      <p:sp>
        <p:nvSpPr>
          <p:cNvPr id="14" name="Oval 13">
            <a:extLst>
              <a:ext uri="{FF2B5EF4-FFF2-40B4-BE49-F238E27FC236}">
                <a16:creationId xmlns:a16="http://schemas.microsoft.com/office/drawing/2014/main" id="{B2D5643F-29C0-17B4-4A6D-F52B24283AA6}"/>
              </a:ext>
            </a:extLst>
          </p:cNvPr>
          <p:cNvSpPr/>
          <p:nvPr/>
        </p:nvSpPr>
        <p:spPr>
          <a:xfrm rot="1405553">
            <a:off x="556248" y="2184327"/>
            <a:ext cx="6415239" cy="4128346"/>
          </a:xfrm>
          <a:prstGeom prst="ellipse">
            <a:avLst/>
          </a:prstGeom>
          <a:noFill/>
          <a:ln w="38100">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431920E-22CD-FCCD-2D26-41A7FF29C2BB}"/>
              </a:ext>
            </a:extLst>
          </p:cNvPr>
          <p:cNvSpPr txBox="1"/>
          <p:nvPr/>
        </p:nvSpPr>
        <p:spPr>
          <a:xfrm>
            <a:off x="129632" y="1670453"/>
            <a:ext cx="1865042" cy="923330"/>
          </a:xfrm>
          <a:prstGeom prst="rect">
            <a:avLst/>
          </a:prstGeom>
          <a:noFill/>
        </p:spPr>
        <p:txBody>
          <a:bodyPr wrap="square" rtlCol="0">
            <a:spAutoFit/>
          </a:bodyPr>
          <a:lstStyle/>
          <a:p>
            <a:r>
              <a:rPr lang="en-US" dirty="0">
                <a:solidFill>
                  <a:schemeClr val="accent4">
                    <a:lumMod val="75000"/>
                  </a:schemeClr>
                </a:solidFill>
              </a:rPr>
              <a:t>HCA – clinical and administrative data</a:t>
            </a:r>
          </a:p>
        </p:txBody>
      </p:sp>
      <p:sp>
        <p:nvSpPr>
          <p:cNvPr id="3" name="TextBox 2">
            <a:extLst>
              <a:ext uri="{FF2B5EF4-FFF2-40B4-BE49-F238E27FC236}">
                <a16:creationId xmlns:a16="http://schemas.microsoft.com/office/drawing/2014/main" id="{F987E53E-975B-070C-C924-75ED42C4660B}"/>
              </a:ext>
            </a:extLst>
          </p:cNvPr>
          <p:cNvSpPr txBox="1"/>
          <p:nvPr/>
        </p:nvSpPr>
        <p:spPr>
          <a:xfrm>
            <a:off x="7021286" y="5016137"/>
            <a:ext cx="5009605" cy="1754326"/>
          </a:xfrm>
          <a:prstGeom prst="rect">
            <a:avLst/>
          </a:prstGeom>
          <a:noFill/>
        </p:spPr>
        <p:txBody>
          <a:bodyPr wrap="square" rtlCol="0">
            <a:spAutoFit/>
          </a:bodyPr>
          <a:lstStyle/>
          <a:p>
            <a:pPr marL="285750" indent="-285750">
              <a:buFont typeface="Arial" panose="020B0604020202020204" pitchFamily="34" charset="0"/>
              <a:buChar char="•"/>
            </a:pPr>
            <a:r>
              <a:rPr lang="en-US" dirty="0"/>
              <a:t>Does not included commercial payers</a:t>
            </a:r>
          </a:p>
          <a:p>
            <a:pPr marL="285750" indent="-285750">
              <a:buFont typeface="Arial" panose="020B0604020202020204" pitchFamily="34" charset="0"/>
              <a:buChar char="•"/>
            </a:pPr>
            <a:r>
              <a:rPr lang="en-US" dirty="0"/>
              <a:t>Is biased toward self-selected measures</a:t>
            </a:r>
          </a:p>
          <a:p>
            <a:pPr marL="285750" indent="-285750">
              <a:buFont typeface="Arial" panose="020B0604020202020204" pitchFamily="34" charset="0"/>
              <a:buChar char="•"/>
            </a:pPr>
            <a:r>
              <a:rPr lang="en-US" dirty="0"/>
              <a:t>Is biased towards health plans and MCO data collection and reporting</a:t>
            </a:r>
          </a:p>
          <a:p>
            <a:pPr marL="285750" indent="-285750">
              <a:buFont typeface="Arial" panose="020B0604020202020204" pitchFamily="34" charset="0"/>
              <a:buChar char="•"/>
            </a:pPr>
            <a:r>
              <a:rPr lang="en-US" dirty="0"/>
              <a:t>Somewhat difficult to obtain</a:t>
            </a:r>
          </a:p>
          <a:p>
            <a:endParaRPr lang="en-US" dirty="0"/>
          </a:p>
        </p:txBody>
      </p:sp>
    </p:spTree>
    <p:extLst>
      <p:ext uri="{BB962C8B-B14F-4D97-AF65-F5344CB8AC3E}">
        <p14:creationId xmlns:p14="http://schemas.microsoft.com/office/powerpoint/2010/main" val="2630955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04EED-AC19-8EE2-51D0-CC6C0A4A6B58}"/>
              </a:ext>
            </a:extLst>
          </p:cNvPr>
          <p:cNvSpPr>
            <a:spLocks noGrp="1"/>
          </p:cNvSpPr>
          <p:nvPr>
            <p:ph type="title"/>
          </p:nvPr>
        </p:nvSpPr>
        <p:spPr/>
        <p:txBody>
          <a:bodyPr/>
          <a:lstStyle/>
          <a:p>
            <a:r>
              <a:rPr lang="en-US" dirty="0"/>
              <a:t>Sample data for both goals and objectives</a:t>
            </a:r>
          </a:p>
        </p:txBody>
      </p:sp>
      <p:sp>
        <p:nvSpPr>
          <p:cNvPr id="5" name="Slide Number Placeholder 4">
            <a:extLst>
              <a:ext uri="{FF2B5EF4-FFF2-40B4-BE49-F238E27FC236}">
                <a16:creationId xmlns:a16="http://schemas.microsoft.com/office/drawing/2014/main" id="{31ACB9C0-9AE6-61FC-7F8F-284C458FE557}"/>
              </a:ext>
            </a:extLst>
          </p:cNvPr>
          <p:cNvSpPr>
            <a:spLocks noGrp="1"/>
          </p:cNvSpPr>
          <p:nvPr>
            <p:ph type="sldNum" sz="quarter" idx="12"/>
          </p:nvPr>
        </p:nvSpPr>
        <p:spPr/>
        <p:txBody>
          <a:bodyPr/>
          <a:lstStyle/>
          <a:p>
            <a:r>
              <a:rPr lang="en-US"/>
              <a:t>Slide </a:t>
            </a:r>
            <a:fld id="{E544B2B2-6707-4606-91D4-76A7B980C452}" type="slidenum">
              <a:rPr lang="en-US" smtClean="0"/>
              <a:pPr/>
              <a:t>4</a:t>
            </a:fld>
            <a:endParaRPr lang="en-US"/>
          </a:p>
        </p:txBody>
      </p:sp>
      <p:sp>
        <p:nvSpPr>
          <p:cNvPr id="12" name="Oval 11">
            <a:extLst>
              <a:ext uri="{FF2B5EF4-FFF2-40B4-BE49-F238E27FC236}">
                <a16:creationId xmlns:a16="http://schemas.microsoft.com/office/drawing/2014/main" id="{B34A0C4B-DAC0-06BD-DD4F-5D748A6B626D}"/>
              </a:ext>
            </a:extLst>
          </p:cNvPr>
          <p:cNvSpPr/>
          <p:nvPr/>
        </p:nvSpPr>
        <p:spPr>
          <a:xfrm>
            <a:off x="4711388" y="1557621"/>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Commercial payers</a:t>
            </a:r>
          </a:p>
        </p:txBody>
      </p:sp>
      <p:sp>
        <p:nvSpPr>
          <p:cNvPr id="13" name="Oval 12">
            <a:extLst>
              <a:ext uri="{FF2B5EF4-FFF2-40B4-BE49-F238E27FC236}">
                <a16:creationId xmlns:a16="http://schemas.microsoft.com/office/drawing/2014/main" id="{EA12D977-FACF-9FED-7174-EAE3CA006CC7}"/>
              </a:ext>
            </a:extLst>
          </p:cNvPr>
          <p:cNvSpPr/>
          <p:nvPr/>
        </p:nvSpPr>
        <p:spPr>
          <a:xfrm>
            <a:off x="2454130" y="3688900"/>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PEBB/SEBB</a:t>
            </a:r>
          </a:p>
        </p:txBody>
      </p:sp>
      <p:sp>
        <p:nvSpPr>
          <p:cNvPr id="19" name="TextBox 18">
            <a:extLst>
              <a:ext uri="{FF2B5EF4-FFF2-40B4-BE49-F238E27FC236}">
                <a16:creationId xmlns:a16="http://schemas.microsoft.com/office/drawing/2014/main" id="{21760413-FD21-C55B-79E6-3A5C7E56EB9F}"/>
              </a:ext>
            </a:extLst>
          </p:cNvPr>
          <p:cNvSpPr txBox="1"/>
          <p:nvPr/>
        </p:nvSpPr>
        <p:spPr>
          <a:xfrm>
            <a:off x="4732631" y="1742094"/>
            <a:ext cx="1655283" cy="1200329"/>
          </a:xfrm>
          <a:prstGeom prst="rect">
            <a:avLst/>
          </a:prstGeom>
          <a:noFill/>
        </p:spPr>
        <p:txBody>
          <a:bodyPr wrap="square" rtlCol="0">
            <a:spAutoFit/>
          </a:bodyPr>
          <a:lstStyle/>
          <a:p>
            <a:pPr algn="ctr"/>
            <a:r>
              <a:rPr lang="en-US" dirty="0">
                <a:solidFill>
                  <a:schemeClr val="accent1">
                    <a:lumMod val="75000"/>
                  </a:schemeClr>
                </a:solidFill>
              </a:rPr>
              <a:t>OB COAP – Clinical Data, stratification available</a:t>
            </a:r>
          </a:p>
        </p:txBody>
      </p:sp>
      <p:sp>
        <p:nvSpPr>
          <p:cNvPr id="3" name="Oval 2">
            <a:extLst>
              <a:ext uri="{FF2B5EF4-FFF2-40B4-BE49-F238E27FC236}">
                <a16:creationId xmlns:a16="http://schemas.microsoft.com/office/drawing/2014/main" id="{A7D4377F-AE65-8D10-A8AD-87B82D32076F}"/>
              </a:ext>
            </a:extLst>
          </p:cNvPr>
          <p:cNvSpPr/>
          <p:nvPr/>
        </p:nvSpPr>
        <p:spPr>
          <a:xfrm>
            <a:off x="334605" y="1850247"/>
            <a:ext cx="2951231" cy="2721423"/>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Medicaid</a:t>
            </a:r>
          </a:p>
        </p:txBody>
      </p:sp>
      <p:sp>
        <p:nvSpPr>
          <p:cNvPr id="4" name="Oval 3">
            <a:extLst>
              <a:ext uri="{FF2B5EF4-FFF2-40B4-BE49-F238E27FC236}">
                <a16:creationId xmlns:a16="http://schemas.microsoft.com/office/drawing/2014/main" id="{BC07E409-4303-EB47-2F68-F746231F8D65}"/>
              </a:ext>
            </a:extLst>
          </p:cNvPr>
          <p:cNvSpPr/>
          <p:nvPr/>
        </p:nvSpPr>
        <p:spPr>
          <a:xfrm>
            <a:off x="1176792" y="1557621"/>
            <a:ext cx="5121729" cy="3306677"/>
          </a:xfrm>
          <a:prstGeom prst="ellipse">
            <a:avLst/>
          </a:prstGeom>
          <a:noFill/>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6" name="TextBox 5">
            <a:extLst>
              <a:ext uri="{FF2B5EF4-FFF2-40B4-BE49-F238E27FC236}">
                <a16:creationId xmlns:a16="http://schemas.microsoft.com/office/drawing/2014/main" id="{1CB7E8E6-9075-4DBD-6836-A32DEDAA2FA3}"/>
              </a:ext>
            </a:extLst>
          </p:cNvPr>
          <p:cNvSpPr txBox="1"/>
          <p:nvPr/>
        </p:nvSpPr>
        <p:spPr>
          <a:xfrm>
            <a:off x="3187994" y="1742094"/>
            <a:ext cx="1655283" cy="1200329"/>
          </a:xfrm>
          <a:prstGeom prst="rect">
            <a:avLst/>
          </a:prstGeom>
          <a:noFill/>
        </p:spPr>
        <p:txBody>
          <a:bodyPr wrap="square" rtlCol="0">
            <a:spAutoFit/>
          </a:bodyPr>
          <a:lstStyle/>
          <a:p>
            <a:pPr algn="ctr"/>
            <a:r>
              <a:rPr lang="en-US" dirty="0">
                <a:solidFill>
                  <a:schemeClr val="accent1">
                    <a:lumMod val="75000"/>
                  </a:schemeClr>
                </a:solidFill>
              </a:rPr>
              <a:t>OB COAP – Clinical Data, stratification available</a:t>
            </a:r>
          </a:p>
        </p:txBody>
      </p:sp>
      <p:sp>
        <p:nvSpPr>
          <p:cNvPr id="18" name="Oval 17">
            <a:extLst>
              <a:ext uri="{FF2B5EF4-FFF2-40B4-BE49-F238E27FC236}">
                <a16:creationId xmlns:a16="http://schemas.microsoft.com/office/drawing/2014/main" id="{A61CB130-78F6-0389-9224-41D8EEA87CEF}"/>
              </a:ext>
            </a:extLst>
          </p:cNvPr>
          <p:cNvSpPr/>
          <p:nvPr/>
        </p:nvSpPr>
        <p:spPr>
          <a:xfrm>
            <a:off x="348805" y="3790978"/>
            <a:ext cx="7047431" cy="513845"/>
          </a:xfrm>
          <a:prstGeom prst="ellipse">
            <a:avLst/>
          </a:prstGeom>
          <a:noFill/>
          <a:ln w="38100">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Bree Score Cards</a:t>
            </a:r>
          </a:p>
        </p:txBody>
      </p:sp>
      <p:sp>
        <p:nvSpPr>
          <p:cNvPr id="7" name="TextBox 6">
            <a:extLst>
              <a:ext uri="{FF2B5EF4-FFF2-40B4-BE49-F238E27FC236}">
                <a16:creationId xmlns:a16="http://schemas.microsoft.com/office/drawing/2014/main" id="{C8DAA406-F1B9-13E4-704B-A32E5647A523}"/>
              </a:ext>
            </a:extLst>
          </p:cNvPr>
          <p:cNvSpPr txBox="1"/>
          <p:nvPr/>
        </p:nvSpPr>
        <p:spPr>
          <a:xfrm>
            <a:off x="7405644" y="4507589"/>
            <a:ext cx="4265022" cy="2031325"/>
          </a:xfrm>
          <a:prstGeom prst="rect">
            <a:avLst/>
          </a:prstGeom>
          <a:noFill/>
        </p:spPr>
        <p:txBody>
          <a:bodyPr wrap="square" rtlCol="0">
            <a:spAutoFit/>
          </a:bodyPr>
          <a:lstStyle/>
          <a:p>
            <a:pPr marL="285750" indent="-285750">
              <a:buFont typeface="Arial" panose="020B0604020202020204" pitchFamily="34" charset="0"/>
              <a:buChar char="•"/>
            </a:pPr>
            <a:r>
              <a:rPr lang="en-US" dirty="0"/>
              <a:t>Is a subset of data</a:t>
            </a:r>
          </a:p>
          <a:p>
            <a:pPr marL="285750" indent="-285750">
              <a:buFont typeface="Arial" panose="020B0604020202020204" pitchFamily="34" charset="0"/>
              <a:buChar char="•"/>
            </a:pPr>
            <a:r>
              <a:rPr lang="en-US" dirty="0"/>
              <a:t>Is biased towards participation</a:t>
            </a:r>
          </a:p>
          <a:p>
            <a:pPr marL="285750" indent="-285750">
              <a:buFont typeface="Arial" panose="020B0604020202020204" pitchFamily="34" charset="0"/>
              <a:buChar char="•"/>
            </a:pPr>
            <a:r>
              <a:rPr lang="en-US" dirty="0"/>
              <a:t>Biased towards hospitals and large health systems</a:t>
            </a:r>
          </a:p>
          <a:p>
            <a:pPr marL="285750" indent="-285750">
              <a:buFont typeface="Arial" panose="020B0604020202020204" pitchFamily="34" charset="0"/>
              <a:buChar char="•"/>
            </a:pPr>
            <a:r>
              <a:rPr lang="en-US" dirty="0"/>
              <a:t> Can be stratified</a:t>
            </a:r>
          </a:p>
          <a:p>
            <a:pPr marL="285750" indent="-285750">
              <a:buFont typeface="Arial" panose="020B0604020202020204" pitchFamily="34" charset="0"/>
              <a:buChar char="•"/>
            </a:pPr>
            <a:r>
              <a:rPr lang="en-US" dirty="0"/>
              <a:t>Is easy to obtain</a:t>
            </a:r>
          </a:p>
          <a:p>
            <a:endParaRPr lang="en-US" dirty="0"/>
          </a:p>
        </p:txBody>
      </p:sp>
    </p:spTree>
    <p:extLst>
      <p:ext uri="{BB962C8B-B14F-4D97-AF65-F5344CB8AC3E}">
        <p14:creationId xmlns:p14="http://schemas.microsoft.com/office/powerpoint/2010/main" val="88233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6EC7AD3F-9376-A9E5-1D03-E88BDE2D7015}"/>
              </a:ext>
            </a:extLst>
          </p:cNvPr>
          <p:cNvSpPr/>
          <p:nvPr/>
        </p:nvSpPr>
        <p:spPr>
          <a:xfrm>
            <a:off x="1879242" y="1850247"/>
            <a:ext cx="2951231" cy="2721423"/>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Medicaid</a:t>
            </a:r>
          </a:p>
        </p:txBody>
      </p:sp>
      <p:sp>
        <p:nvSpPr>
          <p:cNvPr id="2" name="Title 1">
            <a:extLst>
              <a:ext uri="{FF2B5EF4-FFF2-40B4-BE49-F238E27FC236}">
                <a16:creationId xmlns:a16="http://schemas.microsoft.com/office/drawing/2014/main" id="{29804EED-AC19-8EE2-51D0-CC6C0A4A6B58}"/>
              </a:ext>
            </a:extLst>
          </p:cNvPr>
          <p:cNvSpPr>
            <a:spLocks noGrp="1"/>
          </p:cNvSpPr>
          <p:nvPr>
            <p:ph type="title"/>
          </p:nvPr>
        </p:nvSpPr>
        <p:spPr/>
        <p:txBody>
          <a:bodyPr/>
          <a:lstStyle/>
          <a:p>
            <a:r>
              <a:rPr lang="en-US" dirty="0"/>
              <a:t>Sample data for metrics</a:t>
            </a:r>
          </a:p>
        </p:txBody>
      </p:sp>
      <p:sp>
        <p:nvSpPr>
          <p:cNvPr id="5" name="Slide Number Placeholder 4">
            <a:extLst>
              <a:ext uri="{FF2B5EF4-FFF2-40B4-BE49-F238E27FC236}">
                <a16:creationId xmlns:a16="http://schemas.microsoft.com/office/drawing/2014/main" id="{31ACB9C0-9AE6-61FC-7F8F-284C458FE557}"/>
              </a:ext>
            </a:extLst>
          </p:cNvPr>
          <p:cNvSpPr>
            <a:spLocks noGrp="1"/>
          </p:cNvSpPr>
          <p:nvPr>
            <p:ph type="sldNum" sz="quarter" idx="12"/>
          </p:nvPr>
        </p:nvSpPr>
        <p:spPr/>
        <p:txBody>
          <a:bodyPr/>
          <a:lstStyle/>
          <a:p>
            <a:r>
              <a:rPr lang="en-US"/>
              <a:t>Slide </a:t>
            </a:r>
            <a:fld id="{E544B2B2-6707-4606-91D4-76A7B980C452}" type="slidenum">
              <a:rPr lang="en-US" smtClean="0"/>
              <a:pPr/>
              <a:t>5</a:t>
            </a:fld>
            <a:endParaRPr lang="en-US"/>
          </a:p>
        </p:txBody>
      </p:sp>
      <p:sp>
        <p:nvSpPr>
          <p:cNvPr id="12" name="Oval 11">
            <a:extLst>
              <a:ext uri="{FF2B5EF4-FFF2-40B4-BE49-F238E27FC236}">
                <a16:creationId xmlns:a16="http://schemas.microsoft.com/office/drawing/2014/main" id="{B34A0C4B-DAC0-06BD-DD4F-5D748A6B626D}"/>
              </a:ext>
            </a:extLst>
          </p:cNvPr>
          <p:cNvSpPr/>
          <p:nvPr/>
        </p:nvSpPr>
        <p:spPr>
          <a:xfrm>
            <a:off x="6222182" y="1557621"/>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Commercial payers</a:t>
            </a:r>
          </a:p>
        </p:txBody>
      </p:sp>
      <p:sp>
        <p:nvSpPr>
          <p:cNvPr id="13" name="Oval 12">
            <a:extLst>
              <a:ext uri="{FF2B5EF4-FFF2-40B4-BE49-F238E27FC236}">
                <a16:creationId xmlns:a16="http://schemas.microsoft.com/office/drawing/2014/main" id="{EA12D977-FACF-9FED-7174-EAE3CA006CC7}"/>
              </a:ext>
            </a:extLst>
          </p:cNvPr>
          <p:cNvSpPr/>
          <p:nvPr/>
        </p:nvSpPr>
        <p:spPr>
          <a:xfrm>
            <a:off x="3984567" y="3688900"/>
            <a:ext cx="3151413" cy="3032577"/>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PEBB/SEBB</a:t>
            </a:r>
          </a:p>
        </p:txBody>
      </p:sp>
      <p:sp>
        <p:nvSpPr>
          <p:cNvPr id="9" name="Oval 8">
            <a:extLst>
              <a:ext uri="{FF2B5EF4-FFF2-40B4-BE49-F238E27FC236}">
                <a16:creationId xmlns:a16="http://schemas.microsoft.com/office/drawing/2014/main" id="{DBD1BC76-CCE8-BAA9-6D1F-8F2921F42558}"/>
              </a:ext>
            </a:extLst>
          </p:cNvPr>
          <p:cNvSpPr/>
          <p:nvPr/>
        </p:nvSpPr>
        <p:spPr>
          <a:xfrm>
            <a:off x="2743201" y="1694326"/>
            <a:ext cx="5121729" cy="2872865"/>
          </a:xfrm>
          <a:prstGeom prst="ellipse">
            <a:avLst/>
          </a:prstGeom>
          <a:noFill/>
          <a:ln w="38100">
            <a:solidFill>
              <a:schemeClr val="accent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9" name="TextBox 18">
            <a:extLst>
              <a:ext uri="{FF2B5EF4-FFF2-40B4-BE49-F238E27FC236}">
                <a16:creationId xmlns:a16="http://schemas.microsoft.com/office/drawing/2014/main" id="{21760413-FD21-C55B-79E6-3A5C7E56EB9F}"/>
              </a:ext>
            </a:extLst>
          </p:cNvPr>
          <p:cNvSpPr txBox="1"/>
          <p:nvPr/>
        </p:nvSpPr>
        <p:spPr>
          <a:xfrm>
            <a:off x="4403443" y="1850247"/>
            <a:ext cx="2104256" cy="923330"/>
          </a:xfrm>
          <a:prstGeom prst="rect">
            <a:avLst/>
          </a:prstGeom>
          <a:noFill/>
        </p:spPr>
        <p:txBody>
          <a:bodyPr wrap="square" rtlCol="0">
            <a:spAutoFit/>
          </a:bodyPr>
          <a:lstStyle/>
          <a:p>
            <a:pPr algn="ctr"/>
            <a:r>
              <a:rPr lang="en-US" dirty="0">
                <a:solidFill>
                  <a:schemeClr val="accent2">
                    <a:lumMod val="75000"/>
                  </a:schemeClr>
                </a:solidFill>
              </a:rPr>
              <a:t>WA Health Alliance </a:t>
            </a:r>
          </a:p>
          <a:p>
            <a:pPr algn="ctr"/>
            <a:r>
              <a:rPr lang="en-US" dirty="0">
                <a:solidFill>
                  <a:schemeClr val="accent2">
                    <a:lumMod val="75000"/>
                  </a:schemeClr>
                </a:solidFill>
              </a:rPr>
              <a:t>Metrics only, some stratification</a:t>
            </a:r>
          </a:p>
        </p:txBody>
      </p:sp>
      <p:sp>
        <p:nvSpPr>
          <p:cNvPr id="3" name="TextBox 2">
            <a:extLst>
              <a:ext uri="{FF2B5EF4-FFF2-40B4-BE49-F238E27FC236}">
                <a16:creationId xmlns:a16="http://schemas.microsoft.com/office/drawing/2014/main" id="{48673F87-76C3-83C0-D0F2-182C433A482A}"/>
              </a:ext>
            </a:extLst>
          </p:cNvPr>
          <p:cNvSpPr txBox="1"/>
          <p:nvPr/>
        </p:nvSpPr>
        <p:spPr>
          <a:xfrm>
            <a:off x="7648303" y="4778674"/>
            <a:ext cx="4349932" cy="2031325"/>
          </a:xfrm>
          <a:prstGeom prst="rect">
            <a:avLst/>
          </a:prstGeom>
          <a:noFill/>
        </p:spPr>
        <p:txBody>
          <a:bodyPr wrap="square" rtlCol="0">
            <a:spAutoFit/>
          </a:bodyPr>
          <a:lstStyle/>
          <a:p>
            <a:pPr marL="171450" indent="-171450">
              <a:buFont typeface="Arial" panose="020B0604020202020204" pitchFamily="34" charset="0"/>
              <a:buChar char="•"/>
            </a:pPr>
            <a:r>
              <a:rPr lang="en-US" dirty="0"/>
              <a:t>Is a subset of metrics </a:t>
            </a:r>
          </a:p>
          <a:p>
            <a:pPr marL="171450" indent="-171450">
              <a:buFont typeface="Arial" panose="020B0604020202020204" pitchFamily="34" charset="0"/>
              <a:buChar char="•"/>
            </a:pPr>
            <a:r>
              <a:rPr lang="en-US" dirty="0"/>
              <a:t>For a subset of health care organizations that may or may not participate in other evaluation activities</a:t>
            </a:r>
          </a:p>
          <a:p>
            <a:pPr marL="171450" indent="-171450">
              <a:buFont typeface="Arial" panose="020B0604020202020204" pitchFamily="34" charset="0"/>
              <a:buChar char="•"/>
            </a:pPr>
            <a:r>
              <a:rPr lang="en-US" dirty="0"/>
              <a:t>Is biased towards participation</a:t>
            </a:r>
          </a:p>
          <a:p>
            <a:pPr marL="171450" indent="-171450">
              <a:buFont typeface="Arial" panose="020B0604020202020204" pitchFamily="34" charset="0"/>
              <a:buChar char="•"/>
            </a:pPr>
            <a:r>
              <a:rPr lang="en-US" dirty="0"/>
              <a:t>Is somewhat difficult to get</a:t>
            </a:r>
          </a:p>
          <a:p>
            <a:endParaRPr lang="en-US" dirty="0"/>
          </a:p>
        </p:txBody>
      </p:sp>
    </p:spTree>
    <p:extLst>
      <p:ext uri="{BB962C8B-B14F-4D97-AF65-F5344CB8AC3E}">
        <p14:creationId xmlns:p14="http://schemas.microsoft.com/office/powerpoint/2010/main" val="1572957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04EED-AC19-8EE2-51D0-CC6C0A4A6B58}"/>
              </a:ext>
            </a:extLst>
          </p:cNvPr>
          <p:cNvSpPr>
            <a:spLocks noGrp="1"/>
          </p:cNvSpPr>
          <p:nvPr>
            <p:ph type="title"/>
          </p:nvPr>
        </p:nvSpPr>
        <p:spPr/>
        <p:txBody>
          <a:bodyPr/>
          <a:lstStyle/>
          <a:p>
            <a:r>
              <a:rPr lang="en-US" dirty="0"/>
              <a:t>Combining FHCQ data sources</a:t>
            </a:r>
          </a:p>
        </p:txBody>
      </p:sp>
      <p:sp>
        <p:nvSpPr>
          <p:cNvPr id="5" name="Slide Number Placeholder 4">
            <a:extLst>
              <a:ext uri="{FF2B5EF4-FFF2-40B4-BE49-F238E27FC236}">
                <a16:creationId xmlns:a16="http://schemas.microsoft.com/office/drawing/2014/main" id="{31ACB9C0-9AE6-61FC-7F8F-284C458FE557}"/>
              </a:ext>
            </a:extLst>
          </p:cNvPr>
          <p:cNvSpPr>
            <a:spLocks noGrp="1"/>
          </p:cNvSpPr>
          <p:nvPr>
            <p:ph type="sldNum" sz="quarter" idx="12"/>
          </p:nvPr>
        </p:nvSpPr>
        <p:spPr/>
        <p:txBody>
          <a:bodyPr/>
          <a:lstStyle/>
          <a:p>
            <a:r>
              <a:rPr lang="en-US"/>
              <a:t>Slide </a:t>
            </a:r>
            <a:fld id="{E544B2B2-6707-4606-91D4-76A7B980C452}" type="slidenum">
              <a:rPr lang="en-US" smtClean="0"/>
              <a:pPr/>
              <a:t>6</a:t>
            </a:fld>
            <a:endParaRPr lang="en-US"/>
          </a:p>
        </p:txBody>
      </p:sp>
      <p:graphicFrame>
        <p:nvGraphicFramePr>
          <p:cNvPr id="3" name="Diagram 2">
            <a:extLst>
              <a:ext uri="{FF2B5EF4-FFF2-40B4-BE49-F238E27FC236}">
                <a16:creationId xmlns:a16="http://schemas.microsoft.com/office/drawing/2014/main" id="{4C430120-6707-7A85-8C98-C6D42A03F14F}"/>
              </a:ext>
            </a:extLst>
          </p:cNvPr>
          <p:cNvGraphicFramePr/>
          <p:nvPr>
            <p:extLst>
              <p:ext uri="{D42A27DB-BD31-4B8C-83A1-F6EECF244321}">
                <p14:modId xmlns:p14="http://schemas.microsoft.com/office/powerpoint/2010/main" val="4116197924"/>
              </p:ext>
            </p:extLst>
          </p:nvPr>
        </p:nvGraphicFramePr>
        <p:xfrm>
          <a:off x="2218871" y="1648934"/>
          <a:ext cx="7754257" cy="51761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6986655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otes xmlns="30c96ee6-c168-4e58-9503-bca1f305f3f9" xsi:nil="true"/>
    <lcf76f155ced4ddcb4097134ff3c332f xmlns="30c96ee6-c168-4e58-9503-bca1f305f3f9">
      <Terms xmlns="http://schemas.microsoft.com/office/infopath/2007/PartnerControls"/>
    </lcf76f155ced4ddcb4097134ff3c332f>
    <TaxCatchAll xmlns="f46ad185-d85d-425e-a013-e9b99bc40c0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E88708C326C3E4CADFCB833D741E62C" ma:contentTypeVersion="18" ma:contentTypeDescription="Create a new document." ma:contentTypeScope="" ma:versionID="a3862d19247feac843dd6b1e7f0a6a2d">
  <xsd:schema xmlns:xsd="http://www.w3.org/2001/XMLSchema" xmlns:xs="http://www.w3.org/2001/XMLSchema" xmlns:p="http://schemas.microsoft.com/office/2006/metadata/properties" xmlns:ns2="30c96ee6-c168-4e58-9503-bca1f305f3f9" xmlns:ns3="f46ad185-d85d-425e-a013-e9b99bc40c0a" targetNamespace="http://schemas.microsoft.com/office/2006/metadata/properties" ma:root="true" ma:fieldsID="bf03c30f09c335efb66d67e3161b6293" ns2:_="" ns3:_="">
    <xsd:import namespace="30c96ee6-c168-4e58-9503-bca1f305f3f9"/>
    <xsd:import namespace="f46ad185-d85d-425e-a013-e9b99bc40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Not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96ee6-c168-4e58-9503-bca1f305f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06d3087-7421-4ee1-8c49-b3c8cbaf401e" ma:termSetId="09814cd3-568e-fe90-9814-8d621ff8fb84" ma:anchorId="fba54fb3-c3e1-fe81-a776-ca4b69148c4d" ma:open="true" ma:isKeyword="false">
      <xsd:complexType>
        <xsd:sequence>
          <xsd:element ref="pc:Terms" minOccurs="0" maxOccurs="1"/>
        </xsd:sequence>
      </xsd:complexType>
    </xsd:element>
    <xsd:element name="Notes" ma:index="24" nillable="true" ma:displayName="Notes" ma:format="Dropdown" ma:internalName="Notes">
      <xsd:simpleType>
        <xsd:restriction base="dms:Note">
          <xsd:maxLength value="255"/>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6ad185-d85d-425e-a013-e9b99bc40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e6735cc-23fa-4e5d-b651-fd23c1f97947}" ma:internalName="TaxCatchAll" ma:showField="CatchAllData" ma:web="f46ad185-d85d-425e-a013-e9b99bc40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A2006B-B157-4CA2-8C90-E1ED405BDBA8}">
  <ds:schemaRefs>
    <ds:schemaRef ds:uri="http://schemas.microsoft.com/office/2006/metadata/properties"/>
    <ds:schemaRef ds:uri="http://schemas.microsoft.com/office/infopath/2007/PartnerControls"/>
    <ds:schemaRef ds:uri="30c96ee6-c168-4e58-9503-bca1f305f3f9"/>
    <ds:schemaRef ds:uri="f46ad185-d85d-425e-a013-e9b99bc40c0a"/>
  </ds:schemaRefs>
</ds:datastoreItem>
</file>

<file path=customXml/itemProps2.xml><?xml version="1.0" encoding="utf-8"?>
<ds:datastoreItem xmlns:ds="http://schemas.openxmlformats.org/officeDocument/2006/customXml" ds:itemID="{4060936F-82B0-4AA6-9807-48A56A0AAD5F}">
  <ds:schemaRefs>
    <ds:schemaRef ds:uri="http://schemas.microsoft.com/sharepoint/v3/contenttype/forms"/>
  </ds:schemaRefs>
</ds:datastoreItem>
</file>

<file path=customXml/itemProps3.xml><?xml version="1.0" encoding="utf-8"?>
<ds:datastoreItem xmlns:ds="http://schemas.openxmlformats.org/officeDocument/2006/customXml" ds:itemID="{3D101FF8-D171-47B6-9560-B9E862D607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96ee6-c168-4e58-9503-bca1f305f3f9"/>
    <ds:schemaRef ds:uri="f46ad185-d85d-425e-a013-e9b99bc40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TotalTime>
  <Words>430</Words>
  <Application>Microsoft Office PowerPoint</Application>
  <PresentationFormat>Widescreen</PresentationFormat>
  <Paragraphs>84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Corbel</vt:lpstr>
      <vt:lpstr>Wingdings 2</vt:lpstr>
      <vt:lpstr>Frame</vt:lpstr>
      <vt:lpstr>Which Data Source?</vt:lpstr>
      <vt:lpstr>Population level goals</vt:lpstr>
      <vt:lpstr>Administrative Goals or Objectives</vt:lpstr>
      <vt:lpstr>Sample data for both goals and objectives</vt:lpstr>
      <vt:lpstr>Sample data for metrics</vt:lpstr>
      <vt:lpstr>Combining FHCQ data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Metrics Data Source Decisions</dc:title>
  <dc:creator>Karie Nicholas</dc:creator>
  <cp:lastModifiedBy>Karie Nicholas</cp:lastModifiedBy>
  <cp:revision>1</cp:revision>
  <dcterms:created xsi:type="dcterms:W3CDTF">2023-12-11T21:51:27Z</dcterms:created>
  <dcterms:modified xsi:type="dcterms:W3CDTF">2023-12-11T23:07:45Z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0x010100EE88708C326C3E4CADFCB833D741E62C</vt:lpwstr>
  </property>
  <property fmtid="{D5CDD505-2E9C-101B-9397-08002B2CF9AE}" pid="3" name="MediaServiceImageTags">
    <vt:lpwstr/>
  </property>
</Properties>
</file>