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6" r:id="rId5"/>
  </p:sldMasterIdLst>
  <p:notesMasterIdLst>
    <p:notesMasterId r:id="rId26"/>
  </p:notesMasterIdLst>
  <p:sldIdLst>
    <p:sldId id="257" r:id="rId6"/>
    <p:sldId id="258" r:id="rId7"/>
    <p:sldId id="260" r:id="rId8"/>
    <p:sldId id="261" r:id="rId9"/>
    <p:sldId id="262" r:id="rId10"/>
    <p:sldId id="263" r:id="rId11"/>
    <p:sldId id="264" r:id="rId12"/>
    <p:sldId id="266" r:id="rId13"/>
    <p:sldId id="265" r:id="rId14"/>
    <p:sldId id="259" r:id="rId15"/>
    <p:sldId id="268" r:id="rId16"/>
    <p:sldId id="267" r:id="rId17"/>
    <p:sldId id="275" r:id="rId18"/>
    <p:sldId id="269" r:id="rId19"/>
    <p:sldId id="270" r:id="rId20"/>
    <p:sldId id="273" r:id="rId21"/>
    <p:sldId id="271" r:id="rId22"/>
    <p:sldId id="272" r:id="rId23"/>
    <p:sldId id="274" r:id="rId24"/>
    <p:sldId id="27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4CFB21-0D8D-4DEE-9D5E-D35E8EA4EA26}" v="29" dt="2023-09-01T16:01:58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e Nicholas" userId="8fec5f9d-41ef-468a-98a6-0720db5236ea" providerId="ADAL" clId="{0D8293DC-8CC6-4145-BD63-760A04629A13}"/>
    <pc:docChg chg="custSel modSld">
      <pc:chgData name="Karie Nicholas" userId="8fec5f9d-41ef-468a-98a6-0720db5236ea" providerId="ADAL" clId="{0D8293DC-8CC6-4145-BD63-760A04629A13}" dt="2023-08-10T23:06:35.506" v="90" actId="20577"/>
      <pc:docMkLst>
        <pc:docMk/>
      </pc:docMkLst>
      <pc:sldChg chg="modSp mod">
        <pc:chgData name="Karie Nicholas" userId="8fec5f9d-41ef-468a-98a6-0720db5236ea" providerId="ADAL" clId="{0D8293DC-8CC6-4145-BD63-760A04629A13}" dt="2023-08-10T23:05:39.206" v="46" actId="20577"/>
        <pc:sldMkLst>
          <pc:docMk/>
          <pc:sldMk cId="1277880568" sldId="262"/>
        </pc:sldMkLst>
        <pc:graphicFrameChg chg="modGraphic">
          <ac:chgData name="Karie Nicholas" userId="8fec5f9d-41ef-468a-98a6-0720db5236ea" providerId="ADAL" clId="{0D8293DC-8CC6-4145-BD63-760A04629A13}" dt="2023-08-10T23:05:39.206" v="46" actId="20577"/>
          <ac:graphicFrameMkLst>
            <pc:docMk/>
            <pc:sldMk cId="1277880568" sldId="262"/>
            <ac:graphicFrameMk id="6" creationId="{D4E65AF8-411A-47E0-B65C-275A4579F573}"/>
          </ac:graphicFrameMkLst>
        </pc:graphicFrameChg>
      </pc:sldChg>
      <pc:sldChg chg="modSp mod">
        <pc:chgData name="Karie Nicholas" userId="8fec5f9d-41ef-468a-98a6-0720db5236ea" providerId="ADAL" clId="{0D8293DC-8CC6-4145-BD63-760A04629A13}" dt="2023-08-10T23:06:35.506" v="90" actId="20577"/>
        <pc:sldMkLst>
          <pc:docMk/>
          <pc:sldMk cId="508962126" sldId="272"/>
        </pc:sldMkLst>
        <pc:graphicFrameChg chg="modGraphic">
          <ac:chgData name="Karie Nicholas" userId="8fec5f9d-41ef-468a-98a6-0720db5236ea" providerId="ADAL" clId="{0D8293DC-8CC6-4145-BD63-760A04629A13}" dt="2023-08-10T23:06:35.506" v="90" actId="20577"/>
          <ac:graphicFrameMkLst>
            <pc:docMk/>
            <pc:sldMk cId="508962126" sldId="272"/>
            <ac:graphicFrameMk id="6" creationId="{D4E65AF8-411A-47E0-B65C-275A4579F573}"/>
          </ac:graphicFrameMkLst>
        </pc:graphicFrameChg>
      </pc:sldChg>
    </pc:docChg>
  </pc:docChgLst>
  <pc:docChgLst>
    <pc:chgData name="Karie Nicholas" userId="8fec5f9d-41ef-468a-98a6-0720db5236ea" providerId="ADAL" clId="{E24CFB21-0D8D-4DEE-9D5E-D35E8EA4EA26}"/>
    <pc:docChg chg="custSel addSld modSld">
      <pc:chgData name="Karie Nicholas" userId="8fec5f9d-41ef-468a-98a6-0720db5236ea" providerId="ADAL" clId="{E24CFB21-0D8D-4DEE-9D5E-D35E8EA4EA26}" dt="2023-09-01T16:01:58.064" v="748" actId="20577"/>
      <pc:docMkLst>
        <pc:docMk/>
      </pc:docMkLst>
      <pc:sldChg chg="addSp modSp mod">
        <pc:chgData name="Karie Nicholas" userId="8fec5f9d-41ef-468a-98a6-0720db5236ea" providerId="ADAL" clId="{E24CFB21-0D8D-4DEE-9D5E-D35E8EA4EA26}" dt="2023-08-25T22:41:10.283" v="506" actId="20577"/>
        <pc:sldMkLst>
          <pc:docMk/>
          <pc:sldMk cId="1255548549" sldId="267"/>
        </pc:sldMkLst>
        <pc:spChg chg="mod">
          <ac:chgData name="Karie Nicholas" userId="8fec5f9d-41ef-468a-98a6-0720db5236ea" providerId="ADAL" clId="{E24CFB21-0D8D-4DEE-9D5E-D35E8EA4EA26}" dt="2023-08-25T22:34:51.185" v="7" actId="20577"/>
          <ac:spMkLst>
            <pc:docMk/>
            <pc:sldMk cId="1255548549" sldId="267"/>
            <ac:spMk id="2" creationId="{26A4429D-2417-B92D-FFA7-A7D25A32F9B8}"/>
          </ac:spMkLst>
        </pc:spChg>
        <pc:spChg chg="mod">
          <ac:chgData name="Karie Nicholas" userId="8fec5f9d-41ef-468a-98a6-0720db5236ea" providerId="ADAL" clId="{E24CFB21-0D8D-4DEE-9D5E-D35E8EA4EA26}" dt="2023-08-25T22:35:07.705" v="35" actId="20577"/>
          <ac:spMkLst>
            <pc:docMk/>
            <pc:sldMk cId="1255548549" sldId="267"/>
            <ac:spMk id="3" creationId="{4ECE7F0A-3327-4F26-C65D-BB7AC38E9FA4}"/>
          </ac:spMkLst>
        </pc:spChg>
        <pc:spChg chg="mod">
          <ac:chgData name="Karie Nicholas" userId="8fec5f9d-41ef-468a-98a6-0720db5236ea" providerId="ADAL" clId="{E24CFB21-0D8D-4DEE-9D5E-D35E8EA4EA26}" dt="2023-08-25T22:35:13.082" v="36" actId="20577"/>
          <ac:spMkLst>
            <pc:docMk/>
            <pc:sldMk cId="1255548549" sldId="267"/>
            <ac:spMk id="4" creationId="{149D42CF-DA3E-BB87-BDD9-FCD69BDCD36C}"/>
          </ac:spMkLst>
        </pc:spChg>
        <pc:spChg chg="add mod">
          <ac:chgData name="Karie Nicholas" userId="8fec5f9d-41ef-468a-98a6-0720db5236ea" providerId="ADAL" clId="{E24CFB21-0D8D-4DEE-9D5E-D35E8EA4EA26}" dt="2023-08-25T22:41:10.283" v="506" actId="20577"/>
          <ac:spMkLst>
            <pc:docMk/>
            <pc:sldMk cId="1255548549" sldId="267"/>
            <ac:spMk id="6" creationId="{995596BA-D01A-1FFC-9D4E-72B1B4B3655C}"/>
          </ac:spMkLst>
        </pc:spChg>
      </pc:sldChg>
      <pc:sldChg chg="modSp mod">
        <pc:chgData name="Karie Nicholas" userId="8fec5f9d-41ef-468a-98a6-0720db5236ea" providerId="ADAL" clId="{E24CFB21-0D8D-4DEE-9D5E-D35E8EA4EA26}" dt="2023-09-01T16:01:58.064" v="748" actId="20577"/>
        <pc:sldMkLst>
          <pc:docMk/>
          <pc:sldMk cId="4211249483" sldId="274"/>
        </pc:sldMkLst>
        <pc:spChg chg="mod">
          <ac:chgData name="Karie Nicholas" userId="8fec5f9d-41ef-468a-98a6-0720db5236ea" providerId="ADAL" clId="{E24CFB21-0D8D-4DEE-9D5E-D35E8EA4EA26}" dt="2023-08-25T22:41:30.842" v="514" actId="20577"/>
          <ac:spMkLst>
            <pc:docMk/>
            <pc:sldMk cId="4211249483" sldId="274"/>
            <ac:spMk id="2" creationId="{26A4429D-2417-B92D-FFA7-A7D25A32F9B8}"/>
          </ac:spMkLst>
        </pc:spChg>
        <pc:spChg chg="mod">
          <ac:chgData name="Karie Nicholas" userId="8fec5f9d-41ef-468a-98a6-0720db5236ea" providerId="ADAL" clId="{E24CFB21-0D8D-4DEE-9D5E-D35E8EA4EA26}" dt="2023-08-25T22:41:44.380" v="540" actId="20577"/>
          <ac:spMkLst>
            <pc:docMk/>
            <pc:sldMk cId="4211249483" sldId="274"/>
            <ac:spMk id="3" creationId="{4ECE7F0A-3327-4F26-C65D-BB7AC38E9FA4}"/>
          </ac:spMkLst>
        </pc:spChg>
        <pc:spChg chg="mod">
          <ac:chgData name="Karie Nicholas" userId="8fec5f9d-41ef-468a-98a6-0720db5236ea" providerId="ADAL" clId="{E24CFB21-0D8D-4DEE-9D5E-D35E8EA4EA26}" dt="2023-09-01T16:01:58.064" v="748" actId="20577"/>
          <ac:spMkLst>
            <pc:docMk/>
            <pc:sldMk cId="4211249483" sldId="274"/>
            <ac:spMk id="4" creationId="{149D42CF-DA3E-BB87-BDD9-FCD69BDCD36C}"/>
          </ac:spMkLst>
        </pc:spChg>
      </pc:sldChg>
      <pc:sldChg chg="add">
        <pc:chgData name="Karie Nicholas" userId="8fec5f9d-41ef-468a-98a6-0720db5236ea" providerId="ADAL" clId="{E24CFB21-0D8D-4DEE-9D5E-D35E8EA4EA26}" dt="2023-08-25T22:34:44.330" v="0" actId="2890"/>
        <pc:sldMkLst>
          <pc:docMk/>
          <pc:sldMk cId="622045906" sldId="275"/>
        </pc:sldMkLst>
      </pc:sldChg>
      <pc:sldChg chg="add">
        <pc:chgData name="Karie Nicholas" userId="8fec5f9d-41ef-468a-98a6-0720db5236ea" providerId="ADAL" clId="{E24CFB21-0D8D-4DEE-9D5E-D35E8EA4EA26}" dt="2023-08-25T22:41:23.970" v="507" actId="2890"/>
        <pc:sldMkLst>
          <pc:docMk/>
          <pc:sldMk cId="3265752780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DB9E5-4C5B-4962-ABEA-6BB4587BB63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E809A-6519-44AA-8CD8-68B64D3DE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0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BADA20-3E78-4686-92E0-7692D1C4B4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20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1"/>
            <a:ext cx="9141619" cy="5334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2000"/>
            <a:ext cx="2925319" cy="3657204"/>
          </a:xfrm>
          <a:prstGeom prst="rect">
            <a:avLst/>
          </a:prstGeom>
          <a:solidFill>
            <a:srgbClr val="38A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4425" spc="-75" baseline="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165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E191-C3EE-48C7-8171-2C7E1FE4CD17}" type="datetime1">
              <a:rPr lang="en-US" smtClean="0"/>
              <a:pPr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pic>
        <p:nvPicPr>
          <p:cNvPr id="9" name="Picture 8"/>
          <p:cNvPicPr/>
          <p:nvPr userDrawn="1"/>
        </p:nvPicPr>
        <p:blipFill rotWithShape="1">
          <a:blip r:embed="rId2"/>
          <a:srcRect l="8493" t="18874" r="59455" b="9989"/>
          <a:stretch/>
        </p:blipFill>
        <p:spPr bwMode="auto">
          <a:xfrm>
            <a:off x="9293960" y="4670247"/>
            <a:ext cx="2680353" cy="12574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29268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46197E-11AB-418D-B307-88E6AB2C39DC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FB3B480-EF5D-464B-90A6-06546E34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7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73134"/>
            <a:ext cx="9780785" cy="1258577"/>
          </a:xfrm>
          <a:prstGeom prst="rect">
            <a:avLst/>
          </a:prstGeom>
          <a:solidFill>
            <a:srgbClr val="3DA5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893" y="414316"/>
            <a:ext cx="9060873" cy="973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93" y="1650670"/>
            <a:ext cx="10602577" cy="4334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1E0F4E-F778-4593-827A-52ABB9A76E48}" type="datetime1">
              <a:rPr lang="en-US" smtClean="0"/>
              <a:pPr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2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7" y="6356352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Slide </a:t>
            </a:r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/>
          <p:nvPr userDrawn="1"/>
        </p:nvPicPr>
        <p:blipFill rotWithShape="1">
          <a:blip r:embed="rId3"/>
          <a:srcRect l="8493" t="17091" r="59455" b="9989"/>
          <a:stretch/>
        </p:blipFill>
        <p:spPr bwMode="auto">
          <a:xfrm>
            <a:off x="9911378" y="414316"/>
            <a:ext cx="2036783" cy="9733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324615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 spc="-45" baseline="0">
          <a:solidFill>
            <a:srgbClr val="FFFFFF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Font typeface="Wingdings 2" pitchFamily="18" charset="2"/>
        <a:buChar char=""/>
        <a:defRPr sz="21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5143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8572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12001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15430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346197E-11AB-418D-B307-88E6AB2C39DC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FB3B480-EF5D-464B-90A6-06546E34EB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232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C30B3-274B-0FEC-C662-E27D4C93A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395" y="2454388"/>
            <a:ext cx="8387442" cy="3255264"/>
          </a:xfrm>
        </p:spPr>
        <p:txBody>
          <a:bodyPr>
            <a:normAutofit/>
          </a:bodyPr>
          <a:lstStyle/>
          <a:p>
            <a:r>
              <a:rPr lang="en-US"/>
              <a:t>2023 Survey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2B47D-1098-C032-5E5E-5184BF57F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5732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F11832C-CF74-B59A-97F5-BCD3A574C2B4}"/>
              </a:ext>
            </a:extLst>
          </p:cNvPr>
          <p:cNvSpPr/>
          <p:nvPr/>
        </p:nvSpPr>
        <p:spPr>
          <a:xfrm>
            <a:off x="412809" y="669921"/>
            <a:ext cx="6655100" cy="40831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Barriers and facilitators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64567" y="1316836"/>
            <a:ext cx="6798874" cy="3186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chemeClr val="bg1"/>
                </a:solidFill>
                <a:latin typeface="Calibri" panose="020F0502020204030204"/>
              </a:rPr>
              <a:t>Top three barriers</a:t>
            </a:r>
          </a:p>
          <a:p>
            <a:pPr marL="742950" lvl="1" indent="-285750">
              <a:buClr>
                <a:srgbClr val="4590B8"/>
              </a:buClr>
              <a:buFont typeface="Arial" panose="020B0604020202020204" pitchFamily="34" charset="0"/>
              <a:buChar char="•"/>
              <a:defRPr/>
            </a:pPr>
            <a:r>
              <a:rPr lang="en-US">
                <a:solidFill>
                  <a:schemeClr val="bg1"/>
                </a:solidFill>
                <a:latin typeface="Calibri" panose="020F0502020204030204"/>
              </a:rPr>
              <a:t>TIME</a:t>
            </a:r>
          </a:p>
          <a:p>
            <a:pPr marL="742950" lvl="1" indent="-285750">
              <a:buClr>
                <a:srgbClr val="4590B8"/>
              </a:buClr>
              <a:buFont typeface="Arial" panose="020B0604020202020204" pitchFamily="34" charset="0"/>
              <a:buChar char="•"/>
              <a:defRPr/>
            </a:pPr>
            <a:r>
              <a:rPr lang="en-US">
                <a:solidFill>
                  <a:schemeClr val="bg1"/>
                </a:solidFill>
                <a:latin typeface="Calibri" panose="020F0502020204030204"/>
              </a:rPr>
              <a:t>COST</a:t>
            </a:r>
          </a:p>
          <a:p>
            <a:pPr marL="742950" lvl="1" indent="-285750">
              <a:buClr>
                <a:srgbClr val="4590B8"/>
              </a:buClr>
              <a:buFont typeface="Arial" panose="020B0604020202020204" pitchFamily="34" charset="0"/>
              <a:buChar char="•"/>
              <a:defRPr/>
            </a:pPr>
            <a:r>
              <a:rPr lang="en-US">
                <a:solidFill>
                  <a:schemeClr val="bg1"/>
                </a:solidFill>
                <a:latin typeface="Calibri" panose="020F0502020204030204"/>
              </a:rPr>
              <a:t>LACK OF A BUSINESS CASE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all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 facilitators</a:t>
            </a:r>
          </a:p>
          <a:p>
            <a:pPr marL="742950" lvl="1" indent="-285750">
              <a:buClr>
                <a:srgbClr val="4590B8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all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Business case and/or evidence of economic reward</a:t>
            </a:r>
            <a:endParaRPr lang="en-US">
              <a:solidFill>
                <a:schemeClr val="bg1"/>
              </a:solidFill>
              <a:latin typeface="Calibri" panose="020F0502020204030204"/>
            </a:endParaRPr>
          </a:p>
          <a:p>
            <a:pPr marL="742950" lvl="1" indent="-285750">
              <a:buClr>
                <a:srgbClr val="4590B8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all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Leadership buy-in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9E08B04-F1D4-5005-79ED-1FEC3B7E782A}"/>
              </a:ext>
            </a:extLst>
          </p:cNvPr>
          <p:cNvSpPr txBox="1"/>
          <p:nvPr/>
        </p:nvSpPr>
        <p:spPr>
          <a:xfrm>
            <a:off x="8078469" y="1768415"/>
            <a:ext cx="28179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Lack of a business case was a prominent barrier in the last evaluation as well. Is there anything that the Bree can do to help organizations over come this barrier?</a:t>
            </a:r>
          </a:p>
        </p:txBody>
      </p:sp>
    </p:spTree>
    <p:extLst>
      <p:ext uri="{BB962C8B-B14F-4D97-AF65-F5344CB8AC3E}">
        <p14:creationId xmlns:p14="http://schemas.microsoft.com/office/powerpoint/2010/main" val="1835895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Health  System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1"/>
                </a:solidFill>
              </a:rPr>
              <a:t>To what extent do you agree with the following statements?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24310" y="647172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265762"/>
              </p:ext>
            </p:extLst>
          </p:nvPr>
        </p:nvGraphicFramePr>
        <p:xfrm>
          <a:off x="581192" y="1593614"/>
          <a:ext cx="11110475" cy="2811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321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1385978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3059501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  <a:gridCol w="1345721">
                  <a:extLst>
                    <a:ext uri="{9D8B030D-6E8A-4147-A177-3AD203B41FA5}">
                      <a16:colId xmlns:a16="http://schemas.microsoft.com/office/drawing/2014/main" val="113718054"/>
                    </a:ext>
                  </a:extLst>
                </a:gridCol>
                <a:gridCol w="2771954">
                  <a:extLst>
                    <a:ext uri="{9D8B030D-6E8A-4147-A177-3AD203B41FA5}">
                      <a16:colId xmlns:a16="http://schemas.microsoft.com/office/drawing/2014/main" val="220278196"/>
                    </a:ext>
                  </a:extLst>
                </a:gridCol>
              </a:tblGrid>
              <a:tr h="51473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Successful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Success reason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+mj-lt"/>
                        </a:rPr>
                        <a:t>Unsuccessful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Failure reason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32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Obstetrics Care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High HEDIS scores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303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Colorectal Cancer Screening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High HEDIS scores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541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Post Operative Opioid Prescribing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High HEDIS scores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  <a:tr h="541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Total Knee and Total Hip Replacement bundle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High HEDIS scores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83940249"/>
                  </a:ext>
                </a:extLst>
              </a:tr>
              <a:tr h="296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Behavioral Health Integration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High HEDIS scores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85150403"/>
                  </a:ext>
                </a:extLst>
              </a:tr>
              <a:tr h="2888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Lumbar fusion bundle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Hardwired into our processes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Practice not changed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83741054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CB89399-8041-0ECB-B69B-B429EA5FF093}"/>
              </a:ext>
            </a:extLst>
          </p:cNvPr>
          <p:cNvSpPr txBox="1"/>
          <p:nvPr/>
        </p:nvSpPr>
        <p:spPr>
          <a:xfrm>
            <a:off x="3226452" y="669892"/>
            <a:ext cx="5819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</a:rPr>
              <a:t>Failures and successes</a:t>
            </a:r>
          </a:p>
        </p:txBody>
      </p:sp>
    </p:spTree>
    <p:extLst>
      <p:ext uri="{BB962C8B-B14F-4D97-AF65-F5344CB8AC3E}">
        <p14:creationId xmlns:p14="http://schemas.microsoft.com/office/powerpoint/2010/main" val="229543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948" y="5808385"/>
            <a:ext cx="4205789" cy="600556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What have we learned so far?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12808" y="647172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5596BA-D01A-1FFC-9D4E-72B1B4B3655C}"/>
              </a:ext>
            </a:extLst>
          </p:cNvPr>
          <p:cNvSpPr txBox="1"/>
          <p:nvPr/>
        </p:nvSpPr>
        <p:spPr>
          <a:xfrm>
            <a:off x="1115683" y="1173192"/>
            <a:ext cx="9701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Knowledge and use of the guidelines are still at a basic level among those who are not participating in the Bree. </a:t>
            </a:r>
          </a:p>
          <a:p>
            <a:endParaRPr lang="en-US"/>
          </a:p>
          <a:p>
            <a:r>
              <a:rPr lang="en-US"/>
              <a:t>Understanding of the topic is the strongest aspect of the guidelines.</a:t>
            </a:r>
          </a:p>
          <a:p>
            <a:endParaRPr lang="en-US"/>
          </a:p>
          <a:p>
            <a:r>
              <a:rPr lang="en-US"/>
              <a:t>General goals and objectives are easy to identify in the reports.</a:t>
            </a:r>
          </a:p>
          <a:p>
            <a:endParaRPr lang="en-US"/>
          </a:p>
          <a:p>
            <a:r>
              <a:rPr lang="en-US"/>
              <a:t>Perceptions about the costs vs. benefits vary. </a:t>
            </a:r>
          </a:p>
          <a:p>
            <a:endParaRPr lang="en-US"/>
          </a:p>
          <a:p>
            <a:r>
              <a:rPr lang="en-US"/>
              <a:t>Lack of a business cases continues to be a major barrier. 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48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Data Capacity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948" y="5808385"/>
            <a:ext cx="4205789" cy="600556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What did we ask about?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07057" y="667109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Action taken on the Bree guidelines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all" spc="0" normalizeH="0" baseline="0" noProof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guidelines has your organization used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Did the guidelines: Increase your understanding of what data should be shared and increase your ability to implement data sharing and analytics solutions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Was it easy to identify goals </a:t>
            </a:r>
            <a:r>
              <a:rPr kumimoji="0" lang="en-US" sz="1800" b="0" i="0" u="none" strike="noStrike" kern="1200" cap="all" spc="0" normalizeH="0" baseline="0" noProof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Barriers and facilitators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HIMSS Continuity of Care model (CCMM)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HIMSS Analytics Model or Analytics Maturity (AMAM)</a:t>
            </a: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45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Data capacity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Who answered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24310" y="647172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708283"/>
              </p:ext>
            </p:extLst>
          </p:nvPr>
        </p:nvGraphicFramePr>
        <p:xfrm>
          <a:off x="621449" y="1314255"/>
          <a:ext cx="10857434" cy="2703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4993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4935739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2516702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</a:tblGrid>
              <a:tr h="909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Your department within your organization: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Your role or job at your organization: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QA1 Has your organization taken any actions to implement any of the Bree Guidelines?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272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Health Informatics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Divisional Vice President of Health Informatics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253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Informatics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CMIO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3371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No answer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Chief Nursing Information Officer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I don't know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  <a:tr h="235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IT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CIO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83940249"/>
                  </a:ext>
                </a:extLst>
              </a:tr>
              <a:tr h="453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Quality Management Division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System Vice President, Quality, Safety and Clinical Integration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85150403"/>
                  </a:ext>
                </a:extLst>
              </a:tr>
              <a:tr h="241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No answer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No answer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I don't know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837410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356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Data capacity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1"/>
                </a:solidFill>
              </a:rPr>
              <a:t>To what extent do you agree with the following statements?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24310" y="647172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730851"/>
              </p:ext>
            </p:extLst>
          </p:nvPr>
        </p:nvGraphicFramePr>
        <p:xfrm>
          <a:off x="424310" y="1544361"/>
          <a:ext cx="11508898" cy="3142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3630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2607102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2944483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  <a:gridCol w="2610600">
                  <a:extLst>
                    <a:ext uri="{9D8B030D-6E8A-4147-A177-3AD203B41FA5}">
                      <a16:colId xmlns:a16="http://schemas.microsoft.com/office/drawing/2014/main" val="113718054"/>
                    </a:ext>
                  </a:extLst>
                </a:gridCol>
                <a:gridCol w="1553083">
                  <a:extLst>
                    <a:ext uri="{9D8B030D-6E8A-4147-A177-3AD203B41FA5}">
                      <a16:colId xmlns:a16="http://schemas.microsoft.com/office/drawing/2014/main" val="4203118875"/>
                    </a:ext>
                  </a:extLst>
                </a:gridCol>
              </a:tblGrid>
              <a:tr h="127588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QS11a The use of the guidelines increased my/our UNDERSTANDING of what data should be captured and shared with others on my/our team.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QS11b From my perspective, the use of the guidelines increased our organizations ABILITY to implement data sharing solutions with other partners.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QS11c The use of the guidelines increased our organizations ABILITY to implement analytics capabilities.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QS11d The goals for REFERRALS were clear in all guidelines we used.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2587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Strongly Disagree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2959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Disagree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247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Neutral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  <a:tr h="2242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83940249"/>
                  </a:ext>
                </a:extLst>
              </a:tr>
              <a:tr h="2357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Strongly 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85150403"/>
                  </a:ext>
                </a:extLst>
              </a:tr>
              <a:tr h="230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Skipped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83741054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CB89399-8041-0ECB-B69B-B429EA5FF093}"/>
              </a:ext>
            </a:extLst>
          </p:cNvPr>
          <p:cNvSpPr txBox="1"/>
          <p:nvPr/>
        </p:nvSpPr>
        <p:spPr>
          <a:xfrm>
            <a:off x="424310" y="728445"/>
            <a:ext cx="11508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</a:rPr>
              <a:t>Data Capture, Sharing, and Analytics</a:t>
            </a:r>
          </a:p>
        </p:txBody>
      </p:sp>
    </p:spTree>
    <p:extLst>
      <p:ext uri="{BB962C8B-B14F-4D97-AF65-F5344CB8AC3E}">
        <p14:creationId xmlns:p14="http://schemas.microsoft.com/office/powerpoint/2010/main" val="3884698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Data capacity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1"/>
                </a:solidFill>
              </a:rPr>
              <a:t>To what extent do you agree with the following statements?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24310" y="647172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284502"/>
              </p:ext>
            </p:extLst>
          </p:nvPr>
        </p:nvGraphicFramePr>
        <p:xfrm>
          <a:off x="341549" y="1214510"/>
          <a:ext cx="11508899" cy="2966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5041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2271623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1874807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  <a:gridCol w="1955321">
                  <a:extLst>
                    <a:ext uri="{9D8B030D-6E8A-4147-A177-3AD203B41FA5}">
                      <a16:colId xmlns:a16="http://schemas.microsoft.com/office/drawing/2014/main" val="113718054"/>
                    </a:ext>
                  </a:extLst>
                </a:gridCol>
                <a:gridCol w="1449238">
                  <a:extLst>
                    <a:ext uri="{9D8B030D-6E8A-4147-A177-3AD203B41FA5}">
                      <a16:colId xmlns:a16="http://schemas.microsoft.com/office/drawing/2014/main" val="4203118875"/>
                    </a:ext>
                  </a:extLst>
                </a:gridCol>
                <a:gridCol w="2242869">
                  <a:extLst>
                    <a:ext uri="{9D8B030D-6E8A-4147-A177-3AD203B41FA5}">
                      <a16:colId xmlns:a16="http://schemas.microsoft.com/office/drawing/2014/main" val="171134627"/>
                    </a:ext>
                  </a:extLst>
                </a:gridCol>
              </a:tblGrid>
              <a:tr h="127588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n-lt"/>
                        </a:rPr>
                        <a:t>QS12a The goals for DATA TRANSPARENCY (such as sharing information with patients) were clear in all the guidelines we used.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n-lt"/>
                        </a:rPr>
                        <a:t>QS12b The goals for DATA STANDARDIZATION were clear in all of the guidelines we used.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n-lt"/>
                        </a:rPr>
                        <a:t>QS13a The goals for DATA AGGREGATION capabilities were clear in all guidelines we used.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n-lt"/>
                        </a:rPr>
                        <a:t>QS13b The goals for DATA COLLECTION were clear in all of the guidelines we used.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n-lt"/>
                        </a:rPr>
                        <a:t>QS13c The goals for POPULATION HEALTH MANAGEMENT (such as sharing information with patients) were clear in all the guidelines we used.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250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Strongly Disagree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2959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Disagree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247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Neutral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  <a:tr h="2386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83940249"/>
                  </a:ext>
                </a:extLst>
              </a:tr>
              <a:tr h="2357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Strongly 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85150403"/>
                  </a:ext>
                </a:extLst>
              </a:tr>
              <a:tr h="230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Skipped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837410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454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Data capacity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HIMSS Models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772491"/>
              </p:ext>
            </p:extLst>
          </p:nvPr>
        </p:nvGraphicFramePr>
        <p:xfrm>
          <a:off x="450818" y="854082"/>
          <a:ext cx="11290362" cy="3890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581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4796286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4537495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</a:tblGrid>
              <a:tr h="9010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Your department within your organization: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HIMSS Continuity of Care model (CCMM)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HIMSS Analytics Model or Analytics Maturity (AMAM)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4560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Health Informatics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Stage 4 - Care coordination based on actionable data using a semantic interoperable patient record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Stage 2 - Core data warehouse workout: centralised database with an analytics competency center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4560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Informatics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Stage 5 - Community-wide patient records using applied information with patient engagement focus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Stage 1 - Foundation building: data aggregation and initial data governance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496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No answer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Stage 7 - Knowledge driven engagement for dynamic, multi-vendor, multi-organisational interconnected healthcare delivery model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I don't know/ Not applicable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  <a:tr h="4560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IT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Stage 5 - Community-wide patient records using applied information with patient engagement focus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Stage 5 - Enhancing quality of care, population health, and understanding the economics of care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83940249"/>
                  </a:ext>
                </a:extLst>
              </a:tr>
              <a:tr h="668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Quality Management Division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Stage 4 - Care coordination based on actionable data using a semantic interoperable patient record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Stage 3 - Efficient, consistent internal and external report production and agility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85150403"/>
                  </a:ext>
                </a:extLst>
              </a:tr>
              <a:tr h="4560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No answer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Stage 7 - Knowledge driven engagement for dynamic, multi-vendor, multi-organizational interconnected healthcare delivery model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Stage 6 - Clinical risk intervention &amp; predictive analytics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837410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295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Data capacity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HIMSS models by organization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07057" y="667109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258501"/>
              </p:ext>
            </p:extLst>
          </p:nvPr>
        </p:nvGraphicFramePr>
        <p:xfrm>
          <a:off x="454325" y="1260277"/>
          <a:ext cx="11330618" cy="3104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837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4871049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4462732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</a:tblGrid>
              <a:tr h="71688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HIMSS Continuity of Care model (CCMM)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HIMSS Analytics Model or Analytics Maturity (AMAM)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108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Organization A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Stage 4 - Care coordination based on actionable data using a semantic interoperable patient record</a:t>
                      </a:r>
                    </a:p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TO</a:t>
                      </a:r>
                    </a:p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Stage 7 - Knowledge driven engagement for dynamic, multi-vendor, multi-organizational interconnected healthcare delivery model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Stage 3 - Efficient, consistent internal and external report production and agility</a:t>
                      </a:r>
                    </a:p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TO </a:t>
                      </a:r>
                    </a:p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Stage 6 - Clinical risk intervention &amp; predictive analytics</a:t>
                      </a:r>
                    </a:p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632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Organization B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Stage 4 - Care coordination based on actionable data using a semantic interoperable patient record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Stage 2 - Core data warehouse workout: centralized database with an analytics competency center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672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Organization C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Stage 5 - Community-wide patient records using applied information with patient engagement focus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Stage 1 - Foundation building: data aggregation and initial data governance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962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2952" y="5808385"/>
            <a:ext cx="4205789" cy="600556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What did we learn so far?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1160432" y="2002221"/>
            <a:ext cx="10157425" cy="3186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Goals and understanding of data exchange needs are reasonably clear in the reports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HIMSS data maturity models have room for improvement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lang="en-US">
              <a:solidFill>
                <a:srgbClr val="4590B8"/>
              </a:solidFill>
              <a:latin typeface="Calibri" panose="020F0502020204030204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lang="en-US">
              <a:solidFill>
                <a:srgbClr val="4590B8"/>
              </a:solidFill>
              <a:latin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24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Health  System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4348" y="5748866"/>
            <a:ext cx="4205789" cy="600556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What did we ask about?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07057" y="667109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Action taken on the Bree guidelines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all" spc="0" normalizeH="0" baseline="0" noProof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guidelines has your organization used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Did the guidelines: Increase your understanding of the topic, increase confidence in decision making, increase patient knowledge about the topic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Was it easy to identify goals and objectives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all" spc="0" normalizeH="0" baseline="0" noProof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Were the costs worth the benefits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Did they increase your understanding of: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EQUITABLE ACCESS AND CARE</a:t>
            </a:r>
            <a:r>
              <a:rPr lang="en-US">
                <a:solidFill>
                  <a:srgbClr val="4590B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BETTER COORDINATED CARE</a:t>
            </a:r>
            <a:r>
              <a:rPr lang="en-US">
                <a:solidFill>
                  <a:srgbClr val="4590B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USE DATA FROM OTHER SOURCES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all" spc="0" normalizeH="0" baseline="0" noProof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Barriers and facilitators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projects were most and least successful</a:t>
            </a: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741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Data Capacity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2952" y="5808385"/>
            <a:ext cx="4205789" cy="600556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07057" y="1903561"/>
            <a:ext cx="10157425" cy="3186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Continued outreach to organizations that may not be included in the rest of our evaluation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Adding select survey questions to the evaluation “score cards”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4590B8"/>
                </a:solidFill>
                <a:latin typeface="Calibri" panose="020F0502020204030204"/>
              </a:rPr>
              <a:t>Bree steering committee discussions on how to address the findings of this survey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752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Health  System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2950" y="5808385"/>
            <a:ext cx="5796604" cy="600556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solidFill>
                  <a:schemeClr val="bg1"/>
                </a:solidFill>
              </a:rPr>
              <a:t>Has your organization taken any actions to implement the Bree Guidelines?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07057" y="667109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347850"/>
              </p:ext>
            </p:extLst>
          </p:nvPr>
        </p:nvGraphicFramePr>
        <p:xfrm>
          <a:off x="407056" y="803486"/>
          <a:ext cx="5780959" cy="2931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1746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1206742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1182471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</a:tblGrid>
              <a:tr h="952475">
                <a:tc>
                  <a:txBody>
                    <a:bodyPr/>
                    <a:lstStyle/>
                    <a:p>
                      <a:r>
                        <a:rPr lang="en-US"/>
                        <a:t>Responses</a:t>
                      </a:r>
                    </a:p>
                    <a:p>
                      <a:r>
                        <a:rPr lang="en-US"/>
                        <a:t>N=16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Percent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Medical Provider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27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 have no knowledge of the Bree Guidelines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269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No action on Bree Guidelines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322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In the process of creating an implementation plan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  <a:tr h="320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Executed an implementation project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421096938"/>
                  </a:ext>
                </a:extLst>
              </a:tr>
              <a:tr h="40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Evaluated an implementation project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07531507"/>
                  </a:ext>
                </a:extLst>
              </a:tr>
              <a:tr h="3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I don't know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064133797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851501-4A1E-6FD9-1DDD-F212D1461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893875"/>
              </p:ext>
            </p:extLst>
          </p:nvPr>
        </p:nvGraphicFramePr>
        <p:xfrm>
          <a:off x="6796181" y="803486"/>
          <a:ext cx="4988762" cy="254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1087">
                  <a:extLst>
                    <a:ext uri="{9D8B030D-6E8A-4147-A177-3AD203B41FA5}">
                      <a16:colId xmlns:a16="http://schemas.microsoft.com/office/drawing/2014/main" val="2438239425"/>
                    </a:ext>
                  </a:extLst>
                </a:gridCol>
                <a:gridCol w="1007675">
                  <a:extLst>
                    <a:ext uri="{9D8B030D-6E8A-4147-A177-3AD203B41FA5}">
                      <a16:colId xmlns:a16="http://schemas.microsoft.com/office/drawing/2014/main" val="4063733177"/>
                    </a:ext>
                  </a:extLst>
                </a:gridCol>
              </a:tblGrid>
              <a:tr h="444469">
                <a:tc>
                  <a:txBody>
                    <a:bodyPr/>
                    <a:lstStyle/>
                    <a:p>
                      <a:r>
                        <a:rPr lang="en-US" sz="1400"/>
                        <a:t>Please rate your staff awareness of the Bree Guidelines:</a:t>
                      </a:r>
                    </a:p>
                    <a:p>
                      <a:r>
                        <a:rPr lang="en-US"/>
                        <a:t>N=17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Percent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612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No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856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Basic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795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General awareness; some content 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091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Advance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69850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6B92CD9-0503-AACC-A4F9-CFD8B48EE98D}"/>
              </a:ext>
            </a:extLst>
          </p:cNvPr>
          <p:cNvSpPr txBox="1"/>
          <p:nvPr/>
        </p:nvSpPr>
        <p:spPr>
          <a:xfrm>
            <a:off x="6796181" y="3606863"/>
            <a:ext cx="49887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This data was submitted to us from WACH which surveyed the Medical Directors at FQHCs.</a:t>
            </a:r>
          </a:p>
        </p:txBody>
      </p:sp>
    </p:spTree>
    <p:extLst>
      <p:ext uri="{BB962C8B-B14F-4D97-AF65-F5344CB8AC3E}">
        <p14:creationId xmlns:p14="http://schemas.microsoft.com/office/powerpoint/2010/main" val="62758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Health  System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solidFill>
                  <a:schemeClr val="bg1"/>
                </a:solidFill>
              </a:rPr>
              <a:t>Do you plan to implement or use the information in the Bree Collaborative Guidelines in your setting in the future?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07057" y="667109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298488"/>
              </p:ext>
            </p:extLst>
          </p:nvPr>
        </p:nvGraphicFramePr>
        <p:xfrm>
          <a:off x="407057" y="851962"/>
          <a:ext cx="5752204" cy="1832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000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1052422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  <a:gridCol w="1972574">
                  <a:extLst>
                    <a:ext uri="{9D8B030D-6E8A-4147-A177-3AD203B41FA5}">
                      <a16:colId xmlns:a16="http://schemas.microsoft.com/office/drawing/2014/main" val="113718054"/>
                    </a:ext>
                  </a:extLst>
                </a:gridCol>
              </a:tblGrid>
              <a:tr h="952475">
                <a:tc>
                  <a:txBody>
                    <a:bodyPr/>
                    <a:lstStyle/>
                    <a:p>
                      <a:r>
                        <a:rPr lang="en-US"/>
                        <a:t>Responses</a:t>
                      </a:r>
                    </a:p>
                    <a:p>
                      <a:r>
                        <a:rPr lang="en-US"/>
                        <a:t>N=16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Percent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Medical Provider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BH/Community Organization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27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Gill Sans MT" panose="020B0502020104020203" pitchFamily="34" charset="0"/>
                        </a:rPr>
                        <a:t>Yes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31%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269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Gill Sans MT" panose="020B0502020104020203" pitchFamily="34" charset="0"/>
                        </a:rPr>
                        <a:t>No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322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Gill Sans MT" panose="020B0502020104020203" pitchFamily="34" charset="0"/>
                        </a:rPr>
                        <a:t>I don't know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56%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19%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851501-4A1E-6FD9-1DDD-F212D1461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643490"/>
              </p:ext>
            </p:extLst>
          </p:nvPr>
        </p:nvGraphicFramePr>
        <p:xfrm>
          <a:off x="6636589" y="803486"/>
          <a:ext cx="5148354" cy="2954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3426">
                  <a:extLst>
                    <a:ext uri="{9D8B030D-6E8A-4147-A177-3AD203B41FA5}">
                      <a16:colId xmlns:a16="http://schemas.microsoft.com/office/drawing/2014/main" val="2438239425"/>
                    </a:ext>
                  </a:extLst>
                </a:gridCol>
                <a:gridCol w="1024928">
                  <a:extLst>
                    <a:ext uri="{9D8B030D-6E8A-4147-A177-3AD203B41FA5}">
                      <a16:colId xmlns:a16="http://schemas.microsoft.com/office/drawing/2014/main" val="4063733177"/>
                    </a:ext>
                  </a:extLst>
                </a:gridCol>
              </a:tblGrid>
              <a:tr h="952198">
                <a:tc>
                  <a:txBody>
                    <a:bodyPr/>
                    <a:lstStyle/>
                    <a:p>
                      <a:r>
                        <a:rPr lang="en-US"/>
                        <a:t>Please rate your organizations buy-in/interest in implementing the Bree Guidelines.</a:t>
                      </a:r>
                    </a:p>
                    <a:p>
                      <a:r>
                        <a:rPr lang="en-US"/>
                        <a:t>N=17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Percent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612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No interest in guidelines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856280"/>
                  </a:ext>
                </a:extLst>
              </a:tr>
              <a:tr h="384180">
                <a:tc>
                  <a:txBody>
                    <a:bodyPr/>
                    <a:lstStyle/>
                    <a:p>
                      <a:r>
                        <a:rPr lang="en-US"/>
                        <a:t>Actively considering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795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Some steps taken; test cycles beginning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091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Actively working towards guidelines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69850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6B92CD9-0503-AACC-A4F9-CFD8B48EE98D}"/>
              </a:ext>
            </a:extLst>
          </p:cNvPr>
          <p:cNvSpPr txBox="1"/>
          <p:nvPr/>
        </p:nvSpPr>
        <p:spPr>
          <a:xfrm>
            <a:off x="6796181" y="3787739"/>
            <a:ext cx="49887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This data was submitted to us from WACH which surveyed the Medical Directors at FQHCs.</a:t>
            </a:r>
          </a:p>
        </p:txBody>
      </p:sp>
    </p:spTree>
    <p:extLst>
      <p:ext uri="{BB962C8B-B14F-4D97-AF65-F5344CB8AC3E}">
        <p14:creationId xmlns:p14="http://schemas.microsoft.com/office/powerpoint/2010/main" val="1420921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Health  System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Which guidelines did you implement?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07057" y="667109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396310"/>
              </p:ext>
            </p:extLst>
          </p:nvPr>
        </p:nvGraphicFramePr>
        <p:xfrm>
          <a:off x="407057" y="1703101"/>
          <a:ext cx="11434131" cy="1879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865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695864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741872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  <a:gridCol w="1017917">
                  <a:extLst>
                    <a:ext uri="{9D8B030D-6E8A-4147-A177-3AD203B41FA5}">
                      <a16:colId xmlns:a16="http://schemas.microsoft.com/office/drawing/2014/main" val="113718054"/>
                    </a:ext>
                  </a:extLst>
                </a:gridCol>
                <a:gridCol w="822384">
                  <a:extLst>
                    <a:ext uri="{9D8B030D-6E8A-4147-A177-3AD203B41FA5}">
                      <a16:colId xmlns:a16="http://schemas.microsoft.com/office/drawing/2014/main" val="28342258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988915"/>
                    </a:ext>
                  </a:extLst>
                </a:gridCol>
                <a:gridCol w="971910">
                  <a:extLst>
                    <a:ext uri="{9D8B030D-6E8A-4147-A177-3AD203B41FA5}">
                      <a16:colId xmlns:a16="http://schemas.microsoft.com/office/drawing/2014/main" val="616519421"/>
                    </a:ext>
                  </a:extLst>
                </a:gridCol>
                <a:gridCol w="856890">
                  <a:extLst>
                    <a:ext uri="{9D8B030D-6E8A-4147-A177-3AD203B41FA5}">
                      <a16:colId xmlns:a16="http://schemas.microsoft.com/office/drawing/2014/main" val="2851135735"/>
                    </a:ext>
                  </a:extLst>
                </a:gridCol>
                <a:gridCol w="856891">
                  <a:extLst>
                    <a:ext uri="{9D8B030D-6E8A-4147-A177-3AD203B41FA5}">
                      <a16:colId xmlns:a16="http://schemas.microsoft.com/office/drawing/2014/main" val="3151484425"/>
                    </a:ext>
                  </a:extLst>
                </a:gridCol>
                <a:gridCol w="954657">
                  <a:extLst>
                    <a:ext uri="{9D8B030D-6E8A-4147-A177-3AD203B41FA5}">
                      <a16:colId xmlns:a16="http://schemas.microsoft.com/office/drawing/2014/main" val="3442387354"/>
                    </a:ext>
                  </a:extLst>
                </a:gridCol>
                <a:gridCol w="845388">
                  <a:extLst>
                    <a:ext uri="{9D8B030D-6E8A-4147-A177-3AD203B41FA5}">
                      <a16:colId xmlns:a16="http://schemas.microsoft.com/office/drawing/2014/main" val="3332346440"/>
                    </a:ext>
                  </a:extLst>
                </a:gridCol>
                <a:gridCol w="902893">
                  <a:extLst>
                    <a:ext uri="{9D8B030D-6E8A-4147-A177-3AD203B41FA5}">
                      <a16:colId xmlns:a16="http://schemas.microsoft.com/office/drawing/2014/main" val="1550812377"/>
                    </a:ext>
                  </a:extLst>
                </a:gridCol>
              </a:tblGrid>
              <a:tr h="1057351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TKTHR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Lumbar Bundle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Opioid Prescribing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Obstetrics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CRC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BH Integration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Low back pain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Opioid in older adults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Opioid treatment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Long term Opioids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LGBTQ care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27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Organization 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269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Organization 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2816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Organization 3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88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Health  System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1"/>
                </a:solidFill>
              </a:rPr>
              <a:t>To what extent do you agree with the following statements?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24310" y="647172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385527"/>
              </p:ext>
            </p:extLst>
          </p:nvPr>
        </p:nvGraphicFramePr>
        <p:xfrm>
          <a:off x="992037" y="1852626"/>
          <a:ext cx="10207924" cy="2707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0877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2865646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2996359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  <a:gridCol w="2755042">
                  <a:extLst>
                    <a:ext uri="{9D8B030D-6E8A-4147-A177-3AD203B41FA5}">
                      <a16:colId xmlns:a16="http://schemas.microsoft.com/office/drawing/2014/main" val="113718054"/>
                    </a:ext>
                  </a:extLst>
                </a:gridCol>
              </a:tblGrid>
              <a:tr h="127588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QF1a) The use of the guidelines increased my/our </a:t>
                      </a:r>
                      <a:r>
                        <a:rPr lang="en-US" sz="1800" b="1" i="0" u="none" strike="noStrike">
                          <a:effectLst/>
                          <a:latin typeface="+mn-lt"/>
                        </a:rPr>
                        <a:t>understanding</a:t>
                      </a:r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 of the topic.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QF1b) The use of the guidelines increased my/our </a:t>
                      </a:r>
                      <a:r>
                        <a:rPr lang="en-US" sz="1800" b="1" i="0" u="none" strike="noStrike">
                          <a:effectLst/>
                          <a:latin typeface="+mn-lt"/>
                        </a:rPr>
                        <a:t>confidence in decision making</a:t>
                      </a:r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QF1c) The patient recommendations provided our patients with increased </a:t>
                      </a:r>
                      <a:r>
                        <a:rPr lang="en-US" sz="1800" b="1" i="0" u="none" strike="noStrike">
                          <a:effectLst/>
                          <a:latin typeface="+mn-lt"/>
                        </a:rPr>
                        <a:t>knowledge</a:t>
                      </a:r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 about the topic.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2587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Strongly Disagree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2415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Disagree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247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Neutral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  <a:tr h="2242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83940249"/>
                  </a:ext>
                </a:extLst>
              </a:tr>
              <a:tr h="230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Strongly 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85150403"/>
                  </a:ext>
                </a:extLst>
              </a:tr>
              <a:tr h="230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Skipped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83741054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A12B232-D8AA-FE2A-B140-36C70C72DDDC}"/>
              </a:ext>
            </a:extLst>
          </p:cNvPr>
          <p:cNvSpPr txBox="1"/>
          <p:nvPr/>
        </p:nvSpPr>
        <p:spPr>
          <a:xfrm>
            <a:off x="992037" y="1003308"/>
            <a:ext cx="10207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accent1"/>
                </a:solidFill>
              </a:rPr>
              <a:t>Understanding, decision making and knowledge</a:t>
            </a:r>
          </a:p>
        </p:txBody>
      </p:sp>
    </p:spTree>
    <p:extLst>
      <p:ext uri="{BB962C8B-B14F-4D97-AF65-F5344CB8AC3E}">
        <p14:creationId xmlns:p14="http://schemas.microsoft.com/office/powerpoint/2010/main" val="4121570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Health  System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1"/>
                </a:solidFill>
              </a:rPr>
              <a:t>To what extent do you agree with the following statements?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24310" y="647172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34975"/>
              </p:ext>
            </p:extLst>
          </p:nvPr>
        </p:nvGraphicFramePr>
        <p:xfrm>
          <a:off x="437768" y="1614607"/>
          <a:ext cx="11029614" cy="2963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5877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2639683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  <a:gridCol w="2150854">
                  <a:extLst>
                    <a:ext uri="{9D8B030D-6E8A-4147-A177-3AD203B41FA5}">
                      <a16:colId xmlns:a16="http://schemas.microsoft.com/office/drawing/2014/main" val="3337730960"/>
                    </a:ext>
                  </a:extLst>
                </a:gridCol>
              </a:tblGrid>
              <a:tr h="151561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QF2a) How to provide, support, or advocate for more EQUITABLE ACCESS AND CARE for the topic specific condition.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QF2b) How to provide, support, or advocate for BETTER COORDINATED CARE for the topic specific condition.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QF2c) How to incorporate, support, advocate for and/or USE DATA FROM OTHER SOURCES to inform care.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284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1 - knowledge was not increased at all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3464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2 - knowledge was slightly increased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340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3 - knowledge was somewhat increased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  <a:tr h="340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4 - knowledge was moderately increased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8394024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07F8530-F492-CC0A-C088-FD803E59B634}"/>
              </a:ext>
            </a:extLst>
          </p:cNvPr>
          <p:cNvSpPr txBox="1"/>
          <p:nvPr/>
        </p:nvSpPr>
        <p:spPr>
          <a:xfrm>
            <a:off x="4088919" y="882433"/>
            <a:ext cx="4767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</a:rPr>
              <a:t>Knowledge, cont.</a:t>
            </a:r>
          </a:p>
        </p:txBody>
      </p:sp>
    </p:spTree>
    <p:extLst>
      <p:ext uri="{BB962C8B-B14F-4D97-AF65-F5344CB8AC3E}">
        <p14:creationId xmlns:p14="http://schemas.microsoft.com/office/powerpoint/2010/main" val="272550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Health  System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1"/>
                </a:solidFill>
              </a:rPr>
              <a:t>To what extent do you agree with the following statements?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24310" y="647172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/>
        </p:nvGraphicFramePr>
        <p:xfrm>
          <a:off x="2369558" y="1850396"/>
          <a:ext cx="7452882" cy="270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260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2869263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2996359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</a:tblGrid>
              <a:tr h="127588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QD3a) I/we could easily identify appropriate </a:t>
                      </a:r>
                      <a:r>
                        <a:rPr lang="en-US" sz="1800" b="1" i="0" u="none" strike="noStrike">
                          <a:effectLst/>
                          <a:latin typeface="+mn-lt"/>
                        </a:rPr>
                        <a:t>goals</a:t>
                      </a:r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 from the Bree guidelines.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QD3b) I/we would easily identify the </a:t>
                      </a:r>
                      <a:r>
                        <a:rPr lang="en-US" sz="1800" b="1" i="0" u="none" strike="noStrike">
                          <a:effectLst/>
                          <a:latin typeface="+mn-lt"/>
                        </a:rPr>
                        <a:t>objectives </a:t>
                      </a:r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needed to reach goals in the Bree guidelines.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2587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Strongly Disagree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243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Disagree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247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Neutral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  <a:tr h="2242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83940249"/>
                  </a:ext>
                </a:extLst>
              </a:tr>
              <a:tr h="230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Strongly 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85150403"/>
                  </a:ext>
                </a:extLst>
              </a:tr>
              <a:tr h="230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Skipped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41821632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07F8530-F492-CC0A-C088-FD803E59B634}"/>
              </a:ext>
            </a:extLst>
          </p:cNvPr>
          <p:cNvSpPr txBox="1"/>
          <p:nvPr/>
        </p:nvSpPr>
        <p:spPr>
          <a:xfrm>
            <a:off x="4088919" y="882433"/>
            <a:ext cx="4767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</a:rPr>
              <a:t>Goals and Objectives</a:t>
            </a:r>
          </a:p>
        </p:txBody>
      </p:sp>
    </p:spTree>
    <p:extLst>
      <p:ext uri="{BB962C8B-B14F-4D97-AF65-F5344CB8AC3E}">
        <p14:creationId xmlns:p14="http://schemas.microsoft.com/office/powerpoint/2010/main" val="2570820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429D-2417-B92D-FFA7-A7D25A32F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89585"/>
            <a:ext cx="11029615" cy="7188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Health  System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7F0A-3327-4F26-C65D-BB7AC38E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49" y="5808385"/>
            <a:ext cx="7257344" cy="600556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1"/>
                </a:solidFill>
              </a:rPr>
              <a:t>To what extent do you agree with the following statements?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9D42CF-DA3E-BB87-BDD9-FCD69BDCD36C}"/>
              </a:ext>
            </a:extLst>
          </p:cNvPr>
          <p:cNvSpPr txBox="1">
            <a:spLocks/>
          </p:cNvSpPr>
          <p:nvPr/>
        </p:nvSpPr>
        <p:spPr>
          <a:xfrm>
            <a:off x="424310" y="647172"/>
            <a:ext cx="10157425" cy="4422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all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D2B71C-0561-022C-5B80-E1E528E7F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057" y="5286903"/>
            <a:ext cx="1428750" cy="92392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E65AF8-411A-47E0-B65C-275A4579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065865"/>
              </p:ext>
            </p:extLst>
          </p:nvPr>
        </p:nvGraphicFramePr>
        <p:xfrm>
          <a:off x="1075427" y="1768415"/>
          <a:ext cx="10207924" cy="2713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0877">
                  <a:extLst>
                    <a:ext uri="{9D8B030D-6E8A-4147-A177-3AD203B41FA5}">
                      <a16:colId xmlns:a16="http://schemas.microsoft.com/office/drawing/2014/main" val="3449552435"/>
                    </a:ext>
                  </a:extLst>
                </a:gridCol>
                <a:gridCol w="2865646">
                  <a:extLst>
                    <a:ext uri="{9D8B030D-6E8A-4147-A177-3AD203B41FA5}">
                      <a16:colId xmlns:a16="http://schemas.microsoft.com/office/drawing/2014/main" val="282098030"/>
                    </a:ext>
                  </a:extLst>
                </a:gridCol>
                <a:gridCol w="2996359">
                  <a:extLst>
                    <a:ext uri="{9D8B030D-6E8A-4147-A177-3AD203B41FA5}">
                      <a16:colId xmlns:a16="http://schemas.microsoft.com/office/drawing/2014/main" val="643372795"/>
                    </a:ext>
                  </a:extLst>
                </a:gridCol>
                <a:gridCol w="2755042">
                  <a:extLst>
                    <a:ext uri="{9D8B030D-6E8A-4147-A177-3AD203B41FA5}">
                      <a16:colId xmlns:a16="http://schemas.microsoft.com/office/drawing/2014/main" val="113718054"/>
                    </a:ext>
                  </a:extLst>
                </a:gridCol>
              </a:tblGrid>
              <a:tr h="127588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QC5a) The </a:t>
                      </a:r>
                      <a:r>
                        <a:rPr lang="en-US" sz="1800" b="1" i="0" u="none" strike="noStrike">
                          <a:effectLst/>
                          <a:latin typeface="+mn-lt"/>
                        </a:rPr>
                        <a:t>overall costs </a:t>
                      </a:r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of the implementation project(s) were worth the benefits.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QC5b) Any increases in </a:t>
                      </a:r>
                      <a:r>
                        <a:rPr lang="en-US" sz="1800" b="1" i="0" u="none" strike="noStrike">
                          <a:effectLst/>
                          <a:latin typeface="+mn-lt"/>
                        </a:rPr>
                        <a:t>workforce costs </a:t>
                      </a:r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or workloads to implement guideline(s) was in proportion to the benefits.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QC5c) The cost of implementing the guideline(s) was </a:t>
                      </a:r>
                      <a:r>
                        <a:rPr lang="en-US" sz="1800" b="1" i="0" u="none" strike="noStrike">
                          <a:effectLst/>
                          <a:latin typeface="+mn-lt"/>
                        </a:rPr>
                        <a:t>reasonable for our facility or organization</a:t>
                      </a:r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5994844"/>
                  </a:ext>
                </a:extLst>
              </a:tr>
              <a:tr h="2587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Strongly Disagree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6026576"/>
                  </a:ext>
                </a:extLst>
              </a:tr>
              <a:tr h="2415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Disagree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87696168"/>
                  </a:ext>
                </a:extLst>
              </a:tr>
              <a:tr h="247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Neutral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07232158"/>
                  </a:ext>
                </a:extLst>
              </a:tr>
              <a:tr h="2242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83940249"/>
                  </a:ext>
                </a:extLst>
              </a:tr>
              <a:tr h="2357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Strongly agree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85150403"/>
                  </a:ext>
                </a:extLst>
              </a:tr>
              <a:tr h="230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Skipped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83741054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CB89399-8041-0ECB-B69B-B429EA5FF093}"/>
              </a:ext>
            </a:extLst>
          </p:cNvPr>
          <p:cNvSpPr txBox="1"/>
          <p:nvPr/>
        </p:nvSpPr>
        <p:spPr>
          <a:xfrm>
            <a:off x="4042913" y="1029419"/>
            <a:ext cx="3772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</a:rPr>
              <a:t>Costs</a:t>
            </a:r>
          </a:p>
        </p:txBody>
      </p:sp>
    </p:spTree>
    <p:extLst>
      <p:ext uri="{BB962C8B-B14F-4D97-AF65-F5344CB8AC3E}">
        <p14:creationId xmlns:p14="http://schemas.microsoft.com/office/powerpoint/2010/main" val="427856593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30c96ee6-c168-4e58-9503-bca1f305f3f9" xsi:nil="true"/>
    <lcf76f155ced4ddcb4097134ff3c332f xmlns="30c96ee6-c168-4e58-9503-bca1f305f3f9">
      <Terms xmlns="http://schemas.microsoft.com/office/infopath/2007/PartnerControls"/>
    </lcf76f155ced4ddcb4097134ff3c332f>
    <TaxCatchAll xmlns="f46ad185-d85d-425e-a013-e9b99bc40c0a" xsi:nil="true"/>
    <SharedWithUsers xmlns="f46ad185-d85d-425e-a013-e9b99bc40c0a">
      <UserInfo>
        <DisplayName>Ginny Weir</DisplayName>
        <AccountId>34</AccountId>
        <AccountType/>
      </UserInfo>
      <UserInfo>
        <DisplayName>Emily Nudelman</DisplayName>
        <AccountId>4469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88708C326C3E4CADFCB833D741E62C" ma:contentTypeVersion="19" ma:contentTypeDescription="Create a new document." ma:contentTypeScope="" ma:versionID="bde7459130ffb064f50a8c431c1c0c10">
  <xsd:schema xmlns:xsd="http://www.w3.org/2001/XMLSchema" xmlns:xs="http://www.w3.org/2001/XMLSchema" xmlns:p="http://schemas.microsoft.com/office/2006/metadata/properties" xmlns:ns2="30c96ee6-c168-4e58-9503-bca1f305f3f9" xmlns:ns3="f46ad185-d85d-425e-a013-e9b99bc40c0a" targetNamespace="http://schemas.microsoft.com/office/2006/metadata/properties" ma:root="true" ma:fieldsID="13ccea8fdecd253b6da55d304b24c0de" ns2:_="" ns3:_="">
    <xsd:import namespace="30c96ee6-c168-4e58-9503-bca1f305f3f9"/>
    <xsd:import namespace="f46ad185-d85d-425e-a013-e9b99bc40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96ee6-c168-4e58-9503-bca1f305f3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06d3087-7421-4ee1-8c49-b3c8cbaf40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4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ad185-d85d-425e-a013-e9b99bc40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6735cc-23fa-4e5d-b651-fd23c1f97947}" ma:internalName="TaxCatchAll" ma:showField="CatchAllData" ma:web="f46ad185-d85d-425e-a013-e9b99bc40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352C67-621C-4E62-AFE8-C7204C9721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1C691B-A131-4D8B-BC97-530C5E023685}">
  <ds:schemaRefs>
    <ds:schemaRef ds:uri="30c96ee6-c168-4e58-9503-bca1f305f3f9"/>
    <ds:schemaRef ds:uri="f46ad185-d85d-425e-a013-e9b99bc40c0a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6539FC4-D363-41AF-B1EC-FFA55CA196C6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20</Slides>
  <Notes>1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Frame</vt:lpstr>
      <vt:lpstr>Dividend</vt:lpstr>
      <vt:lpstr>2023 Survey Results</vt:lpstr>
      <vt:lpstr>Health  System Survey</vt:lpstr>
      <vt:lpstr>Health  System Survey</vt:lpstr>
      <vt:lpstr>Health  System Survey</vt:lpstr>
      <vt:lpstr>Health  System Survey</vt:lpstr>
      <vt:lpstr>Health  System Survey</vt:lpstr>
      <vt:lpstr>Health  System Survey</vt:lpstr>
      <vt:lpstr>Health  System Survey</vt:lpstr>
      <vt:lpstr>Health  System Survey</vt:lpstr>
      <vt:lpstr>Barriers and facilitators</vt:lpstr>
      <vt:lpstr>Health  System Survey</vt:lpstr>
      <vt:lpstr>Summary</vt:lpstr>
      <vt:lpstr>Data Capacity Survey</vt:lpstr>
      <vt:lpstr>Data capacity Survey</vt:lpstr>
      <vt:lpstr>Data capacity Survey</vt:lpstr>
      <vt:lpstr>Data capacity Survey</vt:lpstr>
      <vt:lpstr>Data capacity Survey</vt:lpstr>
      <vt:lpstr>Data capacity Survey</vt:lpstr>
      <vt:lpstr>summary</vt:lpstr>
      <vt:lpstr>Data Capacity Survey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Survey Results</dc:title>
  <dc:creator>Karie Nicholas</dc:creator>
  <cp:revision>1</cp:revision>
  <dcterms:created xsi:type="dcterms:W3CDTF">2023-08-08T19:59:15Z</dcterms:created>
  <dcterms:modified xsi:type="dcterms:W3CDTF">2023-09-01T16:02:01Z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0x010100EE88708C326C3E4CADFCB833D741E62C</vt:lpwstr>
  </property>
  <property fmtid="{D5CDD505-2E9C-101B-9397-08002B2CF9AE}" pid="3" name="MediaServiceImageTags">
    <vt:lpwstr/>
  </property>
</Properties>
</file>