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4" r:id="rId4"/>
    <p:sldMasterId id="2147483679" r:id="rId5"/>
    <p:sldMasterId id="2147483701" r:id="rId6"/>
  </p:sldMasterIdLst>
  <p:notesMasterIdLst>
    <p:notesMasterId r:id="rId33"/>
  </p:notesMasterIdLst>
  <p:sldIdLst>
    <p:sldId id="291" r:id="rId7"/>
    <p:sldId id="295" r:id="rId8"/>
    <p:sldId id="322" r:id="rId9"/>
    <p:sldId id="323" r:id="rId10"/>
    <p:sldId id="292" r:id="rId11"/>
    <p:sldId id="293" r:id="rId12"/>
    <p:sldId id="2147469817" r:id="rId13"/>
    <p:sldId id="281" r:id="rId14"/>
    <p:sldId id="290" r:id="rId15"/>
    <p:sldId id="298" r:id="rId16"/>
    <p:sldId id="324" r:id="rId17"/>
    <p:sldId id="309" r:id="rId18"/>
    <p:sldId id="326" r:id="rId19"/>
    <p:sldId id="325" r:id="rId20"/>
    <p:sldId id="2147469765" r:id="rId21"/>
    <p:sldId id="262" r:id="rId22"/>
    <p:sldId id="260" r:id="rId23"/>
    <p:sldId id="2147469815" r:id="rId24"/>
    <p:sldId id="279" r:id="rId25"/>
    <p:sldId id="2147469813" r:id="rId26"/>
    <p:sldId id="2147469816" r:id="rId27"/>
    <p:sldId id="283" r:id="rId28"/>
    <p:sldId id="317" r:id="rId29"/>
    <p:sldId id="2147469782" r:id="rId30"/>
    <p:sldId id="2147469780"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4700" autoAdjust="0"/>
  </p:normalViewPr>
  <p:slideViewPr>
    <p:cSldViewPr snapToGrid="0" showGuides="1">
      <p:cViewPr varScale="1">
        <p:scale>
          <a:sx n="77" d="100"/>
          <a:sy n="77" d="100"/>
        </p:scale>
        <p:origin x="1116" y="5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osa\psychiatry$\shared\SMARTSecure\AESD\Year%203\23-24%20State%20Report%20Universal%20Prevention%20Activity%20Data%20and%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2000" dirty="0"/>
              <a:t>Universal Prevention Services: Sessions by Strategy and Group</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'[23-24 State Report Universal Prevention Activity Data and Tables.xlsx]Activity Data Pivot'!$F$47</c:f>
              <c:strCache>
                <c:ptCount val="1"/>
                <c:pt idx="0">
                  <c:v>Community</c:v>
                </c:pt>
              </c:strCache>
            </c:strRef>
          </c:tx>
          <c:spPr>
            <a:solidFill>
              <a:schemeClr val="accent2">
                <a:lumMod val="40000"/>
                <a:lumOff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BCB3-4FDB-BA5D-E245601AC6E7}"/>
                </c:ext>
              </c:extLst>
            </c:dLbl>
            <c:dLbl>
              <c:idx val="2"/>
              <c:delete val="1"/>
              <c:extLst>
                <c:ext xmlns:c15="http://schemas.microsoft.com/office/drawing/2012/chart" uri="{CE6537A1-D6FC-4f65-9D91-7224C49458BB}"/>
                <c:ext xmlns:c16="http://schemas.microsoft.com/office/drawing/2014/chart" uri="{C3380CC4-5D6E-409C-BE32-E72D297353CC}">
                  <c16:uniqueId val="{00000001-BCB3-4FDB-BA5D-E245601AC6E7}"/>
                </c:ext>
              </c:extLst>
            </c:dLbl>
            <c:dLbl>
              <c:idx val="3"/>
              <c:delete val="1"/>
              <c:extLst>
                <c:ext xmlns:c15="http://schemas.microsoft.com/office/drawing/2012/chart" uri="{CE6537A1-D6FC-4f65-9D91-7224C49458BB}"/>
                <c:ext xmlns:c16="http://schemas.microsoft.com/office/drawing/2014/chart" uri="{C3380CC4-5D6E-409C-BE32-E72D297353CC}">
                  <c16:uniqueId val="{00000002-BCB3-4FDB-BA5D-E245601AC6E7}"/>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'[23-24 State Report Universal Prevention Activity Data and Tables.xlsx]Activity Data Pivot'!$E$48:$E$52</c:f>
              <c:strCache>
                <c:ptCount val="5"/>
                <c:pt idx="0">
                  <c:v>Awareness</c:v>
                </c:pt>
                <c:pt idx="1">
                  <c:v>Curriculum</c:v>
                </c:pt>
                <c:pt idx="2">
                  <c:v>Education</c:v>
                </c:pt>
                <c:pt idx="3">
                  <c:v>Peer</c:v>
                </c:pt>
                <c:pt idx="4">
                  <c:v>Planning</c:v>
                </c:pt>
              </c:strCache>
            </c:strRef>
          </c:cat>
          <c:val>
            <c:numRef>
              <c:f>'[23-24 State Report Universal Prevention Activity Data and Tables.xlsx]Activity Data Pivot'!$F$48:$F$52</c:f>
              <c:numCache>
                <c:formatCode>0</c:formatCode>
                <c:ptCount val="5"/>
                <c:pt idx="0">
                  <c:v>35</c:v>
                </c:pt>
                <c:pt idx="1">
                  <c:v>0</c:v>
                </c:pt>
                <c:pt idx="2">
                  <c:v>0</c:v>
                </c:pt>
                <c:pt idx="3">
                  <c:v>0</c:v>
                </c:pt>
                <c:pt idx="4">
                  <c:v>62</c:v>
                </c:pt>
              </c:numCache>
            </c:numRef>
          </c:val>
          <c:extLst>
            <c:ext xmlns:c16="http://schemas.microsoft.com/office/drawing/2014/chart" uri="{C3380CC4-5D6E-409C-BE32-E72D297353CC}">
              <c16:uniqueId val="{00000003-BCB3-4FDB-BA5D-E245601AC6E7}"/>
            </c:ext>
          </c:extLst>
        </c:ser>
        <c:ser>
          <c:idx val="1"/>
          <c:order val="1"/>
          <c:tx>
            <c:strRef>
              <c:f>'[23-24 State Report Universal Prevention Activity Data and Tables.xlsx]Activity Data Pivot'!$G$47</c:f>
              <c:strCache>
                <c:ptCount val="1"/>
                <c:pt idx="0">
                  <c:v>Family</c:v>
                </c:pt>
              </c:strCache>
            </c:strRef>
          </c:tx>
          <c:spPr>
            <a:solidFill>
              <a:schemeClr val="accent6">
                <a:lumMod val="40000"/>
                <a:lumOff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BCB3-4FDB-BA5D-E245601AC6E7}"/>
                </c:ext>
              </c:extLst>
            </c:dLbl>
            <c:dLbl>
              <c:idx val="2"/>
              <c:delete val="1"/>
              <c:extLst>
                <c:ext xmlns:c15="http://schemas.microsoft.com/office/drawing/2012/chart" uri="{CE6537A1-D6FC-4f65-9D91-7224C49458BB}"/>
                <c:ext xmlns:c16="http://schemas.microsoft.com/office/drawing/2014/chart" uri="{C3380CC4-5D6E-409C-BE32-E72D297353CC}">
                  <c16:uniqueId val="{00000005-BCB3-4FDB-BA5D-E245601AC6E7}"/>
                </c:ext>
              </c:extLst>
            </c:dLbl>
            <c:dLbl>
              <c:idx val="3"/>
              <c:delete val="1"/>
              <c:extLst>
                <c:ext xmlns:c15="http://schemas.microsoft.com/office/drawing/2012/chart" uri="{CE6537A1-D6FC-4f65-9D91-7224C49458BB}"/>
                <c:ext xmlns:c16="http://schemas.microsoft.com/office/drawing/2014/chart" uri="{C3380CC4-5D6E-409C-BE32-E72D297353CC}">
                  <c16:uniqueId val="{00000006-BCB3-4FDB-BA5D-E245601AC6E7}"/>
                </c:ext>
              </c:extLst>
            </c:dLbl>
            <c:dLbl>
              <c:idx val="4"/>
              <c:delete val="1"/>
              <c:extLst>
                <c:ext xmlns:c15="http://schemas.microsoft.com/office/drawing/2012/chart" uri="{CE6537A1-D6FC-4f65-9D91-7224C49458BB}"/>
                <c:ext xmlns:c16="http://schemas.microsoft.com/office/drawing/2014/chart" uri="{C3380CC4-5D6E-409C-BE32-E72D297353CC}">
                  <c16:uniqueId val="{00000007-BCB3-4FDB-BA5D-E245601AC6E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'[23-24 State Report Universal Prevention Activity Data and Tables.xlsx]Activity Data Pivot'!$E$48:$E$52</c:f>
              <c:strCache>
                <c:ptCount val="5"/>
                <c:pt idx="0">
                  <c:v>Awareness</c:v>
                </c:pt>
                <c:pt idx="1">
                  <c:v>Curriculum</c:v>
                </c:pt>
                <c:pt idx="2">
                  <c:v>Education</c:v>
                </c:pt>
                <c:pt idx="3">
                  <c:v>Peer</c:v>
                </c:pt>
                <c:pt idx="4">
                  <c:v>Planning</c:v>
                </c:pt>
              </c:strCache>
            </c:strRef>
          </c:cat>
          <c:val>
            <c:numRef>
              <c:f>'[23-24 State Report Universal Prevention Activity Data and Tables.xlsx]Activity Data Pivot'!$G$48:$G$52</c:f>
              <c:numCache>
                <c:formatCode>0</c:formatCode>
                <c:ptCount val="5"/>
                <c:pt idx="0">
                  <c:v>157</c:v>
                </c:pt>
                <c:pt idx="1">
                  <c:v>0</c:v>
                </c:pt>
                <c:pt idx="2">
                  <c:v>0</c:v>
                </c:pt>
                <c:pt idx="3">
                  <c:v>0</c:v>
                </c:pt>
                <c:pt idx="4">
                  <c:v>0</c:v>
                </c:pt>
              </c:numCache>
            </c:numRef>
          </c:val>
          <c:extLst>
            <c:ext xmlns:c16="http://schemas.microsoft.com/office/drawing/2014/chart" uri="{C3380CC4-5D6E-409C-BE32-E72D297353CC}">
              <c16:uniqueId val="{00000008-BCB3-4FDB-BA5D-E245601AC6E7}"/>
            </c:ext>
          </c:extLst>
        </c:ser>
        <c:ser>
          <c:idx val="2"/>
          <c:order val="2"/>
          <c:tx>
            <c:strRef>
              <c:f>'[23-24 State Report Universal Prevention Activity Data and Tables.xlsx]Activity Data Pivot'!$H$47</c:f>
              <c:strCache>
                <c:ptCount val="1"/>
                <c:pt idx="0">
                  <c:v>Staff</c:v>
                </c:pt>
              </c:strCache>
            </c:strRef>
          </c:tx>
          <c:spPr>
            <a:solidFill>
              <a:schemeClr val="accent4">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9-BCB3-4FDB-BA5D-E245601AC6E7}"/>
                </c:ext>
              </c:extLst>
            </c:dLbl>
            <c:dLbl>
              <c:idx val="3"/>
              <c:delete val="1"/>
              <c:extLst>
                <c:ext xmlns:c15="http://schemas.microsoft.com/office/drawing/2012/chart" uri="{CE6537A1-D6FC-4f65-9D91-7224C49458BB}"/>
                <c:ext xmlns:c16="http://schemas.microsoft.com/office/drawing/2014/chart" uri="{C3380CC4-5D6E-409C-BE32-E72D297353CC}">
                  <c16:uniqueId val="{0000000A-BCB3-4FDB-BA5D-E245601AC6E7}"/>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'[23-24 State Report Universal Prevention Activity Data and Tables.xlsx]Activity Data Pivot'!$E$48:$E$52</c:f>
              <c:strCache>
                <c:ptCount val="5"/>
                <c:pt idx="0">
                  <c:v>Awareness</c:v>
                </c:pt>
                <c:pt idx="1">
                  <c:v>Curriculum</c:v>
                </c:pt>
                <c:pt idx="2">
                  <c:v>Education</c:v>
                </c:pt>
                <c:pt idx="3">
                  <c:v>Peer</c:v>
                </c:pt>
                <c:pt idx="4">
                  <c:v>Planning</c:v>
                </c:pt>
              </c:strCache>
            </c:strRef>
          </c:cat>
          <c:val>
            <c:numRef>
              <c:f>'[23-24 State Report Universal Prevention Activity Data and Tables.xlsx]Activity Data Pivot'!$H$48:$H$52</c:f>
              <c:numCache>
                <c:formatCode>0</c:formatCode>
                <c:ptCount val="5"/>
                <c:pt idx="0">
                  <c:v>120</c:v>
                </c:pt>
                <c:pt idx="1">
                  <c:v>7</c:v>
                </c:pt>
                <c:pt idx="2">
                  <c:v>0</c:v>
                </c:pt>
                <c:pt idx="3">
                  <c:v>0</c:v>
                </c:pt>
                <c:pt idx="4">
                  <c:v>1253</c:v>
                </c:pt>
              </c:numCache>
            </c:numRef>
          </c:val>
          <c:extLst>
            <c:ext xmlns:c16="http://schemas.microsoft.com/office/drawing/2014/chart" uri="{C3380CC4-5D6E-409C-BE32-E72D297353CC}">
              <c16:uniqueId val="{0000000B-BCB3-4FDB-BA5D-E245601AC6E7}"/>
            </c:ext>
          </c:extLst>
        </c:ser>
        <c:ser>
          <c:idx val="3"/>
          <c:order val="3"/>
          <c:tx>
            <c:strRef>
              <c:f>'[23-24 State Report Universal Prevention Activity Data and Tables.xlsx]Activity Data Pivot'!$I$47</c:f>
              <c:strCache>
                <c:ptCount val="1"/>
                <c:pt idx="0">
                  <c:v>Student</c:v>
                </c:pt>
              </c:strCache>
            </c:strRef>
          </c:tx>
          <c:spPr>
            <a:solidFill>
              <a:schemeClr val="accent5">
                <a:lumMod val="40000"/>
                <a:lumOff val="60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C-BCB3-4FDB-BA5D-E245601AC6E7}"/>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'[23-24 State Report Universal Prevention Activity Data and Tables.xlsx]Activity Data Pivot'!$E$48:$E$52</c:f>
              <c:strCache>
                <c:ptCount val="5"/>
                <c:pt idx="0">
                  <c:v>Awareness</c:v>
                </c:pt>
                <c:pt idx="1">
                  <c:v>Curriculum</c:v>
                </c:pt>
                <c:pt idx="2">
                  <c:v>Education</c:v>
                </c:pt>
                <c:pt idx="3">
                  <c:v>Peer</c:v>
                </c:pt>
                <c:pt idx="4">
                  <c:v>Planning</c:v>
                </c:pt>
              </c:strCache>
            </c:strRef>
          </c:cat>
          <c:val>
            <c:numRef>
              <c:f>'[23-24 State Report Universal Prevention Activity Data and Tables.xlsx]Activity Data Pivot'!$I$48:$I$52</c:f>
              <c:numCache>
                <c:formatCode>0</c:formatCode>
                <c:ptCount val="5"/>
                <c:pt idx="0">
                  <c:v>1195</c:v>
                </c:pt>
                <c:pt idx="1">
                  <c:v>367</c:v>
                </c:pt>
                <c:pt idx="2">
                  <c:v>401</c:v>
                </c:pt>
                <c:pt idx="3">
                  <c:v>397</c:v>
                </c:pt>
                <c:pt idx="4">
                  <c:v>0</c:v>
                </c:pt>
              </c:numCache>
            </c:numRef>
          </c:val>
          <c:extLst>
            <c:ext xmlns:c16="http://schemas.microsoft.com/office/drawing/2014/chart" uri="{C3380CC4-5D6E-409C-BE32-E72D297353CC}">
              <c16:uniqueId val="{0000000D-BCB3-4FDB-BA5D-E245601AC6E7}"/>
            </c:ext>
          </c:extLst>
        </c:ser>
        <c:dLbls>
          <c:dLblPos val="ctr"/>
          <c:showLegendKey val="0"/>
          <c:showVal val="1"/>
          <c:showCatName val="0"/>
          <c:showSerName val="0"/>
          <c:showPercent val="0"/>
          <c:showBubbleSize val="0"/>
        </c:dLbls>
        <c:gapWidth val="50"/>
        <c:overlap val="100"/>
        <c:axId val="1883784559"/>
        <c:axId val="1883782639"/>
      </c:barChart>
      <c:catAx>
        <c:axId val="188378455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782639"/>
        <c:crosses val="max"/>
        <c:auto val="1"/>
        <c:lblAlgn val="ctr"/>
        <c:lblOffset val="100"/>
        <c:noMultiLvlLbl val="0"/>
      </c:catAx>
      <c:valAx>
        <c:axId val="18837826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7845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8CB5AB"/>
      </a:solid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A2105-FDC0-4AAA-B63E-69A8CC41756B}"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F31A1-0A87-48F6-BBBB-60272BCB377F}" type="slidenum">
              <a:rPr lang="en-US" smtClean="0"/>
              <a:t>‹#›</a:t>
            </a:fld>
            <a:endParaRPr lang="en-US"/>
          </a:p>
        </p:txBody>
      </p:sp>
    </p:spTree>
    <p:extLst>
      <p:ext uri="{BB962C8B-B14F-4D97-AF65-F5344CB8AC3E}">
        <p14:creationId xmlns:p14="http://schemas.microsoft.com/office/powerpoint/2010/main" val="56558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Erin/Sara to do introductions</a:t>
            </a:r>
          </a:p>
        </p:txBody>
      </p:sp>
      <p:sp>
        <p:nvSpPr>
          <p:cNvPr id="4" name="Slide Number Placeholder 3"/>
          <p:cNvSpPr>
            <a:spLocks noGrp="1"/>
          </p:cNvSpPr>
          <p:nvPr>
            <p:ph type="sldNum" sz="quarter" idx="5"/>
          </p:nvPr>
        </p:nvSpPr>
        <p:spPr/>
        <p:txBody>
          <a:bodyPr/>
          <a:lstStyle/>
          <a:p>
            <a:fld id="{5D0F31A1-0A87-48F6-BBBB-60272BCB377F}" type="slidenum">
              <a:rPr lang="en-US" smtClean="0"/>
              <a:t>1</a:t>
            </a:fld>
            <a:endParaRPr lang="en-US"/>
          </a:p>
        </p:txBody>
      </p:sp>
    </p:spTree>
    <p:extLst>
      <p:ext uri="{BB962C8B-B14F-4D97-AF65-F5344CB8AC3E}">
        <p14:creationId xmlns:p14="http://schemas.microsoft.com/office/powerpoint/2010/main" val="80799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 </a:t>
            </a:r>
          </a:p>
          <a:p>
            <a:endParaRPr lang="en-US" dirty="0"/>
          </a:p>
          <a:p>
            <a:r>
              <a:rPr lang="en-US" dirty="0"/>
              <a:t>This is a summary of our 2023-2024 school year outcomes across our True North programming.  357 students completed matched pre/post-tests.  These outcomes are typical and consistent with most academic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F31A1-0A87-48F6-BBBB-60272BCB3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2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summary of our 2023-2024 school year outcomes across our True North programming.  357 students completed matched pre/post-tests.  These outcomes are typical and consistent with most academic years.</a:t>
            </a:r>
          </a:p>
          <a:p>
            <a:endParaRPr lang="en-US" dirty="0"/>
          </a:p>
          <a:p>
            <a:r>
              <a:rPr lang="en-US" dirty="0"/>
              <a:t>**Other drug or substance including acid, mushrooms, MDMA, inhalants, cocaine, amphetamine, heroin, opium, spice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F31A1-0A87-48F6-BBBB-60272BCB3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2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 </a:t>
            </a:r>
          </a:p>
        </p:txBody>
      </p:sp>
      <p:sp>
        <p:nvSpPr>
          <p:cNvPr id="4" name="Slide Number Placeholder 3"/>
          <p:cNvSpPr>
            <a:spLocks noGrp="1"/>
          </p:cNvSpPr>
          <p:nvPr>
            <p:ph type="sldNum" sz="quarter" idx="5"/>
          </p:nvPr>
        </p:nvSpPr>
        <p:spPr/>
        <p:txBody>
          <a:bodyPr/>
          <a:lstStyle/>
          <a:p>
            <a:fld id="{5D0F31A1-0A87-48F6-BBBB-60272BCB377F}" type="slidenum">
              <a:rPr lang="en-US" smtClean="0"/>
              <a:t>12</a:t>
            </a:fld>
            <a:endParaRPr lang="en-US"/>
          </a:p>
        </p:txBody>
      </p:sp>
    </p:spTree>
    <p:extLst>
      <p:ext uri="{BB962C8B-B14F-4D97-AF65-F5344CB8AC3E}">
        <p14:creationId xmlns:p14="http://schemas.microsoft.com/office/powerpoint/2010/main" val="229813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 </a:t>
            </a:r>
          </a:p>
          <a:p>
            <a:endParaRPr lang="en-US" dirty="0"/>
          </a:p>
          <a:p>
            <a:r>
              <a:rPr lang="en-US" dirty="0"/>
              <a:t>All students are served by public schools, but only some are covered by Medicaid.  As the primary funder of treatment services not all students have access to care due to funding limitations.</a:t>
            </a:r>
          </a:p>
          <a:p>
            <a:r>
              <a:rPr lang="en-US" dirty="0"/>
              <a:t>Moreover, the behavioral health system only pays for medically necessary services, meaning those that meet diagnostic standards, with no funding for preventive or early intervention care.  This is in contrast to the healthcare system that pays for the full spectrum of care.  </a:t>
            </a:r>
          </a:p>
          <a:p>
            <a:r>
              <a:rPr lang="en-US" dirty="0"/>
              <a:t>Fee for service is challenging in a school system that experiences natural ebbs and flows of the school calendar.</a:t>
            </a:r>
          </a:p>
        </p:txBody>
      </p:sp>
      <p:sp>
        <p:nvSpPr>
          <p:cNvPr id="4" name="Slide Number Placeholder 3"/>
          <p:cNvSpPr>
            <a:spLocks noGrp="1"/>
          </p:cNvSpPr>
          <p:nvPr>
            <p:ph type="sldNum" sz="quarter" idx="5"/>
          </p:nvPr>
        </p:nvSpPr>
        <p:spPr/>
        <p:txBody>
          <a:bodyPr/>
          <a:lstStyle/>
          <a:p>
            <a:fld id="{5D0F31A1-0A87-48F6-BBBB-60272BCB377F}" type="slidenum">
              <a:rPr lang="en-US" smtClean="0"/>
              <a:t>13</a:t>
            </a:fld>
            <a:endParaRPr lang="en-US"/>
          </a:p>
        </p:txBody>
      </p:sp>
    </p:spTree>
    <p:extLst>
      <p:ext uri="{BB962C8B-B14F-4D97-AF65-F5344CB8AC3E}">
        <p14:creationId xmlns:p14="http://schemas.microsoft.com/office/powerpoint/2010/main" val="94682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Jackie </a:t>
            </a:r>
          </a:p>
          <a:p>
            <a:endParaRPr lang="en-US" dirty="0"/>
          </a:p>
          <a:p>
            <a:r>
              <a:rPr lang="en-US" dirty="0"/>
              <a:t>We have a model that is effective and scalable.  The AESD network is a great opportunity to expand services across the state (Erin will be talking more about that in a minute).  </a:t>
            </a:r>
          </a:p>
          <a:p>
            <a:r>
              <a:rPr lang="en-US" dirty="0"/>
              <a:t>As School-Based Heath Centers expand across the state there is a real opportunity to scale student assistance.</a:t>
            </a:r>
          </a:p>
          <a:p>
            <a:r>
              <a:rPr lang="en-US" dirty="0"/>
              <a:t>Finally, it is most cost effective to pay for a full spectrum of care that includes prevention and early intervention, rather than waiting to pay for costly care as youth </a:t>
            </a:r>
            <a:r>
              <a:rPr lang="en-US"/>
              <a:t>get sicker.</a:t>
            </a:r>
            <a:endParaRPr lang="en-US" dirty="0"/>
          </a:p>
        </p:txBody>
      </p:sp>
      <p:sp>
        <p:nvSpPr>
          <p:cNvPr id="4" name="Slide Number Placeholder 3"/>
          <p:cNvSpPr>
            <a:spLocks noGrp="1"/>
          </p:cNvSpPr>
          <p:nvPr>
            <p:ph type="sldNum" sz="quarter" idx="5"/>
          </p:nvPr>
        </p:nvSpPr>
        <p:spPr/>
        <p:txBody>
          <a:bodyPr/>
          <a:lstStyle/>
          <a:p>
            <a:fld id="{5D0F31A1-0A87-48F6-BBBB-60272BCB377F}" type="slidenum">
              <a:rPr lang="en-US" smtClean="0"/>
              <a:t>14</a:t>
            </a:fld>
            <a:endParaRPr lang="en-US"/>
          </a:p>
        </p:txBody>
      </p:sp>
    </p:spTree>
    <p:extLst>
      <p:ext uri="{BB962C8B-B14F-4D97-AF65-F5344CB8AC3E}">
        <p14:creationId xmlns:p14="http://schemas.microsoft.com/office/powerpoint/2010/main" val="380363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94497" y="4384935"/>
            <a:ext cx="5555974" cy="4154149"/>
          </a:xfrm>
          <a:prstGeom prst="rect">
            <a:avLst/>
          </a:prstGeom>
          <a:noFill/>
          <a:ln>
            <a:noFill/>
          </a:ln>
        </p:spPr>
        <p:txBody>
          <a:bodyPr spcFirstLastPara="1" wrap="square" lIns="92422" tIns="92422" rIns="92422" bIns="92422" anchor="t" anchorCtr="0">
            <a:noAutofit/>
          </a:bodyPr>
          <a:lstStyle/>
          <a:p>
            <a:pPr marL="0" indent="0">
              <a:buClr>
                <a:schemeClr val="dk1"/>
              </a:buClr>
              <a:buSzPts val="1200"/>
            </a:pPr>
            <a:endParaRPr dirty="0"/>
          </a:p>
        </p:txBody>
      </p:sp>
      <p:sp>
        <p:nvSpPr>
          <p:cNvPr id="239" name="Google Shape;239;p1:notes"/>
          <p:cNvSpPr>
            <a:spLocks noGrp="1" noRot="1" noChangeAspect="1"/>
          </p:cNvSpPr>
          <p:nvPr>
            <p:ph type="sldImg" idx="2"/>
          </p:nvPr>
        </p:nvSpPr>
        <p:spPr>
          <a:xfrm>
            <a:off x="395288" y="692150"/>
            <a:ext cx="6154737" cy="3462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71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txBox="1">
            <a:spLocks noGrp="1"/>
          </p:cNvSpPr>
          <p:nvPr>
            <p:ph type="body" idx="1"/>
          </p:nvPr>
        </p:nvSpPr>
        <p:spPr>
          <a:xfrm>
            <a:off x="960121" y="3520441"/>
            <a:ext cx="7680960" cy="288036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2" name="Google Shape;212;p7:notes"/>
          <p:cNvSpPr>
            <a:spLocks noGrp="1" noRot="1" noChangeAspect="1"/>
          </p:cNvSpPr>
          <p:nvPr>
            <p:ph type="sldImg" idx="2"/>
          </p:nvPr>
        </p:nvSpPr>
        <p:spPr>
          <a:xfrm>
            <a:off x="2608263" y="914400"/>
            <a:ext cx="4384675" cy="2466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5:notes"/>
          <p:cNvSpPr txBox="1">
            <a:spLocks noGrp="1"/>
          </p:cNvSpPr>
          <p:nvPr>
            <p:ph type="body" idx="1"/>
          </p:nvPr>
        </p:nvSpPr>
        <p:spPr>
          <a:xfrm>
            <a:off x="667428" y="4315215"/>
            <a:ext cx="5339422" cy="4088099"/>
          </a:xfrm>
          <a:prstGeom prst="rect">
            <a:avLst/>
          </a:prstGeom>
          <a:noFill/>
          <a:ln>
            <a:noFill/>
          </a:ln>
        </p:spPr>
        <p:txBody>
          <a:bodyPr spcFirstLastPara="1" wrap="square" lIns="90725" tIns="90725" rIns="90725" bIns="90725" anchor="t" anchorCtr="0">
            <a:noAutofit/>
          </a:bodyPr>
          <a:lstStyle/>
          <a:p>
            <a:pPr marL="0" lvl="0" indent="0" algn="l" rtl="0">
              <a:lnSpc>
                <a:spcPct val="100000"/>
              </a:lnSpc>
              <a:spcBef>
                <a:spcPts val="0"/>
              </a:spcBef>
              <a:spcAft>
                <a:spcPts val="0"/>
              </a:spcAft>
              <a:buClr>
                <a:schemeClr val="dk1"/>
              </a:buClr>
              <a:buSzPts val="1200"/>
              <a:buNone/>
            </a:pPr>
            <a:r>
              <a:rPr lang="en-US" dirty="0"/>
              <a:t>Michelle</a:t>
            </a:r>
            <a:endParaRPr dirty="0"/>
          </a:p>
          <a:p>
            <a:pPr marL="0" lvl="0" indent="0" algn="l" rtl="0">
              <a:lnSpc>
                <a:spcPct val="100000"/>
              </a:lnSpc>
              <a:spcBef>
                <a:spcPts val="0"/>
              </a:spcBef>
              <a:spcAft>
                <a:spcPts val="0"/>
              </a:spcAft>
              <a:buClr>
                <a:schemeClr val="dk1"/>
              </a:buClr>
              <a:buSzPts val="1200"/>
              <a:buNone/>
            </a:pPr>
            <a:endParaRPr dirty="0"/>
          </a:p>
        </p:txBody>
      </p:sp>
      <p:sp>
        <p:nvSpPr>
          <p:cNvPr id="370" name="Google Shape;370;p45:notes"/>
          <p:cNvSpPr>
            <a:spLocks noGrp="1" noRot="1" noChangeAspect="1"/>
          </p:cNvSpPr>
          <p:nvPr>
            <p:ph type="sldImg" idx="2"/>
          </p:nvPr>
        </p:nvSpPr>
        <p:spPr>
          <a:xfrm>
            <a:off x="309563" y="681038"/>
            <a:ext cx="6054725" cy="3406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Tier 1 – Universal, School-wide practices</a:t>
            </a:r>
          </a:p>
          <a:p>
            <a:pPr marL="0" lvl="0" indent="0" algn="l" rtl="0">
              <a:spcBef>
                <a:spcPts val="0"/>
              </a:spcBef>
              <a:spcAft>
                <a:spcPts val="0"/>
              </a:spcAft>
              <a:buNone/>
            </a:pPr>
            <a:r>
              <a:rPr lang="en-US" dirty="0"/>
              <a:t>Tier 2 – Targeted/selective/indicated interventions </a:t>
            </a:r>
          </a:p>
          <a:p>
            <a:pPr marL="0" lvl="0" indent="0" algn="l" rtl="0">
              <a:spcBef>
                <a:spcPts val="0"/>
              </a:spcBef>
              <a:spcAft>
                <a:spcPts val="0"/>
              </a:spcAft>
              <a:buNone/>
            </a:pPr>
            <a:r>
              <a:rPr lang="en-US" dirty="0"/>
              <a:t>Tier 3 – treatment *not included in SAP</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01" name="Google Shape;601;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69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01" name="Google Shape;601;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a:t>
            </a:r>
          </a:p>
          <a:p>
            <a:endParaRPr lang="en-US" dirty="0"/>
          </a:p>
          <a:p>
            <a:r>
              <a:rPr lang="en-US" dirty="0"/>
              <a:t>The benefits of a Student Assistance model extend beyond behavioral health.  While they do benefit students social and emotional development they also improve academic performance and achievement by reducing non-academic barriers to success.  We also know that school-based services are both accessible and effective and that most children under 18 who do receive behavioral health services get these services at school.</a:t>
            </a:r>
          </a:p>
        </p:txBody>
      </p:sp>
      <p:sp>
        <p:nvSpPr>
          <p:cNvPr id="4" name="Slide Number Placeholder 3"/>
          <p:cNvSpPr>
            <a:spLocks noGrp="1"/>
          </p:cNvSpPr>
          <p:nvPr>
            <p:ph type="sldNum" sz="quarter" idx="5"/>
          </p:nvPr>
        </p:nvSpPr>
        <p:spPr/>
        <p:txBody>
          <a:bodyPr/>
          <a:lstStyle/>
          <a:p>
            <a:fld id="{5D0F31A1-0A87-48F6-BBBB-60272BCB377F}" type="slidenum">
              <a:rPr lang="en-US" smtClean="0"/>
              <a:t>2</a:t>
            </a:fld>
            <a:endParaRPr lang="en-US"/>
          </a:p>
        </p:txBody>
      </p:sp>
    </p:spTree>
    <p:extLst>
      <p:ext uri="{BB962C8B-B14F-4D97-AF65-F5344CB8AC3E}">
        <p14:creationId xmlns:p14="http://schemas.microsoft.com/office/powerpoint/2010/main" val="2013916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01" name="Google Shape;601;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876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Awareness</a:t>
            </a:r>
            <a:r>
              <a:rPr lang="en-US" dirty="0"/>
              <a:t>: </a:t>
            </a:r>
            <a:r>
              <a:rPr lang="en-US" sz="1200" dirty="0">
                <a:effectLst/>
                <a:latin typeface="Open Sans" panose="020B0606030504020204" pitchFamily="34" charset="0"/>
                <a:ea typeface="MS Mincho" panose="02020609040205080304" pitchFamily="49" charset="-128"/>
                <a:cs typeface="Times New Roman" panose="02020603050405020304" pitchFamily="18" charset="0"/>
              </a:rPr>
              <a:t>During the 2023-24 school year, the most common prevention activities focused on </a:t>
            </a:r>
            <a:r>
              <a:rPr lang="en-US" sz="1200" b="1" dirty="0">
                <a:effectLst/>
                <a:latin typeface="Open Sans" panose="020B0606030504020204" pitchFamily="34" charset="0"/>
                <a:ea typeface="MS Mincho" panose="02020609040205080304" pitchFamily="49" charset="-128"/>
                <a:cs typeface="Times New Roman" panose="02020603050405020304" pitchFamily="18" charset="0"/>
              </a:rPr>
              <a:t>Awareness (1,507 sessions)</a:t>
            </a:r>
            <a:r>
              <a:rPr lang="en-US" sz="1200" dirty="0">
                <a:effectLst/>
                <a:latin typeface="Open Sans" panose="020B0606030504020204" pitchFamily="34" charset="0"/>
                <a:ea typeface="MS Mincho" panose="02020609040205080304" pitchFamily="49" charset="-128"/>
                <a:cs typeface="Times New Roman" panose="02020603050405020304" pitchFamily="18" charset="0"/>
              </a:rPr>
              <a:t>, </a:t>
            </a:r>
            <a:r>
              <a:rPr lang="en-US" dirty="0">
                <a:latin typeface="Open Sans" panose="020B0606030504020204" pitchFamily="34" charset="0"/>
                <a:ea typeface="MS Mincho" panose="02020609040205080304" pitchFamily="49" charset="-128"/>
                <a:cs typeface="Times New Roman" panose="02020603050405020304" pitchFamily="18" charset="0"/>
              </a:rPr>
              <a:t>with the </a:t>
            </a:r>
            <a:r>
              <a:rPr lang="en-US" b="1" i="1" dirty="0">
                <a:latin typeface="Open Sans" panose="020B0606030504020204" pitchFamily="34" charset="0"/>
                <a:ea typeface="MS Mincho" panose="02020609040205080304" pitchFamily="49" charset="-128"/>
                <a:cs typeface="Times New Roman" panose="02020603050405020304" pitchFamily="18" charset="0"/>
              </a:rPr>
              <a:t>majority</a:t>
            </a:r>
            <a:r>
              <a:rPr lang="en-US" i="1" dirty="0">
                <a:latin typeface="Open Sans" panose="020B0606030504020204" pitchFamily="34" charset="0"/>
                <a:ea typeface="MS Mincho" panose="02020609040205080304" pitchFamily="49" charset="-128"/>
                <a:cs typeface="Times New Roman" panose="02020603050405020304" pitchFamily="18" charset="0"/>
              </a:rPr>
              <a:t> </a:t>
            </a:r>
            <a:r>
              <a:rPr lang="en-US" b="1" i="1" dirty="0">
                <a:latin typeface="Open Sans" panose="020B0606030504020204" pitchFamily="34" charset="0"/>
                <a:ea typeface="MS Mincho" panose="02020609040205080304" pitchFamily="49" charset="-128"/>
                <a:cs typeface="Times New Roman" panose="02020603050405020304" pitchFamily="18" charset="0"/>
              </a:rPr>
              <a:t>delivered to </a:t>
            </a:r>
            <a:r>
              <a:rPr lang="en-US" sz="1200" b="1" i="1" dirty="0">
                <a:effectLst/>
                <a:latin typeface="Open Sans" panose="020B0606030504020204" pitchFamily="34" charset="0"/>
                <a:ea typeface="MS Mincho" panose="02020609040205080304" pitchFamily="49" charset="-128"/>
                <a:cs typeface="Times New Roman" panose="02020603050405020304" pitchFamily="18" charset="0"/>
              </a:rPr>
              <a:t>students </a:t>
            </a:r>
            <a:r>
              <a:rPr lang="en-US" sz="1200" dirty="0">
                <a:effectLst/>
                <a:latin typeface="Open Sans" panose="020B0606030504020204" pitchFamily="34" charset="0"/>
                <a:ea typeface="MS Mincho" panose="02020609040205080304" pitchFamily="49" charset="-128"/>
                <a:cs typeface="Times New Roman" panose="02020603050405020304" pitchFamily="18" charset="0"/>
              </a:rPr>
              <a:t>(1,195). This category includes mental- and behavioral- health awareness presentations and campaigns, information dissemination efforts, and presentations about program services. </a:t>
            </a:r>
            <a:endParaRPr lang="en-US" dirty="0"/>
          </a:p>
          <a:p>
            <a:r>
              <a:rPr lang="en-US" u="sng" dirty="0"/>
              <a:t>Curriculum</a:t>
            </a:r>
            <a:r>
              <a:rPr lang="en-US" dirty="0"/>
              <a:t>: </a:t>
            </a:r>
            <a:r>
              <a:rPr lang="en-US" sz="1800" dirty="0">
                <a:effectLst/>
                <a:latin typeface="Open Sans" panose="020B0606030504020204" pitchFamily="34" charset="0"/>
                <a:ea typeface="MS Mincho" panose="02020609040205080304" pitchFamily="49" charset="-128"/>
                <a:cs typeface="Times New Roman" panose="02020603050405020304" pitchFamily="18" charset="0"/>
              </a:rPr>
              <a:t>In addition to awareness events, SAPs taught important social-emotional and life skills through</a:t>
            </a:r>
            <a:r>
              <a:rPr lang="en-US" sz="1800" b="1" dirty="0">
                <a:effectLst/>
                <a:latin typeface="Open Sans" panose="020B0606030504020204" pitchFamily="34" charset="0"/>
                <a:ea typeface="MS Mincho" panose="02020609040205080304" pitchFamily="49" charset="-128"/>
                <a:cs typeface="Times New Roman" panose="02020603050405020304" pitchFamily="18" charset="0"/>
              </a:rPr>
              <a:t> 374 evidence-based lessons </a:t>
            </a:r>
            <a:r>
              <a:rPr lang="en-US" sz="1800" dirty="0">
                <a:solidFill>
                  <a:srgbClr val="7CA13E"/>
                </a:solidFill>
                <a:effectLst/>
                <a:latin typeface="Open Sans" panose="020B0606030504020204" pitchFamily="34" charset="0"/>
                <a:ea typeface="Calibri" panose="020F0502020204030204" pitchFamily="34" charset="0"/>
              </a:rPr>
              <a:t>with </a:t>
            </a:r>
            <a:r>
              <a:rPr lang="en-US" sz="1800" b="1" dirty="0">
                <a:solidFill>
                  <a:srgbClr val="7CA13E"/>
                </a:solidFill>
                <a:effectLst/>
                <a:latin typeface="Open Sans" panose="020B0606030504020204" pitchFamily="34" charset="0"/>
                <a:ea typeface="Calibri" panose="020F0502020204030204" pitchFamily="34" charset="0"/>
              </a:rPr>
              <a:t>2,260</a:t>
            </a:r>
            <a:r>
              <a:rPr lang="en-US" sz="1800" dirty="0">
                <a:solidFill>
                  <a:srgbClr val="7CA13E"/>
                </a:solidFill>
                <a:effectLst/>
                <a:latin typeface="Open Sans" panose="020B0606030504020204" pitchFamily="34" charset="0"/>
                <a:ea typeface="Calibri" panose="020F0502020204030204" pitchFamily="34" charset="0"/>
              </a:rPr>
              <a:t> </a:t>
            </a:r>
            <a:r>
              <a:rPr lang="en-US" sz="1800" b="1" dirty="0">
                <a:solidFill>
                  <a:srgbClr val="7CA13E"/>
                </a:solidFill>
                <a:effectLst/>
                <a:latin typeface="Open Sans" panose="020B0606030504020204" pitchFamily="34" charset="0"/>
                <a:ea typeface="Calibri" panose="020F0502020204030204" pitchFamily="34" charset="0"/>
              </a:rPr>
              <a:t>students. </a:t>
            </a:r>
            <a:r>
              <a:rPr lang="en-US" sz="1800" dirty="0">
                <a:effectLst/>
                <a:latin typeface="Open Sans" panose="020B0606030504020204" pitchFamily="34" charset="0"/>
                <a:ea typeface="MS Mincho" panose="02020609040205080304" pitchFamily="49" charset="-128"/>
                <a:cs typeface="Times New Roman" panose="02020603050405020304" pitchFamily="18" charset="0"/>
              </a:rPr>
              <a:t>This year’s student curricula included: </a:t>
            </a:r>
            <a:r>
              <a:rPr lang="en-US" sz="1800" i="1" dirty="0">
                <a:effectLst/>
                <a:latin typeface="Open Sans" panose="020B0606030504020204" pitchFamily="34" charset="0"/>
                <a:ea typeface="MS Mincho" panose="02020609040205080304" pitchFamily="49" charset="-128"/>
                <a:cs typeface="Times New Roman" panose="02020603050405020304" pitchFamily="18" charset="0"/>
              </a:rPr>
              <a:t>21st Century Skills Academy, Character Strong, Friends for Life, Kelso’s Choices, Life Skills, </a:t>
            </a:r>
            <a:r>
              <a:rPr lang="en-US" sz="1800" i="1" dirty="0" err="1">
                <a:effectLst/>
                <a:latin typeface="Open Sans" panose="020B0606030504020204" pitchFamily="34" charset="0"/>
                <a:ea typeface="MS Mincho" panose="02020609040205080304" pitchFamily="49" charset="-128"/>
                <a:cs typeface="Times New Roman" panose="02020603050405020304" pitchFamily="18" charset="0"/>
              </a:rPr>
              <a:t>ReThink</a:t>
            </a:r>
            <a:r>
              <a:rPr lang="en-US" sz="1800" i="1" dirty="0">
                <a:effectLst/>
                <a:latin typeface="Open Sans" panose="020B0606030504020204" pitchFamily="34" charset="0"/>
                <a:ea typeface="MS Mincho" panose="02020609040205080304" pitchFamily="49" charset="-128"/>
                <a:cs typeface="Times New Roman" panose="02020603050405020304" pitchFamily="18" charset="0"/>
              </a:rPr>
              <a:t> Ed, Second Step, teen Mental Health First Aid, </a:t>
            </a:r>
            <a:r>
              <a:rPr lang="en-US" sz="1800" i="0" dirty="0">
                <a:effectLst/>
                <a:latin typeface="Open Sans" panose="020B0606030504020204" pitchFamily="34" charset="0"/>
                <a:ea typeface="MS Mincho" panose="02020609040205080304" pitchFamily="49" charset="-128"/>
                <a:cs typeface="Times New Roman" panose="02020603050405020304" pitchFamily="18" charset="0"/>
              </a:rPr>
              <a:t>and</a:t>
            </a:r>
            <a:r>
              <a:rPr lang="en-US" sz="1800" i="1" dirty="0">
                <a:effectLst/>
                <a:latin typeface="Open Sans" panose="020B0606030504020204" pitchFamily="34" charset="0"/>
                <a:ea typeface="MS Mincho" panose="02020609040205080304" pitchFamily="49" charset="-128"/>
                <a:cs typeface="Times New Roman" panose="02020603050405020304" pitchFamily="18" charset="0"/>
              </a:rPr>
              <a:t> The Know</a:t>
            </a:r>
            <a:r>
              <a:rPr lang="en-US" sz="1800" dirty="0">
                <a:effectLst/>
                <a:latin typeface="Open Sans" panose="020B0606030504020204" pitchFamily="34" charset="0"/>
                <a:ea typeface="MS Mincho" panose="02020609040205080304" pitchFamily="49" charset="-128"/>
                <a:cs typeface="Times New Roman" panose="02020603050405020304" pitchFamily="18" charset="0"/>
              </a:rPr>
              <a:t>.</a:t>
            </a:r>
          </a:p>
          <a:p>
            <a:r>
              <a:rPr lang="en-US" u="sng" dirty="0"/>
              <a:t>Education</a:t>
            </a:r>
            <a:r>
              <a:rPr lang="en-US" dirty="0"/>
              <a:t>: </a:t>
            </a:r>
            <a:r>
              <a:rPr lang="en-US" sz="1200" b="1" dirty="0">
                <a:solidFill>
                  <a:srgbClr val="7CA13E"/>
                </a:solidFill>
                <a:effectLst/>
                <a:latin typeface="Open Sans" panose="020B0606030504020204" pitchFamily="34" charset="0"/>
                <a:ea typeface="Calibri" panose="020F0502020204030204" pitchFamily="34" charset="0"/>
              </a:rPr>
              <a:t>401 Education Sessions were delivered to students </a:t>
            </a:r>
            <a:r>
              <a:rPr lang="en-US" sz="1200" b="0" dirty="0">
                <a:solidFill>
                  <a:srgbClr val="7CA13E"/>
                </a:solidFill>
                <a:effectLst/>
                <a:latin typeface="Open Sans" panose="020B0606030504020204" pitchFamily="34" charset="0"/>
                <a:ea typeface="Calibri" panose="020F0502020204030204" pitchFamily="34" charset="0"/>
              </a:rPr>
              <a:t>including 257 presentations from the </a:t>
            </a:r>
            <a:r>
              <a:rPr lang="en-US" sz="1800" i="1" dirty="0">
                <a:solidFill>
                  <a:srgbClr val="3B3838"/>
                </a:solidFill>
                <a:effectLst/>
                <a:latin typeface="Open Sans" panose="020B0606030504020204" pitchFamily="34" charset="0"/>
                <a:ea typeface="Calibri" panose="020F0502020204030204" pitchFamily="34" charset="0"/>
              </a:rPr>
              <a:t>Prevention education series</a:t>
            </a:r>
            <a:r>
              <a:rPr lang="en-US" sz="1800" dirty="0">
                <a:solidFill>
                  <a:srgbClr val="3B3838"/>
                </a:solidFill>
                <a:effectLst/>
                <a:latin typeface="Open Sans" panose="020B0606030504020204" pitchFamily="34" charset="0"/>
                <a:ea typeface="Calibri" panose="020F0502020204030204" pitchFamily="34" charset="0"/>
              </a:rPr>
              <a:t> and 123 presentations on </a:t>
            </a:r>
            <a:r>
              <a:rPr lang="en-US" sz="1800" i="1" dirty="0">
                <a:solidFill>
                  <a:srgbClr val="3B3838"/>
                </a:solidFill>
                <a:effectLst/>
                <a:latin typeface="Open Sans" panose="020B0606030504020204" pitchFamily="34" charset="0"/>
                <a:ea typeface="Calibri" panose="020F0502020204030204" pitchFamily="34" charset="0"/>
              </a:rPr>
              <a:t>Stress, Anxiety and Coping Skills</a:t>
            </a:r>
            <a:r>
              <a:rPr lang="en-US" sz="1800" dirty="0">
                <a:solidFill>
                  <a:srgbClr val="3B3838"/>
                </a:solidFill>
                <a:effectLst/>
                <a:latin typeface="Open Sans" panose="020B0606030504020204" pitchFamily="34" charset="0"/>
                <a:ea typeface="Calibri" panose="020F0502020204030204" pitchFamily="34" charset="0"/>
              </a:rPr>
              <a:t>.</a:t>
            </a:r>
          </a:p>
          <a:p>
            <a:r>
              <a:rPr lang="en-US" u="sng" dirty="0"/>
              <a:t>Peer</a:t>
            </a:r>
            <a:r>
              <a:rPr lang="en-US" dirty="0"/>
              <a:t>: SAPs coordinated </a:t>
            </a:r>
            <a:r>
              <a:rPr lang="en-US" b="1" dirty="0"/>
              <a:t>56 Behavioral Health Leadership Clubs </a:t>
            </a:r>
            <a:r>
              <a:rPr lang="en-US" b="0" dirty="0"/>
              <a:t>during</a:t>
            </a:r>
            <a:r>
              <a:rPr lang="en-US" b="1" dirty="0"/>
              <a:t> 397 Peer Sessions </a:t>
            </a:r>
            <a:r>
              <a:rPr lang="en-US" dirty="0"/>
              <a:t>to encourage youth engagement, empowerment, and peer leadership.</a:t>
            </a:r>
          </a:p>
          <a:p>
            <a:r>
              <a:rPr lang="en-US" u="sng" dirty="0"/>
              <a:t>Planning</a:t>
            </a:r>
            <a:r>
              <a:rPr lang="en-US" dirty="0"/>
              <a:t>: </a:t>
            </a:r>
            <a:r>
              <a:rPr lang="en-US" sz="1200" b="1" dirty="0">
                <a:effectLst/>
                <a:latin typeface="Open Sans" panose="020B0606030504020204" pitchFamily="34" charset="0"/>
                <a:ea typeface="MS Mincho" panose="02020609040205080304" pitchFamily="49" charset="-128"/>
                <a:cs typeface="Times New Roman" panose="02020603050405020304" pitchFamily="18" charset="0"/>
              </a:rPr>
              <a:t>Planning activities (1,315)</a:t>
            </a:r>
            <a:r>
              <a:rPr lang="en-US" sz="1200" dirty="0">
                <a:effectLst/>
                <a:latin typeface="Open Sans" panose="020B0606030504020204" pitchFamily="34" charset="0"/>
                <a:ea typeface="MS Mincho" panose="02020609040205080304" pitchFamily="49" charset="-128"/>
                <a:cs typeface="Times New Roman" panose="02020603050405020304" pitchFamily="18" charset="0"/>
              </a:rPr>
              <a:t> include Policy and procedure development and implementation, Technical assistance/consultation, as well as Screening and referral services, and were </a:t>
            </a:r>
            <a:r>
              <a:rPr lang="en-US" sz="1200" b="1" i="1" dirty="0">
                <a:effectLst/>
                <a:latin typeface="Open Sans" panose="020B0606030504020204" pitchFamily="34" charset="0"/>
                <a:ea typeface="MS Mincho" panose="02020609040205080304" pitchFamily="49" charset="-128"/>
                <a:cs typeface="Times New Roman" panose="02020603050405020304" pitchFamily="18" charset="0"/>
              </a:rPr>
              <a:t>primarily conducted with staff </a:t>
            </a:r>
            <a:r>
              <a:rPr lang="en-US" sz="1200" dirty="0">
                <a:effectLst/>
                <a:latin typeface="Open Sans" panose="020B0606030504020204" pitchFamily="34" charset="0"/>
                <a:ea typeface="MS Mincho" panose="02020609040205080304" pitchFamily="49" charset="-128"/>
                <a:cs typeface="Times New Roman" panose="02020603050405020304" pitchFamily="18" charset="0"/>
              </a:rPr>
              <a:t>(1,253).</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9708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dee271769e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dee271769e_0_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I don’t think we want this slide specifically but I do think we should have a slide with how students are making it to our program in the outcomes section.</a:t>
            </a:r>
            <a:endParaRPr dirty="0"/>
          </a:p>
        </p:txBody>
      </p:sp>
      <p:sp>
        <p:nvSpPr>
          <p:cNvPr id="630" name="Google Shape;630;g2dee271769e_0_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lowered anxiety (N=679)</a:t>
            </a:r>
          </a:p>
          <a:p>
            <a:r>
              <a:rPr lang="en-US" dirty="0"/>
              <a:t>66% lowered depression symptoms (N=577)</a:t>
            </a:r>
          </a:p>
          <a:p>
            <a:r>
              <a:rPr lang="en-US" dirty="0"/>
              <a:t>67% increased self worth (N=446)</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9037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decreased physical fighting (N=308)</a:t>
            </a:r>
          </a:p>
          <a:p>
            <a:r>
              <a:rPr lang="en-US" dirty="0"/>
              <a:t>65% decreased suspension (N=335)</a:t>
            </a:r>
          </a:p>
          <a:p>
            <a:r>
              <a:rPr lang="en-US" dirty="0"/>
              <a:t>62% GAINED healthy strategies to calm down (N=1002)</a:t>
            </a:r>
          </a:p>
          <a:p>
            <a:endParaRPr lang="en-US" dirty="0"/>
          </a:p>
          <a:p>
            <a:r>
              <a:rPr lang="en-US" dirty="0"/>
              <a:t>59% improved ability to ask for help when needed (N=898)</a:t>
            </a:r>
          </a:p>
          <a:p>
            <a:r>
              <a:rPr lang="en-US" dirty="0"/>
              <a:t>80% reported being more likely to attend school (N=772)</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7667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12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019710115c_7_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019710115c_7_7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1" name="Google Shape;431;g1019710115c_7_7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a:t>
            </a:r>
          </a:p>
          <a:p>
            <a:endParaRPr lang="en-US" dirty="0"/>
          </a:p>
          <a:p>
            <a:r>
              <a:rPr lang="en-US" dirty="0"/>
              <a:t>Student Assistance was featured in the most recent version of the Office of National Drug Control Policy’s National Drug Control Strategy as effective model of Prevention and Early Intervention </a:t>
            </a:r>
          </a:p>
        </p:txBody>
      </p:sp>
      <p:sp>
        <p:nvSpPr>
          <p:cNvPr id="4" name="Slide Number Placeholder 3"/>
          <p:cNvSpPr>
            <a:spLocks noGrp="1"/>
          </p:cNvSpPr>
          <p:nvPr>
            <p:ph type="sldNum" sz="quarter" idx="5"/>
          </p:nvPr>
        </p:nvSpPr>
        <p:spPr/>
        <p:txBody>
          <a:bodyPr/>
          <a:lstStyle/>
          <a:p>
            <a:fld id="{5D0F31A1-0A87-48F6-BBBB-60272BCB377F}" type="slidenum">
              <a:rPr lang="en-US" smtClean="0"/>
              <a:t>3</a:t>
            </a:fld>
            <a:endParaRPr lang="en-US"/>
          </a:p>
        </p:txBody>
      </p:sp>
    </p:spTree>
    <p:extLst>
      <p:ext uri="{BB962C8B-B14F-4D97-AF65-F5344CB8AC3E}">
        <p14:creationId xmlns:p14="http://schemas.microsoft.com/office/powerpoint/2010/main" val="393214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a:t>
            </a:r>
          </a:p>
          <a:p>
            <a:endParaRPr lang="en-US" dirty="0"/>
          </a:p>
          <a:p>
            <a:r>
              <a:rPr lang="en-US" dirty="0"/>
              <a:t>Want to point out a useful resource.  The Student Assistance Administrator’s Guide is a good overview of the Student Assistance framework and aligned with our True North model.</a:t>
            </a:r>
          </a:p>
        </p:txBody>
      </p:sp>
      <p:sp>
        <p:nvSpPr>
          <p:cNvPr id="4" name="Slide Number Placeholder 3"/>
          <p:cNvSpPr>
            <a:spLocks noGrp="1"/>
          </p:cNvSpPr>
          <p:nvPr>
            <p:ph type="sldNum" sz="quarter" idx="5"/>
          </p:nvPr>
        </p:nvSpPr>
        <p:spPr/>
        <p:txBody>
          <a:bodyPr/>
          <a:lstStyle/>
          <a:p>
            <a:fld id="{5D0F31A1-0A87-48F6-BBBB-60272BCB377F}" type="slidenum">
              <a:rPr lang="en-US" smtClean="0"/>
              <a:t>4</a:t>
            </a:fld>
            <a:endParaRPr lang="en-US"/>
          </a:p>
        </p:txBody>
      </p:sp>
    </p:spTree>
    <p:extLst>
      <p:ext uri="{BB962C8B-B14F-4D97-AF65-F5344CB8AC3E}">
        <p14:creationId xmlns:p14="http://schemas.microsoft.com/office/powerpoint/2010/main" val="86649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Brittany </a:t>
            </a:r>
          </a:p>
          <a:p>
            <a:endParaRPr lang="en-US" dirty="0"/>
          </a:p>
          <a:p>
            <a:r>
              <a:rPr lang="en-US" dirty="0"/>
              <a:t>Features of a quality student assistance program include the following, may want to provide a brief example of each </a:t>
            </a:r>
          </a:p>
        </p:txBody>
      </p:sp>
      <p:sp>
        <p:nvSpPr>
          <p:cNvPr id="4" name="Slide Number Placeholder 3"/>
          <p:cNvSpPr>
            <a:spLocks noGrp="1"/>
          </p:cNvSpPr>
          <p:nvPr>
            <p:ph type="sldNum" sz="quarter" idx="5"/>
          </p:nvPr>
        </p:nvSpPr>
        <p:spPr/>
        <p:txBody>
          <a:bodyPr/>
          <a:lstStyle/>
          <a:p>
            <a:fld id="{5D0F31A1-0A87-48F6-BBBB-60272BCB377F}" type="slidenum">
              <a:rPr lang="en-US" smtClean="0"/>
              <a:t>5</a:t>
            </a:fld>
            <a:endParaRPr lang="en-US"/>
          </a:p>
        </p:txBody>
      </p:sp>
    </p:spTree>
    <p:extLst>
      <p:ext uri="{BB962C8B-B14F-4D97-AF65-F5344CB8AC3E}">
        <p14:creationId xmlns:p14="http://schemas.microsoft.com/office/powerpoint/2010/main" val="146261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Brittany </a:t>
            </a:r>
          </a:p>
          <a:p>
            <a:endParaRPr lang="en-US" dirty="0"/>
          </a:p>
          <a:p>
            <a:r>
              <a:rPr lang="en-US" dirty="0"/>
              <a:t>While the number of students who receive interventions may be somewhat small (10-15% of the student population), all students benefit from having a student assistance program in their school.   Student Assistance reaches all students through a combination of substance use prevention and mental health promotion, effective education, and universal campaigns.</a:t>
            </a:r>
          </a:p>
        </p:txBody>
      </p:sp>
      <p:sp>
        <p:nvSpPr>
          <p:cNvPr id="4" name="Slide Number Placeholder 3"/>
          <p:cNvSpPr>
            <a:spLocks noGrp="1"/>
          </p:cNvSpPr>
          <p:nvPr>
            <p:ph type="sldNum" sz="quarter" idx="5"/>
          </p:nvPr>
        </p:nvSpPr>
        <p:spPr/>
        <p:txBody>
          <a:bodyPr/>
          <a:lstStyle/>
          <a:p>
            <a:fld id="{5D0F31A1-0A87-48F6-BBBB-60272BCB377F}" type="slidenum">
              <a:rPr lang="en-US" smtClean="0"/>
              <a:t>6</a:t>
            </a:fld>
            <a:endParaRPr lang="en-US"/>
          </a:p>
        </p:txBody>
      </p:sp>
    </p:spTree>
    <p:extLst>
      <p:ext uri="{BB962C8B-B14F-4D97-AF65-F5344CB8AC3E}">
        <p14:creationId xmlns:p14="http://schemas.microsoft.com/office/powerpoint/2010/main" val="269827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Brittany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In SAPs, a combination of prevention specialists and licensed clinical professionals work in collaboration with school administrators, teachers, nurses, counselors, support personnel, and linked community providers to enable access to a similar range of promotion, prevention, treatment, and continuing care activities for students in grades K–12. SAPs provide a critical framework for preventing substance use and mental illness and assisting students in need by coordinating activities across school- and community-based initiatives.</a:t>
            </a:r>
            <a:endParaRPr lang="en-US" dirty="0"/>
          </a:p>
          <a:p>
            <a:endParaRPr lang="en-US" dirty="0"/>
          </a:p>
        </p:txBody>
      </p:sp>
      <p:sp>
        <p:nvSpPr>
          <p:cNvPr id="4" name="Slide Number Placeholder 3"/>
          <p:cNvSpPr>
            <a:spLocks noGrp="1"/>
          </p:cNvSpPr>
          <p:nvPr>
            <p:ph type="sldNum" sz="quarter" idx="5"/>
          </p:nvPr>
        </p:nvSpPr>
        <p:spPr/>
        <p:txBody>
          <a:bodyPr/>
          <a:lstStyle/>
          <a:p>
            <a:fld id="{5D0F31A1-0A87-48F6-BBBB-60272BCB377F}" type="slidenum">
              <a:rPr lang="en-US" smtClean="0"/>
              <a:t>7</a:t>
            </a:fld>
            <a:endParaRPr lang="en-US"/>
          </a:p>
        </p:txBody>
      </p:sp>
    </p:spTree>
    <p:extLst>
      <p:ext uri="{BB962C8B-B14F-4D97-AF65-F5344CB8AC3E}">
        <p14:creationId xmlns:p14="http://schemas.microsoft.com/office/powerpoint/2010/main" val="188331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Brittany </a:t>
            </a:r>
          </a:p>
          <a:p>
            <a:pPr>
              <a:lnSpc>
                <a:spcPct val="107000"/>
              </a:lnSpc>
              <a:spcAft>
                <a:spcPts val="809"/>
              </a:spcAft>
            </a:pP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Vulnerable students are identified by teachers, administrators, and interdisciplinary team members who refer students to designated referral sources with a brief description of concerns to allow for case consultation on the best outreach approach. Students then receive a notification from a designated member of the SAP team who meets with the student and assesses current concerns or risks.</a:t>
            </a:r>
          </a:p>
          <a:p>
            <a:pPr>
              <a:lnSpc>
                <a:spcPct val="107000"/>
              </a:lnSpc>
              <a:spcAft>
                <a:spcPts val="809"/>
              </a:spcAft>
            </a:pP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924916">
              <a:lnSpc>
                <a:spcPct val="107000"/>
              </a:lnSpc>
              <a:spcAft>
                <a:spcPts val="809"/>
              </a:spcAft>
              <a:defRPr/>
            </a:pPr>
            <a:r>
              <a:rPr lang="en-US" sz="1200" dirty="0">
                <a:latin typeface="Calibri" panose="020F0502020204030204" pitchFamily="34" charset="0"/>
                <a:ea typeface="Calibri" panose="020F0502020204030204" pitchFamily="34" charset="0"/>
                <a:cs typeface="Times New Roman" panose="02020603050405020304" pitchFamily="18" charset="0"/>
              </a:rPr>
              <a:t>A self-referral component is also included, which enables students and/or families to request help whether or not the student is identified through the school’s screening and data collection procedures.</a:t>
            </a:r>
          </a:p>
          <a:p>
            <a:pPr>
              <a:lnSpc>
                <a:spcPct val="107000"/>
              </a:lnSpc>
              <a:spcAft>
                <a:spcPts val="809"/>
              </a:spcAft>
            </a:pP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924916">
              <a:lnSpc>
                <a:spcPct val="107000"/>
              </a:lnSpc>
              <a:spcAft>
                <a:spcPts val="809"/>
              </a:spcAft>
              <a:defRPr/>
            </a:pPr>
            <a:r>
              <a:rPr lang="en-US" sz="1200" dirty="0"/>
              <a:t>Through an interdisciplinary team, which includes school staff (e.g., school psychologists, school counselors, social workers, certified nurses, and teachers) and community partners (e.g., clinical psychologists, social workers, addiction and mental health specialists, and resource officers), SAPs offer a safe and supportive way for students to receive assistance to address problems they are struggling with and build the skills necessary to succeed in school. Student assistance services are matched to students’ developmental levels and the targeted reduction of known conditions of risk while also building assets and protective factors for enhancing positive youth development.</a:t>
            </a:r>
          </a:p>
        </p:txBody>
      </p:sp>
      <p:sp>
        <p:nvSpPr>
          <p:cNvPr id="4" name="Slide Number Placeholder 3"/>
          <p:cNvSpPr>
            <a:spLocks noGrp="1"/>
          </p:cNvSpPr>
          <p:nvPr>
            <p:ph type="sldNum" sz="quarter" idx="5"/>
          </p:nvPr>
        </p:nvSpPr>
        <p:spPr/>
        <p:txBody>
          <a:bodyPr/>
          <a:lstStyle/>
          <a:p>
            <a:fld id="{EB134BD7-5DD2-432A-8F84-0E05342D6162}" type="slidenum">
              <a:rPr lang="en-US" smtClean="0"/>
              <a:t>8</a:t>
            </a:fld>
            <a:endParaRPr lang="en-US" dirty="0"/>
          </a:p>
        </p:txBody>
      </p:sp>
    </p:spTree>
    <p:extLst>
      <p:ext uri="{BB962C8B-B14F-4D97-AF65-F5344CB8AC3E}">
        <p14:creationId xmlns:p14="http://schemas.microsoft.com/office/powerpoint/2010/main" val="147029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Brittany </a:t>
            </a:r>
          </a:p>
          <a:p>
            <a:endParaRPr lang="en-US" dirty="0"/>
          </a:p>
          <a:p>
            <a:r>
              <a:rPr lang="en-US" dirty="0"/>
              <a:t>The traditional student assistance model focuses on Tier 1 and Tier 2, while the True North model enhances that framework by providing substance use treatment in many of our sites.  We believe that effective prevention and early intervention leads to identification of students with more intensive needs.  Our goal is to reduce barriers and ensure access to services for students in need.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F31A1-0A87-48F6-BBBB-60272BCB3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754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6621-7F6E-E649-B972-7BD32DD16BFB}"/>
              </a:ext>
            </a:extLst>
          </p:cNvPr>
          <p:cNvSpPr>
            <a:spLocks noGrp="1"/>
          </p:cNvSpPr>
          <p:nvPr>
            <p:ph type="ctrTitle"/>
          </p:nvPr>
        </p:nvSpPr>
        <p:spPr>
          <a:xfrm>
            <a:off x="2004164" y="1122363"/>
            <a:ext cx="8663836" cy="2387600"/>
          </a:xfrm>
        </p:spPr>
        <p:txBody>
          <a:bodyPr anchor="b">
            <a:normAutofit/>
          </a:bodyPr>
          <a:lstStyle>
            <a:lvl1pPr algn="ctr">
              <a:defRPr sz="5400">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FA1A984-D528-874D-854D-25792F11D4DE}"/>
              </a:ext>
            </a:extLst>
          </p:cNvPr>
          <p:cNvSpPr>
            <a:spLocks noGrp="1"/>
          </p:cNvSpPr>
          <p:nvPr>
            <p:ph type="subTitle" idx="1"/>
          </p:nvPr>
        </p:nvSpPr>
        <p:spPr>
          <a:xfrm>
            <a:off x="2004164" y="3602038"/>
            <a:ext cx="866383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55309B-F6CA-4341-9056-7E7809C1F2C1}"/>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5" name="Footer Placeholder 4">
            <a:extLst>
              <a:ext uri="{FF2B5EF4-FFF2-40B4-BE49-F238E27FC236}">
                <a16:creationId xmlns:a16="http://schemas.microsoft.com/office/drawing/2014/main" id="{682B4EB1-8C44-DE4A-9F6A-D08ACDC5D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AD04B-E282-1C44-8C2E-A963D12BE5E7}"/>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303092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AFF9-C555-6041-8E2D-1F28F363FE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30C8B-190C-2A41-AA4A-E4EABCBFB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1B8DD-2F75-B44A-9601-D0F134377747}"/>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5" name="Footer Placeholder 4">
            <a:extLst>
              <a:ext uri="{FF2B5EF4-FFF2-40B4-BE49-F238E27FC236}">
                <a16:creationId xmlns:a16="http://schemas.microsoft.com/office/drawing/2014/main" id="{63F0177D-077D-B34E-828E-4511C96A8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E01D-537F-DC4B-B57D-BA6393AB146C}"/>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126275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16BAF-E9E5-3D40-A406-D32D7995FB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68743-1764-8D41-98E7-B58E9E03D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3CE84-9D39-9F49-B44D-930EAD203106}"/>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5" name="Footer Placeholder 4">
            <a:extLst>
              <a:ext uri="{FF2B5EF4-FFF2-40B4-BE49-F238E27FC236}">
                <a16:creationId xmlns:a16="http://schemas.microsoft.com/office/drawing/2014/main" id="{1471A386-F829-D64F-BCFA-56840632B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52AB6-0BA4-DA44-90A1-1974B01BFC9A}"/>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48596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82FA-D71D-6A46-841D-C015A0805AD7}"/>
              </a:ext>
            </a:extLst>
          </p:cNvPr>
          <p:cNvSpPr>
            <a:spLocks noGrp="1"/>
          </p:cNvSpPr>
          <p:nvPr>
            <p:ph type="title"/>
          </p:nvPr>
        </p:nvSpPr>
        <p:spPr>
          <a:xfrm>
            <a:off x="2279738" y="365125"/>
            <a:ext cx="9074063" cy="1325563"/>
          </a:xfrm>
        </p:spPr>
        <p:txBody>
          <a:bodyPr/>
          <a:lstStyle>
            <a:lvl1pPr>
              <a:defRPr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64EF1F-A6C7-784B-8F0B-861C32AED078}"/>
              </a:ext>
            </a:extLst>
          </p:cNvPr>
          <p:cNvSpPr>
            <a:spLocks noGrp="1"/>
          </p:cNvSpPr>
          <p:nvPr>
            <p:ph sz="half" idx="1"/>
          </p:nvPr>
        </p:nvSpPr>
        <p:spPr>
          <a:xfrm>
            <a:off x="2279736" y="1825625"/>
            <a:ext cx="41148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1A92F1A-41AE-E74A-B211-BCA06DC61E38}"/>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6" name="Footer Placeholder 5">
            <a:extLst>
              <a:ext uri="{FF2B5EF4-FFF2-40B4-BE49-F238E27FC236}">
                <a16:creationId xmlns:a16="http://schemas.microsoft.com/office/drawing/2014/main" id="{2C4037BA-E2E7-EB43-95F2-D91875DC1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FBC50-081B-F046-B1E2-093DD8171028}"/>
              </a:ext>
            </a:extLst>
          </p:cNvPr>
          <p:cNvSpPr>
            <a:spLocks noGrp="1"/>
          </p:cNvSpPr>
          <p:nvPr>
            <p:ph type="sldNum" sz="quarter" idx="12"/>
          </p:nvPr>
        </p:nvSpPr>
        <p:spPr/>
        <p:txBody>
          <a:bodyPr/>
          <a:lstStyle/>
          <a:p>
            <a:fld id="{2A6C09A7-3845-43A4-8087-023616551AE3}" type="slidenum">
              <a:rPr lang="en-US" smtClean="0"/>
              <a:t>‹#›</a:t>
            </a:fld>
            <a:endParaRPr lang="en-US"/>
          </a:p>
        </p:txBody>
      </p:sp>
      <p:sp>
        <p:nvSpPr>
          <p:cNvPr id="9" name="Content Placeholder 2">
            <a:extLst>
              <a:ext uri="{FF2B5EF4-FFF2-40B4-BE49-F238E27FC236}">
                <a16:creationId xmlns:a16="http://schemas.microsoft.com/office/drawing/2014/main" id="{8A5E7421-6311-6C45-8DE1-3F0AF48C8D6B}"/>
              </a:ext>
            </a:extLst>
          </p:cNvPr>
          <p:cNvSpPr>
            <a:spLocks noGrp="1"/>
          </p:cNvSpPr>
          <p:nvPr>
            <p:ph sz="half" idx="13"/>
          </p:nvPr>
        </p:nvSpPr>
        <p:spPr>
          <a:xfrm>
            <a:off x="6928980" y="1825625"/>
            <a:ext cx="41148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114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5"/>
          <p:cNvSpPr txBox="1">
            <a:spLocks noGrp="1"/>
          </p:cNvSpPr>
          <p:nvPr>
            <p:ph type="title"/>
          </p:nvPr>
        </p:nvSpPr>
        <p:spPr>
          <a:xfrm>
            <a:off x="839788" y="765908"/>
            <a:ext cx="10515600" cy="9247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E65"/>
              </a:buClr>
              <a:buSzPts val="4400"/>
              <a:buFont typeface="Merriweather"/>
              <a:buNone/>
              <a:defRPr>
                <a:solidFill>
                  <a:srgbClr val="008E65"/>
                </a:solidFill>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5"/>
          <p:cNvSpPr txBox="1">
            <a:spLocks noGrp="1"/>
          </p:cNvSpPr>
          <p:nvPr>
            <p:ph type="body" idx="1"/>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Open Sans"/>
              <a:buChar char="•"/>
              <a:defRPr sz="2400"/>
            </a:lvl1pPr>
            <a:lvl2pPr marL="914400" lvl="1" indent="-355600" algn="l">
              <a:lnSpc>
                <a:spcPct val="90000"/>
              </a:lnSpc>
              <a:spcBef>
                <a:spcPts val="500"/>
              </a:spcBef>
              <a:spcAft>
                <a:spcPts val="0"/>
              </a:spcAft>
              <a:buClr>
                <a:schemeClr val="dk1"/>
              </a:buClr>
              <a:buSzPts val="2000"/>
              <a:buFont typeface="Open Sans"/>
              <a:buChar char="•"/>
              <a:defRPr sz="2000"/>
            </a:lvl2pPr>
            <a:lvl3pPr marL="1371600" lvl="2" indent="-342900" algn="l">
              <a:lnSpc>
                <a:spcPct val="90000"/>
              </a:lnSpc>
              <a:spcBef>
                <a:spcPts val="500"/>
              </a:spcBef>
              <a:spcAft>
                <a:spcPts val="0"/>
              </a:spcAft>
              <a:buClr>
                <a:schemeClr val="dk1"/>
              </a:buClr>
              <a:buSzPts val="1800"/>
              <a:buFont typeface="Open Sans"/>
              <a:buChar char="•"/>
              <a:defRPr sz="1800"/>
            </a:lvl3pPr>
            <a:lvl4pPr marL="1828800" lvl="3" indent="-330200" algn="l">
              <a:lnSpc>
                <a:spcPct val="90000"/>
              </a:lnSpc>
              <a:spcBef>
                <a:spcPts val="500"/>
              </a:spcBef>
              <a:spcAft>
                <a:spcPts val="0"/>
              </a:spcAft>
              <a:buClr>
                <a:schemeClr val="dk1"/>
              </a:buClr>
              <a:buSzPts val="1600"/>
              <a:buFont typeface="Open Sans"/>
              <a:buChar char="•"/>
              <a:defRPr sz="1600"/>
            </a:lvl4pPr>
            <a:lvl5pPr marL="2286000" lvl="4" indent="-330200" algn="l">
              <a:lnSpc>
                <a:spcPct val="90000"/>
              </a:lnSpc>
              <a:spcBef>
                <a:spcPts val="500"/>
              </a:spcBef>
              <a:spcAft>
                <a:spcPts val="0"/>
              </a:spcAft>
              <a:buClr>
                <a:schemeClr val="dk1"/>
              </a:buClr>
              <a:buSzPts val="1600"/>
              <a:buFont typeface="Open Sans"/>
              <a:buChar char="•"/>
              <a:defRPr sz="1600"/>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41" name="Google Shape;41;p65"/>
          <p:cNvSpPr txBox="1">
            <a:spLocks noGrp="1"/>
          </p:cNvSpPr>
          <p:nvPr>
            <p:ph type="body" idx="2"/>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Open Sans"/>
              <a:buChar char="•"/>
              <a:defRPr sz="2400"/>
            </a:lvl1pPr>
            <a:lvl2pPr marL="914400" lvl="1" indent="-355600" algn="l">
              <a:lnSpc>
                <a:spcPct val="90000"/>
              </a:lnSpc>
              <a:spcBef>
                <a:spcPts val="500"/>
              </a:spcBef>
              <a:spcAft>
                <a:spcPts val="0"/>
              </a:spcAft>
              <a:buClr>
                <a:schemeClr val="dk1"/>
              </a:buClr>
              <a:buSzPts val="2000"/>
              <a:buFont typeface="Open Sans"/>
              <a:buChar char="•"/>
              <a:defRPr sz="2000"/>
            </a:lvl2pPr>
            <a:lvl3pPr marL="1371600" lvl="2" indent="-342900" algn="l">
              <a:lnSpc>
                <a:spcPct val="90000"/>
              </a:lnSpc>
              <a:spcBef>
                <a:spcPts val="500"/>
              </a:spcBef>
              <a:spcAft>
                <a:spcPts val="0"/>
              </a:spcAft>
              <a:buClr>
                <a:schemeClr val="dk1"/>
              </a:buClr>
              <a:buSzPts val="1800"/>
              <a:buFont typeface="Open Sans"/>
              <a:buChar char="•"/>
              <a:defRPr sz="1800"/>
            </a:lvl3pPr>
            <a:lvl4pPr marL="1828800" lvl="3" indent="-330200" algn="l">
              <a:lnSpc>
                <a:spcPct val="90000"/>
              </a:lnSpc>
              <a:spcBef>
                <a:spcPts val="500"/>
              </a:spcBef>
              <a:spcAft>
                <a:spcPts val="0"/>
              </a:spcAft>
              <a:buClr>
                <a:schemeClr val="dk1"/>
              </a:buClr>
              <a:buSzPts val="1600"/>
              <a:buFont typeface="Open Sans"/>
              <a:buChar char="•"/>
              <a:defRPr sz="1600"/>
            </a:lvl4pPr>
            <a:lvl5pPr marL="2286000" lvl="4" indent="-330200" algn="l">
              <a:lnSpc>
                <a:spcPct val="90000"/>
              </a:lnSpc>
              <a:spcBef>
                <a:spcPts val="500"/>
              </a:spcBef>
              <a:spcAft>
                <a:spcPts val="0"/>
              </a:spcAft>
              <a:buClr>
                <a:schemeClr val="dk1"/>
              </a:buClr>
              <a:buSzPts val="1600"/>
              <a:buFont typeface="Open Sans"/>
              <a:buChar char="•"/>
              <a:defRPr sz="1600"/>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42" name="Google Shape;4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250949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86507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3114674" y="365125"/>
            <a:ext cx="82391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dt" idx="10"/>
          </p:nvPr>
        </p:nvSpPr>
        <p:spPr>
          <a:xfrm>
            <a:off x="3114674"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7557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838200" y="4083293"/>
            <a:ext cx="10566400" cy="126694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595959"/>
              </a:buClr>
              <a:buSzPts val="5500"/>
              <a:buFont typeface="Merriweather"/>
              <a:buNone/>
              <a:defRPr sz="5500">
                <a:solidFill>
                  <a:srgbClr val="595959"/>
                </a:solidFill>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5516807"/>
            <a:ext cx="9144000" cy="6729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595959"/>
              </a:buClr>
              <a:buSzPts val="2400"/>
              <a:buNone/>
              <a:defRPr sz="2400" i="1">
                <a:solidFill>
                  <a:srgbClr val="595959"/>
                </a:solidFill>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26824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87"/>
          <p:cNvSpPr txBox="1">
            <a:spLocks noGrp="1"/>
          </p:cNvSpPr>
          <p:nvPr>
            <p:ph type="title"/>
          </p:nvPr>
        </p:nvSpPr>
        <p:spPr>
          <a:xfrm>
            <a:off x="838200" y="71834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E65"/>
              </a:buClr>
              <a:buSzPts val="4400"/>
              <a:buFont typeface="Merriweather"/>
              <a:buNone/>
              <a:defRPr>
                <a:solidFill>
                  <a:srgbClr val="008E6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7"/>
          <p:cNvSpPr txBox="1">
            <a:spLocks noGrp="1"/>
          </p:cNvSpPr>
          <p:nvPr>
            <p:ph type="body" idx="1"/>
          </p:nvPr>
        </p:nvSpPr>
        <p:spPr>
          <a:xfrm>
            <a:off x="838200" y="2133599"/>
            <a:ext cx="10515600" cy="40433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Font typeface="Open Sans"/>
              <a:buChar char="•"/>
              <a:defRPr>
                <a:solidFill>
                  <a:srgbClr val="595959"/>
                </a:solidFill>
              </a:defRPr>
            </a:lvl1pPr>
            <a:lvl2pPr marL="914400" lvl="1" indent="-381000" algn="l">
              <a:lnSpc>
                <a:spcPct val="90000"/>
              </a:lnSpc>
              <a:spcBef>
                <a:spcPts val="500"/>
              </a:spcBef>
              <a:spcAft>
                <a:spcPts val="0"/>
              </a:spcAft>
              <a:buClr>
                <a:srgbClr val="595959"/>
              </a:buClr>
              <a:buSzPts val="2400"/>
              <a:buFont typeface="Open Sans"/>
              <a:buChar char="•"/>
              <a:defRPr>
                <a:solidFill>
                  <a:srgbClr val="595959"/>
                </a:solidFill>
              </a:defRPr>
            </a:lvl2pPr>
            <a:lvl3pPr marL="1371600" lvl="2" indent="-355600" algn="l">
              <a:lnSpc>
                <a:spcPct val="90000"/>
              </a:lnSpc>
              <a:spcBef>
                <a:spcPts val="500"/>
              </a:spcBef>
              <a:spcAft>
                <a:spcPts val="0"/>
              </a:spcAft>
              <a:buClr>
                <a:srgbClr val="595959"/>
              </a:buClr>
              <a:buSzPts val="2000"/>
              <a:buFont typeface="Open Sans"/>
              <a:buChar char="•"/>
              <a:defRPr>
                <a:solidFill>
                  <a:srgbClr val="595959"/>
                </a:solidFill>
              </a:defRPr>
            </a:lvl3pPr>
            <a:lvl4pPr marL="1828800" lvl="3" indent="-342900" algn="l">
              <a:lnSpc>
                <a:spcPct val="90000"/>
              </a:lnSpc>
              <a:spcBef>
                <a:spcPts val="500"/>
              </a:spcBef>
              <a:spcAft>
                <a:spcPts val="0"/>
              </a:spcAft>
              <a:buClr>
                <a:srgbClr val="595959"/>
              </a:buClr>
              <a:buSzPts val="1800"/>
              <a:buFont typeface="Open Sans"/>
              <a:buChar char="•"/>
              <a:defRPr>
                <a:solidFill>
                  <a:srgbClr val="595959"/>
                </a:solidFill>
              </a:defRPr>
            </a:lvl4pPr>
            <a:lvl5pPr marL="2286000" lvl="4" indent="-342900" algn="l">
              <a:lnSpc>
                <a:spcPct val="90000"/>
              </a:lnSpc>
              <a:spcBef>
                <a:spcPts val="500"/>
              </a:spcBef>
              <a:spcAft>
                <a:spcPts val="0"/>
              </a:spcAft>
              <a:buClr>
                <a:srgbClr val="595959"/>
              </a:buClr>
              <a:buSzPts val="1800"/>
              <a:buFont typeface="Open Sans"/>
              <a:buChar char="•"/>
              <a:defRPr>
                <a:solidFill>
                  <a:srgbClr val="595959"/>
                </a:solidFill>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26" name="Google Shape;26;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7" name="Google Shape;27;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3423745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Merriweather"/>
              <a:buNone/>
              <a:defRPr sz="3600">
                <a:latin typeface="Merriweather"/>
                <a:ea typeface="Merriweather"/>
                <a:cs typeface="Merriweather"/>
                <a:sym typeface="Merriweath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13931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8" name="Google Shape;5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Quattrocento Sans"/>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Clr>
                <a:schemeClr val="dk1"/>
              </a:buClr>
              <a:buSzPts val="1400"/>
              <a:buFont typeface="Quattrocento Sans"/>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0" name="Google Shape;60;p24"/>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Font typeface="Merriweather"/>
              <a:buNone/>
              <a:defRPr>
                <a:latin typeface="Merriweather"/>
                <a:ea typeface="Merriweather"/>
                <a:cs typeface="Merriweather"/>
                <a:sym typeface="Merriweath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Font typeface="Open Sans"/>
              <a:buChar char="•"/>
              <a:defRPr>
                <a:solidFill>
                  <a:srgbClr val="595959"/>
                </a:solidFill>
              </a:defRPr>
            </a:lvl1pPr>
            <a:lvl2pPr marL="914400" lvl="1" indent="-381000" algn="l">
              <a:lnSpc>
                <a:spcPct val="90000"/>
              </a:lnSpc>
              <a:spcBef>
                <a:spcPts val="500"/>
              </a:spcBef>
              <a:spcAft>
                <a:spcPts val="0"/>
              </a:spcAft>
              <a:buClr>
                <a:srgbClr val="595959"/>
              </a:buClr>
              <a:buSzPts val="2400"/>
              <a:buFont typeface="Open Sans"/>
              <a:buChar char="•"/>
              <a:defRPr>
                <a:solidFill>
                  <a:srgbClr val="595959"/>
                </a:solidFill>
              </a:defRPr>
            </a:lvl2pPr>
            <a:lvl3pPr marL="1371600" lvl="2" indent="-355600" algn="l">
              <a:lnSpc>
                <a:spcPct val="90000"/>
              </a:lnSpc>
              <a:spcBef>
                <a:spcPts val="500"/>
              </a:spcBef>
              <a:spcAft>
                <a:spcPts val="0"/>
              </a:spcAft>
              <a:buClr>
                <a:srgbClr val="595959"/>
              </a:buClr>
              <a:buSzPts val="2000"/>
              <a:buFont typeface="Open Sans"/>
              <a:buChar char="•"/>
              <a:defRPr>
                <a:solidFill>
                  <a:srgbClr val="595959"/>
                </a:solidFill>
              </a:defRPr>
            </a:lvl3pPr>
            <a:lvl4pPr marL="1828800" lvl="3" indent="-342900" algn="l">
              <a:lnSpc>
                <a:spcPct val="90000"/>
              </a:lnSpc>
              <a:spcBef>
                <a:spcPts val="500"/>
              </a:spcBef>
              <a:spcAft>
                <a:spcPts val="0"/>
              </a:spcAft>
              <a:buClr>
                <a:srgbClr val="595959"/>
              </a:buClr>
              <a:buSzPts val="1800"/>
              <a:buFont typeface="Open Sans"/>
              <a:buChar char="•"/>
              <a:defRPr>
                <a:solidFill>
                  <a:srgbClr val="595959"/>
                </a:solidFill>
              </a:defRPr>
            </a:lvl4pPr>
            <a:lvl5pPr marL="2286000" lvl="4" indent="-342900" algn="l">
              <a:lnSpc>
                <a:spcPct val="90000"/>
              </a:lnSpc>
              <a:spcBef>
                <a:spcPts val="500"/>
              </a:spcBef>
              <a:spcAft>
                <a:spcPts val="0"/>
              </a:spcAft>
              <a:buClr>
                <a:srgbClr val="595959"/>
              </a:buClr>
              <a:buSzPts val="1800"/>
              <a:buFont typeface="Open Sans"/>
              <a:buChar char="•"/>
              <a:defRPr>
                <a:solidFill>
                  <a:srgbClr val="595959"/>
                </a:solidFill>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4413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D9A9-21B3-8148-AA99-3FCE50EAEEEF}"/>
              </a:ext>
            </a:extLst>
          </p:cNvPr>
          <p:cNvSpPr>
            <a:spLocks noGrp="1"/>
          </p:cNvSpPr>
          <p:nvPr>
            <p:ph type="title"/>
          </p:nvPr>
        </p:nvSpPr>
        <p:spPr>
          <a:xfrm>
            <a:off x="2229632" y="365125"/>
            <a:ext cx="9124167" cy="1325563"/>
          </a:xfrm>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6F75E21-A5A8-5D49-8A19-9FB00C8A167B}"/>
              </a:ext>
            </a:extLst>
          </p:cNvPr>
          <p:cNvSpPr>
            <a:spLocks noGrp="1"/>
          </p:cNvSpPr>
          <p:nvPr>
            <p:ph idx="1"/>
          </p:nvPr>
        </p:nvSpPr>
        <p:spPr>
          <a:xfrm>
            <a:off x="2229632" y="1825625"/>
            <a:ext cx="91241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5929D-DD92-B842-A02B-9082C617BD00}"/>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5" name="Footer Placeholder 4">
            <a:extLst>
              <a:ext uri="{FF2B5EF4-FFF2-40B4-BE49-F238E27FC236}">
                <a16:creationId xmlns:a16="http://schemas.microsoft.com/office/drawing/2014/main" id="{45512008-03FE-F544-9B68-D891AFB8D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06F61-64D4-1148-AEB1-9B21A93EEC40}"/>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682329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6"/>
        <p:cNvGrpSpPr/>
        <p:nvPr/>
      </p:nvGrpSpPr>
      <p:grpSpPr>
        <a:xfrm>
          <a:off x="0" y="0"/>
          <a:ext cx="0" cy="0"/>
          <a:chOff x="0" y="0"/>
          <a:chExt cx="0" cy="0"/>
        </a:xfrm>
      </p:grpSpPr>
      <p:sp>
        <p:nvSpPr>
          <p:cNvPr id="67" name="Google Shape;67;p27"/>
          <p:cNvSpPr/>
          <p:nvPr/>
        </p:nvSpPr>
        <p:spPr>
          <a:xfrm>
            <a:off x="0" y="0"/>
            <a:ext cx="12192000" cy="3564330"/>
          </a:xfrm>
          <a:prstGeom prst="rect">
            <a:avLst/>
          </a:prstGeom>
          <a:solidFill>
            <a:srgbClr val="FBC6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8" name="Google Shape;68;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0" name="Google Shape;70;p27"/>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extLst>
      <p:ext uri="{BB962C8B-B14F-4D97-AF65-F5344CB8AC3E}">
        <p14:creationId xmlns:p14="http://schemas.microsoft.com/office/powerpoint/2010/main" val="269852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ission Vision Values">
  <p:cSld name="Mission Vision Values">
    <p:spTree>
      <p:nvGrpSpPr>
        <p:cNvPr id="1" name="Shape 71"/>
        <p:cNvGrpSpPr/>
        <p:nvPr/>
      </p:nvGrpSpPr>
      <p:grpSpPr>
        <a:xfrm>
          <a:off x="0" y="0"/>
          <a:ext cx="0" cy="0"/>
          <a:chOff x="0" y="0"/>
          <a:chExt cx="0" cy="0"/>
        </a:xfrm>
      </p:grpSpPr>
      <p:pic>
        <p:nvPicPr>
          <p:cNvPr id="72" name="Google Shape;72;p28"/>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73" name="Google Shape;73;p28"/>
          <p:cNvSpPr/>
          <p:nvPr/>
        </p:nvSpPr>
        <p:spPr>
          <a:xfrm>
            <a:off x="-2721" y="0"/>
            <a:ext cx="4730569" cy="6858000"/>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74" name="Google Shape;74;p28"/>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75" name="Google Shape;75;p28"/>
          <p:cNvSpPr txBox="1"/>
          <p:nvPr/>
        </p:nvSpPr>
        <p:spPr>
          <a:xfrm>
            <a:off x="477672" y="504967"/>
            <a:ext cx="387596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chemeClr val="dk1"/>
                </a:solidFill>
                <a:latin typeface="Quattrocento Sans"/>
                <a:ea typeface="Quattrocento Sans"/>
                <a:cs typeface="Quattrocento Sans"/>
                <a:sym typeface="Quattrocento Sans"/>
              </a:rPr>
              <a:t>Vision</a:t>
            </a:r>
            <a:endParaRPr/>
          </a:p>
        </p:txBody>
      </p:sp>
      <p:sp>
        <p:nvSpPr>
          <p:cNvPr id="76" name="Google Shape;76;p28"/>
          <p:cNvSpPr txBox="1"/>
          <p:nvPr/>
        </p:nvSpPr>
        <p:spPr>
          <a:xfrm>
            <a:off x="4967785" y="504967"/>
            <a:ext cx="68784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a:solidFill>
                  <a:srgbClr val="40403D"/>
                </a:solidFill>
                <a:latin typeface="Quattrocento Sans"/>
                <a:ea typeface="Quattrocento Sans"/>
                <a:cs typeface="Quattrocento Sans"/>
                <a:sym typeface="Quattrocento Sans"/>
              </a:rPr>
              <a:t>All students prepared for post-secondary pathways, careers, and civic engagement.</a:t>
            </a:r>
            <a:endParaRPr/>
          </a:p>
        </p:txBody>
      </p:sp>
      <p:sp>
        <p:nvSpPr>
          <p:cNvPr id="77" name="Google Shape;77;p28"/>
          <p:cNvSpPr txBox="1"/>
          <p:nvPr/>
        </p:nvSpPr>
        <p:spPr>
          <a:xfrm>
            <a:off x="477672" y="1504061"/>
            <a:ext cx="387596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rgbClr val="40403D"/>
                </a:solidFill>
                <a:latin typeface="Quattrocento Sans"/>
                <a:ea typeface="Quattrocento Sans"/>
                <a:cs typeface="Quattrocento Sans"/>
                <a:sym typeface="Quattrocento Sans"/>
              </a:rPr>
              <a:t>Mission</a:t>
            </a:r>
            <a:endParaRPr/>
          </a:p>
        </p:txBody>
      </p:sp>
      <p:sp>
        <p:nvSpPr>
          <p:cNvPr id="78" name="Google Shape;78;p28"/>
          <p:cNvSpPr txBox="1"/>
          <p:nvPr/>
        </p:nvSpPr>
        <p:spPr>
          <a:xfrm>
            <a:off x="4967785" y="1504061"/>
            <a:ext cx="6878472"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40403D"/>
                </a:solidFill>
                <a:latin typeface="Quattrocento Sans"/>
                <a:ea typeface="Quattrocento Sans"/>
                <a:cs typeface="Quattrocento Sans"/>
                <a:sym typeface="Quattrocento Sans"/>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endParaRPr/>
          </a:p>
        </p:txBody>
      </p:sp>
      <p:sp>
        <p:nvSpPr>
          <p:cNvPr id="79" name="Google Shape;79;p28"/>
          <p:cNvSpPr txBox="1"/>
          <p:nvPr/>
        </p:nvSpPr>
        <p:spPr>
          <a:xfrm>
            <a:off x="477672" y="3334152"/>
            <a:ext cx="387596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rgbClr val="40403D"/>
                </a:solidFill>
                <a:latin typeface="Quattrocento Sans"/>
                <a:ea typeface="Quattrocento Sans"/>
                <a:cs typeface="Quattrocento Sans"/>
                <a:sym typeface="Quattrocento Sans"/>
              </a:rPr>
              <a:t>Values</a:t>
            </a:r>
            <a:endParaRPr/>
          </a:p>
        </p:txBody>
      </p:sp>
      <p:sp>
        <p:nvSpPr>
          <p:cNvPr id="80" name="Google Shape;80;p28"/>
          <p:cNvSpPr txBox="1"/>
          <p:nvPr/>
        </p:nvSpPr>
        <p:spPr>
          <a:xfrm>
            <a:off x="4967785" y="3334152"/>
            <a:ext cx="6878472"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Ensuring Equity</a:t>
            </a:r>
            <a:endParaRPr/>
          </a:p>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Collaboration and Service</a:t>
            </a:r>
            <a:endParaRPr/>
          </a:p>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Achieving Excellence through Continuous Improvement</a:t>
            </a:r>
            <a:endParaRPr/>
          </a:p>
          <a:p>
            <a:pPr marL="285750" marR="0" lvl="0" indent="-285750" algn="l" rtl="0">
              <a:spcBef>
                <a:spcPts val="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Focus on the Whole Child</a:t>
            </a:r>
            <a:endParaRPr/>
          </a:p>
        </p:txBody>
      </p:sp>
      <p:sp>
        <p:nvSpPr>
          <p:cNvPr id="81" name="Google Shape;81;p2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640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quity Statement">
  <p:cSld name="Equity Statement">
    <p:spTree>
      <p:nvGrpSpPr>
        <p:cNvPr id="1" name="Shape 82"/>
        <p:cNvGrpSpPr/>
        <p:nvPr/>
      </p:nvGrpSpPr>
      <p:grpSpPr>
        <a:xfrm>
          <a:off x="0" y="0"/>
          <a:ext cx="0" cy="0"/>
          <a:chOff x="0" y="0"/>
          <a:chExt cx="0" cy="0"/>
        </a:xfrm>
      </p:grpSpPr>
      <p:pic>
        <p:nvPicPr>
          <p:cNvPr id="83" name="Google Shape;83;p29"/>
          <p:cNvPicPr preferRelativeResize="0"/>
          <p:nvPr/>
        </p:nvPicPr>
        <p:blipFill rotWithShape="1">
          <a:blip r:embed="rId2">
            <a:alphaModFix/>
          </a:blip>
          <a:srcRect l="26488" r="27542"/>
          <a:stretch/>
        </p:blipFill>
        <p:spPr>
          <a:xfrm>
            <a:off x="0" y="0"/>
            <a:ext cx="4728754" cy="6858000"/>
          </a:xfrm>
          <a:prstGeom prst="rect">
            <a:avLst/>
          </a:prstGeom>
          <a:noFill/>
          <a:ln>
            <a:noFill/>
          </a:ln>
        </p:spPr>
      </p:pic>
      <p:sp>
        <p:nvSpPr>
          <p:cNvPr id="84" name="Google Shape;84;p29"/>
          <p:cNvSpPr/>
          <p:nvPr/>
        </p:nvSpPr>
        <p:spPr>
          <a:xfrm>
            <a:off x="-2721" y="0"/>
            <a:ext cx="4730569" cy="6858000"/>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85" name="Google Shape;85;p29"/>
          <p:cNvPicPr preferRelativeResize="0"/>
          <p:nvPr/>
        </p:nvPicPr>
        <p:blipFill rotWithShape="1">
          <a:blip r:embed="rId3">
            <a:alphaModFix/>
          </a:blip>
          <a:srcRect/>
          <a:stretch/>
        </p:blipFill>
        <p:spPr>
          <a:xfrm>
            <a:off x="5684148" y="5699184"/>
            <a:ext cx="5491238" cy="918735"/>
          </a:xfrm>
          <a:prstGeom prst="rect">
            <a:avLst/>
          </a:prstGeom>
          <a:noFill/>
          <a:ln>
            <a:noFill/>
          </a:ln>
        </p:spPr>
      </p:pic>
      <p:sp>
        <p:nvSpPr>
          <p:cNvPr id="86" name="Google Shape;86;p29"/>
          <p:cNvSpPr txBox="1"/>
          <p:nvPr/>
        </p:nvSpPr>
        <p:spPr>
          <a:xfrm>
            <a:off x="477672" y="504967"/>
            <a:ext cx="387596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rgbClr val="40403D"/>
                </a:solidFill>
                <a:latin typeface="Quattrocento Sans"/>
                <a:ea typeface="Quattrocento Sans"/>
                <a:cs typeface="Quattrocento Sans"/>
                <a:sym typeface="Quattrocento Sans"/>
              </a:rPr>
              <a:t>Equity Statement</a:t>
            </a:r>
            <a:endParaRPr/>
          </a:p>
        </p:txBody>
      </p:sp>
      <p:sp>
        <p:nvSpPr>
          <p:cNvPr id="87" name="Google Shape;87;p29"/>
          <p:cNvSpPr txBox="1"/>
          <p:nvPr/>
        </p:nvSpPr>
        <p:spPr>
          <a:xfrm>
            <a:off x="4967785" y="504967"/>
            <a:ext cx="6878472" cy="47551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40403D"/>
                </a:solidFill>
                <a:latin typeface="Quattrocento Sans"/>
                <a:ea typeface="Quattrocento Sans"/>
                <a:cs typeface="Quattrocento Sans"/>
                <a:sym typeface="Quattrocento Sans"/>
              </a:rPr>
              <a:t>Each student, family, and community possesses strengths and cultural knowledge that benefits their peers, educators, and schools.</a:t>
            </a:r>
            <a:endParaRPr/>
          </a:p>
          <a:p>
            <a:pPr marL="0" marR="0" lvl="0" indent="0" algn="l" rtl="0">
              <a:spcBef>
                <a:spcPts val="600"/>
              </a:spcBef>
              <a:spcAft>
                <a:spcPts val="0"/>
              </a:spcAft>
              <a:buNone/>
            </a:pPr>
            <a:r>
              <a:rPr lang="en-US" sz="1800" b="0" i="0">
                <a:solidFill>
                  <a:srgbClr val="40403D"/>
                </a:solidFill>
                <a:latin typeface="Quattrocento Sans"/>
                <a:ea typeface="Quattrocento Sans"/>
                <a:cs typeface="Quattrocento Sans"/>
                <a:sym typeface="Quattrocento Sans"/>
              </a:rPr>
              <a:t>Ensuring educational equity:</a:t>
            </a:r>
            <a:endParaRPr/>
          </a:p>
          <a:p>
            <a:pPr marL="285750" marR="0" lvl="0" indent="-285750" algn="l" rtl="0">
              <a:spcBef>
                <a:spcPts val="60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endParaRPr/>
          </a:p>
          <a:p>
            <a:pPr marL="285750" marR="0" lvl="0" indent="-285750" algn="l" rtl="0">
              <a:spcBef>
                <a:spcPts val="600"/>
              </a:spcBef>
              <a:spcAft>
                <a:spcPts val="0"/>
              </a:spcAft>
              <a:buClr>
                <a:srgbClr val="40403D"/>
              </a:buClr>
              <a:buSzPts val="1800"/>
              <a:buFont typeface="Arial"/>
              <a:buChar char="•"/>
            </a:pPr>
            <a:r>
              <a:rPr lang="en-US" sz="1800" b="0" i="0">
                <a:solidFill>
                  <a:srgbClr val="40403D"/>
                </a:solidFill>
                <a:latin typeface="Quattrocento Sans"/>
                <a:ea typeface="Quattrocento Sans"/>
                <a:cs typeface="Quattrocento Sans"/>
                <a:sym typeface="Quattrocento Sans"/>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endParaRPr/>
          </a:p>
        </p:txBody>
      </p:sp>
      <p:sp>
        <p:nvSpPr>
          <p:cNvPr id="88" name="Google Shape;88;p2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6499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89"/>
        <p:cNvGrpSpPr/>
        <p:nvPr/>
      </p:nvGrpSpPr>
      <p:grpSpPr>
        <a:xfrm>
          <a:off x="0" y="0"/>
          <a:ext cx="0" cy="0"/>
          <a:chOff x="0" y="0"/>
          <a:chExt cx="0" cy="0"/>
        </a:xfrm>
      </p:grpSpPr>
      <p:sp>
        <p:nvSpPr>
          <p:cNvPr id="90" name="Google Shape;90;p3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0"/>
          <p:cNvSpPr>
            <a:spLocks noGrp="1"/>
          </p:cNvSpPr>
          <p:nvPr>
            <p:ph type="pic" idx="2"/>
          </p:nvPr>
        </p:nvSpPr>
        <p:spPr>
          <a:xfrm>
            <a:off x="0" y="0"/>
            <a:ext cx="12192000" cy="3921125"/>
          </a:xfrm>
          <a:prstGeom prst="rect">
            <a:avLst/>
          </a:prstGeom>
          <a:noFill/>
          <a:ln>
            <a:noFill/>
          </a:ln>
        </p:spPr>
      </p:sp>
      <p:pic>
        <p:nvPicPr>
          <p:cNvPr id="92" name="Google Shape;92;p30"/>
          <p:cNvPicPr preferRelativeResize="0"/>
          <p:nvPr/>
        </p:nvPicPr>
        <p:blipFill rotWithShape="1">
          <a:blip r:embed="rId2">
            <a:alphaModFix/>
          </a:blip>
          <a:srcRect l="-118" t="6339" r="118" b="44733"/>
          <a:stretch/>
        </p:blipFill>
        <p:spPr>
          <a:xfrm>
            <a:off x="0" y="-29029"/>
            <a:ext cx="12192000" cy="3976914"/>
          </a:xfrm>
          <a:prstGeom prst="rect">
            <a:avLst/>
          </a:prstGeom>
          <a:noFill/>
          <a:ln>
            <a:noFill/>
          </a:ln>
        </p:spPr>
      </p:pic>
      <p:sp>
        <p:nvSpPr>
          <p:cNvPr id="93" name="Google Shape;93;p30"/>
          <p:cNvSpPr/>
          <p:nvPr/>
        </p:nvSpPr>
        <p:spPr>
          <a:xfrm>
            <a:off x="0" y="-29029"/>
            <a:ext cx="12192000" cy="4005943"/>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4" name="Google Shape;94;p3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021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95"/>
        <p:cNvGrpSpPr/>
        <p:nvPr/>
      </p:nvGrpSpPr>
      <p:grpSpPr>
        <a:xfrm>
          <a:off x="0" y="0"/>
          <a:ext cx="0" cy="0"/>
          <a:chOff x="0" y="0"/>
          <a:chExt cx="0" cy="0"/>
        </a:xfrm>
      </p:grpSpPr>
      <p:sp>
        <p:nvSpPr>
          <p:cNvPr id="96" name="Google Shape;96;p3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1"/>
          <p:cNvSpPr>
            <a:spLocks noGrp="1"/>
          </p:cNvSpPr>
          <p:nvPr>
            <p:ph type="pic" idx="2"/>
          </p:nvPr>
        </p:nvSpPr>
        <p:spPr>
          <a:xfrm>
            <a:off x="0" y="0"/>
            <a:ext cx="12192000" cy="3921125"/>
          </a:xfrm>
          <a:prstGeom prst="rect">
            <a:avLst/>
          </a:prstGeom>
          <a:noFill/>
          <a:ln>
            <a:noFill/>
          </a:ln>
        </p:spPr>
      </p:sp>
      <p:pic>
        <p:nvPicPr>
          <p:cNvPr id="98" name="Google Shape;98;p31"/>
          <p:cNvPicPr preferRelativeResize="0"/>
          <p:nvPr/>
        </p:nvPicPr>
        <p:blipFill rotWithShape="1">
          <a:blip r:embed="rId2">
            <a:alphaModFix/>
          </a:blip>
          <a:srcRect t="13553" b="37517"/>
          <a:stretch/>
        </p:blipFill>
        <p:spPr>
          <a:xfrm>
            <a:off x="-35170" y="-55790"/>
            <a:ext cx="12227169" cy="3976915"/>
          </a:xfrm>
          <a:prstGeom prst="rect">
            <a:avLst/>
          </a:prstGeom>
          <a:noFill/>
          <a:ln>
            <a:noFill/>
          </a:ln>
        </p:spPr>
      </p:pic>
      <p:sp>
        <p:nvSpPr>
          <p:cNvPr id="99" name="Google Shape;99;p31"/>
          <p:cNvSpPr/>
          <p:nvPr/>
        </p:nvSpPr>
        <p:spPr>
          <a:xfrm>
            <a:off x="-35170" y="-55790"/>
            <a:ext cx="12262339" cy="397691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0" name="Google Shape;100;p3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240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101"/>
        <p:cNvGrpSpPr/>
        <p:nvPr/>
      </p:nvGrpSpPr>
      <p:grpSpPr>
        <a:xfrm>
          <a:off x="0" y="0"/>
          <a:ext cx="0" cy="0"/>
          <a:chOff x="0" y="0"/>
          <a:chExt cx="0" cy="0"/>
        </a:xfrm>
      </p:grpSpPr>
      <p:sp>
        <p:nvSpPr>
          <p:cNvPr id="102" name="Google Shape;102;p32"/>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a:spLocks noGrp="1"/>
          </p:cNvSpPr>
          <p:nvPr>
            <p:ph type="pic" idx="2"/>
          </p:nvPr>
        </p:nvSpPr>
        <p:spPr>
          <a:xfrm>
            <a:off x="0" y="0"/>
            <a:ext cx="12192000" cy="3921125"/>
          </a:xfrm>
          <a:prstGeom prst="rect">
            <a:avLst/>
          </a:prstGeom>
          <a:noFill/>
          <a:ln>
            <a:noFill/>
          </a:ln>
        </p:spPr>
      </p:sp>
      <p:pic>
        <p:nvPicPr>
          <p:cNvPr id="104" name="Google Shape;104;p32"/>
          <p:cNvPicPr preferRelativeResize="0"/>
          <p:nvPr/>
        </p:nvPicPr>
        <p:blipFill rotWithShape="1">
          <a:blip r:embed="rId2">
            <a:alphaModFix/>
          </a:blip>
          <a:srcRect t="49727" b="13874"/>
          <a:stretch/>
        </p:blipFill>
        <p:spPr>
          <a:xfrm>
            <a:off x="0" y="0"/>
            <a:ext cx="12192000" cy="3949019"/>
          </a:xfrm>
          <a:prstGeom prst="rect">
            <a:avLst/>
          </a:prstGeom>
          <a:noFill/>
          <a:ln>
            <a:noFill/>
          </a:ln>
        </p:spPr>
      </p:pic>
      <p:sp>
        <p:nvSpPr>
          <p:cNvPr id="105" name="Google Shape;105;p32"/>
          <p:cNvSpPr/>
          <p:nvPr/>
        </p:nvSpPr>
        <p:spPr>
          <a:xfrm>
            <a:off x="0" y="-27895"/>
            <a:ext cx="12192000" cy="397691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6" name="Google Shape;106;p3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535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107"/>
        <p:cNvGrpSpPr/>
        <p:nvPr/>
      </p:nvGrpSpPr>
      <p:grpSpPr>
        <a:xfrm>
          <a:off x="0" y="0"/>
          <a:ext cx="0" cy="0"/>
          <a:chOff x="0" y="0"/>
          <a:chExt cx="0" cy="0"/>
        </a:xfrm>
      </p:grpSpPr>
      <p:sp>
        <p:nvSpPr>
          <p:cNvPr id="108" name="Google Shape;108;p3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3"/>
          <p:cNvSpPr>
            <a:spLocks noGrp="1"/>
          </p:cNvSpPr>
          <p:nvPr>
            <p:ph type="pic" idx="2"/>
          </p:nvPr>
        </p:nvSpPr>
        <p:spPr>
          <a:xfrm>
            <a:off x="0" y="0"/>
            <a:ext cx="12192000" cy="3921125"/>
          </a:xfrm>
          <a:prstGeom prst="rect">
            <a:avLst/>
          </a:prstGeom>
          <a:noFill/>
          <a:ln>
            <a:noFill/>
          </a:ln>
        </p:spPr>
      </p:sp>
      <p:pic>
        <p:nvPicPr>
          <p:cNvPr id="110" name="Google Shape;110;p33"/>
          <p:cNvPicPr preferRelativeResize="0"/>
          <p:nvPr/>
        </p:nvPicPr>
        <p:blipFill rotWithShape="1">
          <a:blip r:embed="rId2">
            <a:alphaModFix/>
          </a:blip>
          <a:srcRect l="-1" t="28183" r="-283" b="23685"/>
          <a:stretch/>
        </p:blipFill>
        <p:spPr>
          <a:xfrm>
            <a:off x="-1" y="18854"/>
            <a:ext cx="12226565" cy="3912123"/>
          </a:xfrm>
          <a:prstGeom prst="rect">
            <a:avLst/>
          </a:prstGeom>
          <a:noFill/>
          <a:ln>
            <a:noFill/>
          </a:ln>
        </p:spPr>
      </p:pic>
      <p:sp>
        <p:nvSpPr>
          <p:cNvPr id="111" name="Google Shape;111;p33"/>
          <p:cNvSpPr/>
          <p:nvPr/>
        </p:nvSpPr>
        <p:spPr>
          <a:xfrm>
            <a:off x="-2" y="0"/>
            <a:ext cx="12226566" cy="3945874"/>
          </a:xfrm>
          <a:prstGeom prst="rect">
            <a:avLst/>
          </a:prstGeom>
          <a:solidFill>
            <a:srgbClr val="FBC639">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2" name="Google Shape;112;p3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738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113"/>
        <p:cNvGrpSpPr/>
        <p:nvPr/>
      </p:nvGrpSpPr>
      <p:grpSpPr>
        <a:xfrm>
          <a:off x="0" y="0"/>
          <a:ext cx="0" cy="0"/>
          <a:chOff x="0" y="0"/>
          <a:chExt cx="0" cy="0"/>
        </a:xfrm>
      </p:grpSpPr>
      <p:sp>
        <p:nvSpPr>
          <p:cNvPr id="114" name="Google Shape;114;p34"/>
          <p:cNvSpPr/>
          <p:nvPr/>
        </p:nvSpPr>
        <p:spPr>
          <a:xfrm>
            <a:off x="-188686" y="-203200"/>
            <a:ext cx="6299200" cy="72644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15" name="Google Shape;115;p34"/>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7F5EB"/>
                </a:solidFill>
                <a:latin typeface="Quattrocento Sans"/>
                <a:ea typeface="Quattrocento Sans"/>
                <a:cs typeface="Quattrocento Sans"/>
                <a:sym typeface="Quattrocento Sans"/>
              </a:rPr>
              <a:t>Section Title</a:t>
            </a:r>
            <a:endParaRPr/>
          </a:p>
        </p:txBody>
      </p:sp>
      <p:pic>
        <p:nvPicPr>
          <p:cNvPr id="116" name="Google Shape;116;p34"/>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117" name="Google Shape;117;p34"/>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a:solidFill>
                  <a:srgbClr val="40403D"/>
                </a:solidFill>
                <a:latin typeface="Quattrocento Sans"/>
                <a:ea typeface="Quattrocento Sans"/>
                <a:cs typeface="Quattrocento Sans"/>
                <a:sym typeface="Quattrocento Sans"/>
              </a:rPr>
              <a:t>Edit Master text styles</a:t>
            </a:r>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a:p>
        </p:txBody>
      </p:sp>
      <p:sp>
        <p:nvSpPr>
          <p:cNvPr id="118" name="Google Shape;118;p3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2120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9"/>
        <p:cNvGrpSpPr/>
        <p:nvPr/>
      </p:nvGrpSpPr>
      <p:grpSpPr>
        <a:xfrm>
          <a:off x="0" y="0"/>
          <a:ext cx="0" cy="0"/>
          <a:chOff x="0" y="0"/>
          <a:chExt cx="0" cy="0"/>
        </a:xfrm>
      </p:grpSpPr>
      <p:sp>
        <p:nvSpPr>
          <p:cNvPr id="120" name="Google Shape;120;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122" name="Google Shape;122;p35"/>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23" name="Google Shape;123;p35"/>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4" name="Google Shape;124;p35"/>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083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37"/>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37"/>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4" name="Google Shape;144;p37"/>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45" name="Google Shape;145;p37"/>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6" name="Google Shape;146;p37"/>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Quattrocento Sans"/>
                <a:ea typeface="Quattrocento Sans"/>
                <a:cs typeface="Quattrocento Sans"/>
                <a:sym typeface="Quattrocento Sans"/>
              </a:defRPr>
            </a:lvl1pPr>
            <a:lvl2pPr marL="0" marR="0" lvl="1" indent="0" algn="l" rtl="0">
              <a:spcBef>
                <a:spcPts val="0"/>
              </a:spcBef>
              <a:buNone/>
              <a:defRPr sz="1800">
                <a:solidFill>
                  <a:schemeClr val="dk1"/>
                </a:solidFill>
                <a:latin typeface="Quattrocento Sans"/>
                <a:ea typeface="Quattrocento Sans"/>
                <a:cs typeface="Quattrocento Sans"/>
                <a:sym typeface="Quattrocento Sans"/>
              </a:defRPr>
            </a:lvl2pPr>
            <a:lvl3pPr marL="0" marR="0" lvl="2" indent="0" algn="l" rtl="0">
              <a:spcBef>
                <a:spcPts val="0"/>
              </a:spcBef>
              <a:buNone/>
              <a:defRPr sz="1800">
                <a:solidFill>
                  <a:schemeClr val="dk1"/>
                </a:solidFill>
                <a:latin typeface="Quattrocento Sans"/>
                <a:ea typeface="Quattrocento Sans"/>
                <a:cs typeface="Quattrocento Sans"/>
                <a:sym typeface="Quattrocento Sans"/>
              </a:defRPr>
            </a:lvl3pPr>
            <a:lvl4pPr marL="0" marR="0" lvl="3" indent="0" algn="l" rtl="0">
              <a:spcBef>
                <a:spcPts val="0"/>
              </a:spcBef>
              <a:buNone/>
              <a:defRPr sz="1800">
                <a:solidFill>
                  <a:schemeClr val="dk1"/>
                </a:solidFill>
                <a:latin typeface="Quattrocento Sans"/>
                <a:ea typeface="Quattrocento Sans"/>
                <a:cs typeface="Quattrocento Sans"/>
                <a:sym typeface="Quattrocento Sans"/>
              </a:defRPr>
            </a:lvl4pPr>
            <a:lvl5pPr marL="0" marR="0" lvl="4" indent="0" algn="l" rtl="0">
              <a:spcBef>
                <a:spcPts val="0"/>
              </a:spcBef>
              <a:buNone/>
              <a:defRPr sz="1800">
                <a:solidFill>
                  <a:schemeClr val="dk1"/>
                </a:solidFill>
                <a:latin typeface="Quattrocento Sans"/>
                <a:ea typeface="Quattrocento Sans"/>
                <a:cs typeface="Quattrocento Sans"/>
                <a:sym typeface="Quattrocento Sans"/>
              </a:defRPr>
            </a:lvl5pPr>
            <a:lvl6pPr marL="0" marR="0" lvl="5" indent="0" algn="l" rtl="0">
              <a:spcBef>
                <a:spcPts val="0"/>
              </a:spcBef>
              <a:buNone/>
              <a:defRPr sz="1800">
                <a:solidFill>
                  <a:schemeClr val="dk1"/>
                </a:solidFill>
                <a:latin typeface="Quattrocento Sans"/>
                <a:ea typeface="Quattrocento Sans"/>
                <a:cs typeface="Quattrocento Sans"/>
                <a:sym typeface="Quattrocento Sans"/>
              </a:defRPr>
            </a:lvl6pPr>
            <a:lvl7pPr marL="0" marR="0" lvl="6" indent="0" algn="l" rtl="0">
              <a:spcBef>
                <a:spcPts val="0"/>
              </a:spcBef>
              <a:buNone/>
              <a:defRPr sz="1800">
                <a:solidFill>
                  <a:schemeClr val="dk1"/>
                </a:solidFill>
                <a:latin typeface="Quattrocento Sans"/>
                <a:ea typeface="Quattrocento Sans"/>
                <a:cs typeface="Quattrocento Sans"/>
                <a:sym typeface="Quattrocento Sans"/>
              </a:defRPr>
            </a:lvl7pPr>
            <a:lvl8pPr marL="0" marR="0" lvl="7" indent="0" algn="l" rtl="0">
              <a:spcBef>
                <a:spcPts val="0"/>
              </a:spcBef>
              <a:buNone/>
              <a:defRPr sz="1800">
                <a:solidFill>
                  <a:schemeClr val="dk1"/>
                </a:solidFill>
                <a:latin typeface="Quattrocento Sans"/>
                <a:ea typeface="Quattrocento Sans"/>
                <a:cs typeface="Quattrocento Sans"/>
                <a:sym typeface="Quattrocento Sans"/>
              </a:defRPr>
            </a:lvl8pPr>
            <a:lvl9pPr marL="0" marR="0" lvl="8" indent="0" algn="l"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284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E0CF-AAFA-EB48-8631-A1D8FC75C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FF03D7-F4D7-B54E-935C-FAC0AB7B8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AAB63-885A-2F4F-9640-E0F89C9C2FA2}"/>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5" name="Footer Placeholder 4">
            <a:extLst>
              <a:ext uri="{FF2B5EF4-FFF2-40B4-BE49-F238E27FC236}">
                <a16:creationId xmlns:a16="http://schemas.microsoft.com/office/drawing/2014/main" id="{1E8FC61B-FD80-1148-9613-8C5071DB6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9DC9B-EEAC-ED41-B431-CF0432E713F3}"/>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194433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reativeCommonsNotice">
  <p:cSld name="1_CreativeCommonsNotice">
    <p:spTree>
      <p:nvGrpSpPr>
        <p:cNvPr id="1" name="Shape 150"/>
        <p:cNvGrpSpPr/>
        <p:nvPr/>
      </p:nvGrpSpPr>
      <p:grpSpPr>
        <a:xfrm>
          <a:off x="0" y="0"/>
          <a:ext cx="0" cy="0"/>
          <a:chOff x="0" y="0"/>
          <a:chExt cx="0" cy="0"/>
        </a:xfrm>
      </p:grpSpPr>
      <p:pic>
        <p:nvPicPr>
          <p:cNvPr id="151" name="Google Shape;151;p39"/>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2" name="Google Shape;152;p39"/>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53" name="Google Shape;153;p39"/>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39" descr="CreativeCommons logo&#10;&#10;http://mirrors.creativecommons.org/presskit/buttons/88x31/png/by.png" title="CC Logo "/>
          <p:cNvPicPr preferRelativeResize="0"/>
          <p:nvPr/>
        </p:nvPicPr>
        <p:blipFill rotWithShape="1">
          <a:blip r:embed="rId3">
            <a:alphaModFix/>
          </a:blip>
          <a:srcRect/>
          <a:stretch/>
        </p:blipFill>
        <p:spPr>
          <a:xfrm>
            <a:off x="872707" y="2402615"/>
            <a:ext cx="1124177" cy="393323"/>
          </a:xfrm>
          <a:prstGeom prst="rect">
            <a:avLst/>
          </a:prstGeom>
          <a:noFill/>
          <a:ln>
            <a:noFill/>
          </a:ln>
        </p:spPr>
      </p:pic>
      <p:sp>
        <p:nvSpPr>
          <p:cNvPr id="155" name="Google Shape;155;p39"/>
          <p:cNvSpPr txBox="1"/>
          <p:nvPr/>
        </p:nvSpPr>
        <p:spPr>
          <a:xfrm>
            <a:off x="2284709" y="2276110"/>
            <a:ext cx="92058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Quattrocento Sans"/>
              <a:buNone/>
            </a:pPr>
            <a:r>
              <a:rPr lang="en-US" sz="1800">
                <a:solidFill>
                  <a:schemeClr val="dk1"/>
                </a:solidFill>
                <a:latin typeface="Quattrocento Sans"/>
                <a:ea typeface="Quattrocento Sans"/>
                <a:cs typeface="Quattrocento Sans"/>
                <a:sym typeface="Quattrocento Sans"/>
              </a:rPr>
              <a:t>Except where otherwise noted, this work by the </a:t>
            </a:r>
            <a:r>
              <a:rPr lang="en-US" sz="1800" u="sng">
                <a:solidFill>
                  <a:schemeClr val="dk1"/>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Office of Superintendent of Public Instruction </a:t>
            </a:r>
            <a:r>
              <a:rPr lang="en-US" sz="1800">
                <a:solidFill>
                  <a:schemeClr val="dk1"/>
                </a:solidFill>
                <a:latin typeface="Quattrocento Sans"/>
                <a:ea typeface="Quattrocento Sans"/>
                <a:cs typeface="Quattrocento Sans"/>
                <a:sym typeface="Quattrocento Sans"/>
              </a:rPr>
              <a:t>is licensed under a </a:t>
            </a:r>
            <a:r>
              <a:rPr lang="en-US" sz="1800" u="sng">
                <a:solidFill>
                  <a:schemeClr val="dk1"/>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Creative Commons 4.0 International License</a:t>
            </a:r>
            <a:r>
              <a:rPr lang="en-US" sz="1800">
                <a:solidFill>
                  <a:schemeClr val="dk1"/>
                </a:solidFill>
                <a:latin typeface="Quattrocento Sans"/>
                <a:ea typeface="Quattrocento Sans"/>
                <a:cs typeface="Quattrocento Sans"/>
                <a:sym typeface="Quattrocento Sans"/>
              </a:rPr>
              <a:t>.</a:t>
            </a:r>
            <a:endParaRPr/>
          </a:p>
        </p:txBody>
      </p:sp>
      <p:sp>
        <p:nvSpPr>
          <p:cNvPr id="156" name="Google Shape;156;p39"/>
          <p:cNvSpPr txBox="1"/>
          <p:nvPr/>
        </p:nvSpPr>
        <p:spPr>
          <a:xfrm>
            <a:off x="765041" y="666572"/>
            <a:ext cx="1048109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Quattrocento Sans"/>
                <a:ea typeface="Quattrocento Sans"/>
                <a:cs typeface="Quattrocento Sans"/>
                <a:sym typeface="Quattrocento Sans"/>
              </a:rPr>
              <a:t>Creative Commons</a:t>
            </a:r>
            <a:endParaRPr/>
          </a:p>
        </p:txBody>
      </p:sp>
    </p:spTree>
    <p:extLst>
      <p:ext uri="{BB962C8B-B14F-4D97-AF65-F5344CB8AC3E}">
        <p14:creationId xmlns:p14="http://schemas.microsoft.com/office/powerpoint/2010/main" val="3326087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SocialMedia">
  <p:cSld name="1_SocialMedia">
    <p:spTree>
      <p:nvGrpSpPr>
        <p:cNvPr id="1" name="Shape 157"/>
        <p:cNvGrpSpPr/>
        <p:nvPr/>
      </p:nvGrpSpPr>
      <p:grpSpPr>
        <a:xfrm>
          <a:off x="0" y="0"/>
          <a:ext cx="0" cy="0"/>
          <a:chOff x="0" y="0"/>
          <a:chExt cx="0" cy="0"/>
        </a:xfrm>
      </p:grpSpPr>
      <p:pic>
        <p:nvPicPr>
          <p:cNvPr id="158" name="Google Shape;158;p40"/>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159" name="Google Shape;159;p40"/>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1">
                <a:solidFill>
                  <a:schemeClr val="dk1"/>
                </a:solidFill>
                <a:latin typeface="Quattrocento Sans"/>
                <a:ea typeface="Quattrocento Sans"/>
                <a:cs typeface="Quattrocento Sans"/>
                <a:sym typeface="Quattrocento Sans"/>
              </a:rPr>
              <a:t>Connect with us!</a:t>
            </a:r>
            <a:endParaRPr/>
          </a:p>
        </p:txBody>
      </p:sp>
      <p:sp>
        <p:nvSpPr>
          <p:cNvPr id="160" name="Google Shape;160;p40"/>
          <p:cNvSpPr/>
          <p:nvPr/>
        </p:nvSpPr>
        <p:spPr>
          <a:xfrm>
            <a:off x="0" y="3247402"/>
            <a:ext cx="12192000" cy="3610598"/>
          </a:xfrm>
          <a:prstGeom prst="rect">
            <a:avLst/>
          </a:prstGeom>
          <a:solidFill>
            <a:schemeClr val="accent1"/>
          </a:solidFill>
          <a:ln w="12700" cap="flat" cmpd="sng">
            <a:solidFill>
              <a:srgbClr val="B7902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61" name="Google Shape;161;p40"/>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162" name="Google Shape;162;p40"/>
          <p:cNvPicPr preferRelativeResize="0"/>
          <p:nvPr/>
        </p:nvPicPr>
        <p:blipFill rotWithShape="1">
          <a:blip r:embed="rId4">
            <a:alphaModFix/>
          </a:blip>
          <a:srcRect/>
          <a:stretch/>
        </p:blipFill>
        <p:spPr>
          <a:xfrm>
            <a:off x="1914909" y="3815951"/>
            <a:ext cx="553212" cy="539718"/>
          </a:xfrm>
          <a:prstGeom prst="rect">
            <a:avLst/>
          </a:prstGeom>
          <a:noFill/>
          <a:ln>
            <a:noFill/>
          </a:ln>
        </p:spPr>
      </p:pic>
      <p:pic>
        <p:nvPicPr>
          <p:cNvPr id="163" name="Google Shape;163;p40"/>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164" name="Google Shape;164;p40"/>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165" name="Google Shape;165;p40"/>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166" name="Google Shape;166;p40"/>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167" name="Google Shape;167;p40"/>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facebook.com/waospi</a:t>
            </a:r>
            <a:endParaRPr sz="2000">
              <a:solidFill>
                <a:schemeClr val="dk1"/>
              </a:solidFill>
              <a:latin typeface="Quattrocento Sans"/>
              <a:ea typeface="Quattrocento Sans"/>
              <a:cs typeface="Quattrocento Sans"/>
              <a:sym typeface="Quattrocento Sans"/>
            </a:endParaRPr>
          </a:p>
        </p:txBody>
      </p:sp>
      <p:sp>
        <p:nvSpPr>
          <p:cNvPr id="168" name="Google Shape;168;p40"/>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twitter.com/waospi</a:t>
            </a:r>
            <a:endParaRPr sz="2000">
              <a:solidFill>
                <a:schemeClr val="dk1"/>
              </a:solidFill>
              <a:latin typeface="Quattrocento Sans"/>
              <a:ea typeface="Quattrocento Sans"/>
              <a:cs typeface="Quattrocento Sans"/>
              <a:sym typeface="Quattrocento Sans"/>
            </a:endParaRPr>
          </a:p>
        </p:txBody>
      </p:sp>
      <p:sp>
        <p:nvSpPr>
          <p:cNvPr id="169" name="Google Shape;169;p40"/>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youtube.com/waospi</a:t>
            </a:r>
            <a:endParaRPr sz="2000">
              <a:solidFill>
                <a:schemeClr val="dk1"/>
              </a:solidFill>
              <a:latin typeface="Quattrocento Sans"/>
              <a:ea typeface="Quattrocento Sans"/>
              <a:cs typeface="Quattrocento Sans"/>
              <a:sym typeface="Quattrocento Sans"/>
            </a:endParaRPr>
          </a:p>
        </p:txBody>
      </p:sp>
      <p:sp>
        <p:nvSpPr>
          <p:cNvPr id="170" name="Google Shape;170;p40"/>
          <p:cNvSpPr txBox="1"/>
          <p:nvPr/>
        </p:nvSpPr>
        <p:spPr>
          <a:xfrm>
            <a:off x="2605893" y="5733118"/>
            <a:ext cx="31790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medium.com/waospi</a:t>
            </a:r>
            <a:endParaRPr sz="2000">
              <a:solidFill>
                <a:schemeClr val="dk1"/>
              </a:solidFill>
              <a:latin typeface="Quattrocento Sans"/>
              <a:ea typeface="Quattrocento Sans"/>
              <a:cs typeface="Quattrocento Sans"/>
              <a:sym typeface="Quattrocento Sans"/>
            </a:endParaRPr>
          </a:p>
        </p:txBody>
      </p:sp>
      <p:sp>
        <p:nvSpPr>
          <p:cNvPr id="171" name="Google Shape;171;p40"/>
          <p:cNvSpPr txBox="1"/>
          <p:nvPr/>
        </p:nvSpPr>
        <p:spPr>
          <a:xfrm>
            <a:off x="7151608" y="5629554"/>
            <a:ext cx="36778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linkedin.com/company/waospi</a:t>
            </a:r>
            <a:endParaRPr sz="2000">
              <a:solidFill>
                <a:schemeClr val="dk1"/>
              </a:solidFill>
              <a:latin typeface="Quattrocento Sans"/>
              <a:ea typeface="Quattrocento Sans"/>
              <a:cs typeface="Quattrocento Sans"/>
              <a:sym typeface="Quattrocento Sans"/>
            </a:endParaRPr>
          </a:p>
        </p:txBody>
      </p:sp>
      <p:sp>
        <p:nvSpPr>
          <p:cNvPr id="172" name="Google Shape;172;p40"/>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Quattrocento Sans"/>
                <a:ea typeface="Quattrocento Sans"/>
                <a:cs typeface="Quattrocento Sans"/>
                <a:sym typeface="Quattrocento Sans"/>
              </a:rPr>
              <a:t>k12.wa.us</a:t>
            </a:r>
            <a:endParaRPr/>
          </a:p>
        </p:txBody>
      </p:sp>
      <p:sp>
        <p:nvSpPr>
          <p:cNvPr id="173" name="Google Shape;173;p4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1728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7" name="Google Shape;177;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78" name="Google Shape;178;p41"/>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79" name="Google Shape;179;p41"/>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80" name="Google Shape;180;p41"/>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1628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1"/>
        <p:cNvGrpSpPr/>
        <p:nvPr/>
      </p:nvGrpSpPr>
      <p:grpSpPr>
        <a:xfrm>
          <a:off x="0" y="0"/>
          <a:ext cx="0" cy="0"/>
          <a:chOff x="0" y="0"/>
          <a:chExt cx="0" cy="0"/>
        </a:xfrm>
      </p:grpSpPr>
      <p:sp>
        <p:nvSpPr>
          <p:cNvPr id="182" name="Google Shape;182;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42"/>
          <p:cNvSpPr>
            <a:spLocks noGrp="1"/>
          </p:cNvSpPr>
          <p:nvPr>
            <p:ph type="pic" idx="2"/>
          </p:nvPr>
        </p:nvSpPr>
        <p:spPr>
          <a:xfrm>
            <a:off x="5183188" y="987425"/>
            <a:ext cx="6172200" cy="4873625"/>
          </a:xfrm>
          <a:prstGeom prst="rect">
            <a:avLst/>
          </a:prstGeom>
          <a:noFill/>
          <a:ln>
            <a:noFill/>
          </a:ln>
        </p:spPr>
      </p:sp>
      <p:sp>
        <p:nvSpPr>
          <p:cNvPr id="184" name="Google Shape;184;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85" name="Google Shape;185;p42"/>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86" name="Google Shape;186;p42"/>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87" name="Google Shape;187;p42"/>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3474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8"/>
        <p:cNvGrpSpPr/>
        <p:nvPr/>
      </p:nvGrpSpPr>
      <p:grpSpPr>
        <a:xfrm>
          <a:off x="0" y="0"/>
          <a:ext cx="0" cy="0"/>
          <a:chOff x="0" y="0"/>
          <a:chExt cx="0" cy="0"/>
        </a:xfrm>
      </p:grpSpPr>
      <p:sp>
        <p:nvSpPr>
          <p:cNvPr id="189" name="Google Shape;18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43"/>
          <p:cNvSpPr txBox="1">
            <a:spLocks noGrp="1"/>
          </p:cNvSpPr>
          <p:nvPr>
            <p:ph type="body" idx="1"/>
          </p:nvPr>
        </p:nvSpPr>
        <p:spPr>
          <a:xfrm>
            <a:off x="829119" y="1776684"/>
            <a:ext cx="10541658" cy="41882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1" name="Google Shape;191;p43"/>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92" name="Google Shape;192;p43"/>
          <p:cNvSpPr txBox="1">
            <a:spLocks noGrp="1"/>
          </p:cNvSpPr>
          <p:nvPr>
            <p:ph type="dt" idx="10"/>
          </p:nvPr>
        </p:nvSpPr>
        <p:spPr>
          <a:xfrm>
            <a:off x="4633988" y="6234543"/>
            <a:ext cx="27432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3" name="Google Shape;193;p43"/>
          <p:cNvSpPr txBox="1">
            <a:spLocks noGrp="1"/>
          </p:cNvSpPr>
          <p:nvPr>
            <p:ph type="sldNum" idx="12"/>
          </p:nvPr>
        </p:nvSpPr>
        <p:spPr>
          <a:xfrm>
            <a:off x="8610600" y="6234543"/>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chemeClr val="dk1"/>
                </a:solidFill>
                <a:latin typeface="Quattrocento Sans"/>
                <a:ea typeface="Quattrocento Sans"/>
                <a:cs typeface="Quattrocento Sans"/>
                <a:sym typeface="Quattrocento Sans"/>
              </a:defRPr>
            </a:lvl1pPr>
            <a:lvl2pPr marL="0" marR="0" lvl="1" indent="0" algn="r" rtl="0">
              <a:spcBef>
                <a:spcPts val="0"/>
              </a:spcBef>
              <a:buNone/>
              <a:defRPr sz="1800">
                <a:solidFill>
                  <a:schemeClr val="dk1"/>
                </a:solidFill>
                <a:latin typeface="Quattrocento Sans"/>
                <a:ea typeface="Quattrocento Sans"/>
                <a:cs typeface="Quattrocento Sans"/>
                <a:sym typeface="Quattrocento Sans"/>
              </a:defRPr>
            </a:lvl2pPr>
            <a:lvl3pPr marL="0" marR="0" lvl="2" indent="0" algn="r" rtl="0">
              <a:spcBef>
                <a:spcPts val="0"/>
              </a:spcBef>
              <a:buNone/>
              <a:defRPr sz="1800">
                <a:solidFill>
                  <a:schemeClr val="dk1"/>
                </a:solidFill>
                <a:latin typeface="Quattrocento Sans"/>
                <a:ea typeface="Quattrocento Sans"/>
                <a:cs typeface="Quattrocento Sans"/>
                <a:sym typeface="Quattrocento Sans"/>
              </a:defRPr>
            </a:lvl3pPr>
            <a:lvl4pPr marL="0" marR="0" lvl="3" indent="0" algn="r" rtl="0">
              <a:spcBef>
                <a:spcPts val="0"/>
              </a:spcBef>
              <a:buNone/>
              <a:defRPr sz="1800">
                <a:solidFill>
                  <a:schemeClr val="dk1"/>
                </a:solidFill>
                <a:latin typeface="Quattrocento Sans"/>
                <a:ea typeface="Quattrocento Sans"/>
                <a:cs typeface="Quattrocento Sans"/>
                <a:sym typeface="Quattrocento Sans"/>
              </a:defRPr>
            </a:lvl4pPr>
            <a:lvl5pPr marL="0" marR="0" lvl="4" indent="0" algn="r" rtl="0">
              <a:spcBef>
                <a:spcPts val="0"/>
              </a:spcBef>
              <a:buNone/>
              <a:defRPr sz="1800">
                <a:solidFill>
                  <a:schemeClr val="dk1"/>
                </a:solidFill>
                <a:latin typeface="Quattrocento Sans"/>
                <a:ea typeface="Quattrocento Sans"/>
                <a:cs typeface="Quattrocento Sans"/>
                <a:sym typeface="Quattrocento Sans"/>
              </a:defRPr>
            </a:lvl5pPr>
            <a:lvl6pPr marL="0" marR="0" lvl="5" indent="0" algn="r" rtl="0">
              <a:spcBef>
                <a:spcPts val="0"/>
              </a:spcBef>
              <a:buNone/>
              <a:defRPr sz="1800">
                <a:solidFill>
                  <a:schemeClr val="dk1"/>
                </a:solidFill>
                <a:latin typeface="Quattrocento Sans"/>
                <a:ea typeface="Quattrocento Sans"/>
                <a:cs typeface="Quattrocento Sans"/>
                <a:sym typeface="Quattrocento Sans"/>
              </a:defRPr>
            </a:lvl6pPr>
            <a:lvl7pPr marL="0" marR="0" lvl="6" indent="0" algn="r" rtl="0">
              <a:spcBef>
                <a:spcPts val="0"/>
              </a:spcBef>
              <a:buNone/>
              <a:defRPr sz="1800">
                <a:solidFill>
                  <a:schemeClr val="dk1"/>
                </a:solidFill>
                <a:latin typeface="Quattrocento Sans"/>
                <a:ea typeface="Quattrocento Sans"/>
                <a:cs typeface="Quattrocento Sans"/>
                <a:sym typeface="Quattrocento Sans"/>
              </a:defRPr>
            </a:lvl7pPr>
            <a:lvl8pPr marL="0" marR="0" lvl="7" indent="0" algn="r" rtl="0">
              <a:spcBef>
                <a:spcPts val="0"/>
              </a:spcBef>
              <a:buNone/>
              <a:defRPr sz="1800">
                <a:solidFill>
                  <a:schemeClr val="dk1"/>
                </a:solidFill>
                <a:latin typeface="Quattrocento Sans"/>
                <a:ea typeface="Quattrocento Sans"/>
                <a:cs typeface="Quattrocento Sans"/>
                <a:sym typeface="Quattrocento Sans"/>
              </a:defRPr>
            </a:lvl8pPr>
            <a:lvl9pPr marL="0" marR="0" lvl="8" indent="0" algn="r" rtl="0">
              <a:spcBef>
                <a:spcPts val="0"/>
              </a:spcBef>
              <a:buNone/>
              <a:defRPr sz="18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3991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4"/>
        <p:cNvGrpSpPr/>
        <p:nvPr/>
      </p:nvGrpSpPr>
      <p:grpSpPr>
        <a:xfrm>
          <a:off x="0" y="0"/>
          <a:ext cx="0" cy="0"/>
          <a:chOff x="0" y="0"/>
          <a:chExt cx="0" cy="0"/>
        </a:xfrm>
      </p:grpSpPr>
      <p:sp>
        <p:nvSpPr>
          <p:cNvPr id="195" name="Google Shape;195;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7" name="Google Shape;197;p44"/>
          <p:cNvPicPr preferRelativeResize="0"/>
          <p:nvPr/>
        </p:nvPicPr>
        <p:blipFill rotWithShape="1">
          <a:blip r:embed="rId2">
            <a:alphaModFix/>
          </a:blip>
          <a:srcRect/>
          <a:stretch/>
        </p:blipFill>
        <p:spPr>
          <a:xfrm rot="5400000">
            <a:off x="-947665" y="1333251"/>
            <a:ext cx="2737153" cy="457951"/>
          </a:xfrm>
          <a:prstGeom prst="rect">
            <a:avLst/>
          </a:prstGeom>
          <a:noFill/>
          <a:ln>
            <a:noFill/>
          </a:ln>
        </p:spPr>
      </p:pic>
      <p:sp>
        <p:nvSpPr>
          <p:cNvPr id="198" name="Google Shape;198;p4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4069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lvl1pPr>
              <a:defRPr>
                <a:solidFill>
                  <a:schemeClr val="tx1"/>
                </a:solidFill>
              </a:defRPr>
            </a:lvl1pPr>
          </a:lstStyle>
          <a:p>
            <a:fld id="{D07D4089-40B5-457D-927F-16367A53BB79}" type="slidenum">
              <a:rPr lang="en-US" smtClean="0"/>
              <a:pPr/>
              <a:t>‹#›</a:t>
            </a:fld>
            <a:endParaRPr lang="en-US"/>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a:xfrm>
            <a:off x="1780987" y="365125"/>
            <a:ext cx="9572812" cy="1325563"/>
          </a:xfrm>
        </p:spPr>
        <p:txBody>
          <a:bodyPr/>
          <a:lstStyle/>
          <a:p>
            <a:r>
              <a:rPr lang="en-US"/>
              <a:t>Click to edit Master title style</a:t>
            </a:r>
          </a:p>
        </p:txBody>
      </p:sp>
    </p:spTree>
    <p:extLst>
      <p:ext uri="{BB962C8B-B14F-4D97-AF65-F5344CB8AC3E}">
        <p14:creationId xmlns:p14="http://schemas.microsoft.com/office/powerpoint/2010/main" val="133905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3"/>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E65"/>
              </a:buClr>
              <a:buSzPts val="4400"/>
              <a:buFont typeface="Merriweather"/>
              <a:buNone/>
              <a:defRPr>
                <a:solidFill>
                  <a:srgbClr val="008E65"/>
                </a:solidFill>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Font typeface="Open Sans"/>
              <a:buChar char="•"/>
              <a:defRPr>
                <a:solidFill>
                  <a:srgbClr val="595959"/>
                </a:solidFill>
              </a:defRPr>
            </a:lvl1pPr>
            <a:lvl2pPr marL="914400" lvl="1" indent="-381000" algn="l">
              <a:lnSpc>
                <a:spcPct val="90000"/>
              </a:lnSpc>
              <a:spcBef>
                <a:spcPts val="500"/>
              </a:spcBef>
              <a:spcAft>
                <a:spcPts val="0"/>
              </a:spcAft>
              <a:buClr>
                <a:srgbClr val="595959"/>
              </a:buClr>
              <a:buSzPts val="2400"/>
              <a:buFont typeface="Open Sans"/>
              <a:buChar char="•"/>
              <a:defRPr>
                <a:solidFill>
                  <a:srgbClr val="595959"/>
                </a:solidFill>
              </a:defRPr>
            </a:lvl2pPr>
            <a:lvl3pPr marL="1371600" lvl="2" indent="-355600" algn="l">
              <a:lnSpc>
                <a:spcPct val="90000"/>
              </a:lnSpc>
              <a:spcBef>
                <a:spcPts val="500"/>
              </a:spcBef>
              <a:spcAft>
                <a:spcPts val="0"/>
              </a:spcAft>
              <a:buClr>
                <a:srgbClr val="595959"/>
              </a:buClr>
              <a:buSzPts val="2000"/>
              <a:buFont typeface="Open Sans"/>
              <a:buChar char="•"/>
              <a:defRPr>
                <a:solidFill>
                  <a:srgbClr val="595959"/>
                </a:solidFill>
              </a:defRPr>
            </a:lvl3pPr>
            <a:lvl4pPr marL="1828800" lvl="3" indent="-342900" algn="l">
              <a:lnSpc>
                <a:spcPct val="90000"/>
              </a:lnSpc>
              <a:spcBef>
                <a:spcPts val="500"/>
              </a:spcBef>
              <a:spcAft>
                <a:spcPts val="0"/>
              </a:spcAft>
              <a:buClr>
                <a:srgbClr val="595959"/>
              </a:buClr>
              <a:buSzPts val="1800"/>
              <a:buFont typeface="Open Sans"/>
              <a:buChar char="•"/>
              <a:defRPr>
                <a:solidFill>
                  <a:srgbClr val="595959"/>
                </a:solidFill>
              </a:defRPr>
            </a:lvl4pPr>
            <a:lvl5pPr marL="2286000" lvl="4" indent="-342900" algn="l">
              <a:lnSpc>
                <a:spcPct val="90000"/>
              </a:lnSpc>
              <a:spcBef>
                <a:spcPts val="500"/>
              </a:spcBef>
              <a:spcAft>
                <a:spcPts val="0"/>
              </a:spcAft>
              <a:buClr>
                <a:srgbClr val="595959"/>
              </a:buClr>
              <a:buSzPts val="1800"/>
              <a:buFont typeface="Open Sans"/>
              <a:buChar char="•"/>
              <a:defRPr>
                <a:solidFill>
                  <a:srgbClr val="595959"/>
                </a:solidFill>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28" name="Google Shape;28;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95959"/>
              </a:buClr>
              <a:buSzPts val="2800"/>
              <a:buFont typeface="Open Sans"/>
              <a:buChar char="•"/>
              <a:defRPr>
                <a:solidFill>
                  <a:srgbClr val="595959"/>
                </a:solidFill>
              </a:defRPr>
            </a:lvl1pPr>
            <a:lvl2pPr marL="914400" lvl="1" indent="-381000" algn="l">
              <a:lnSpc>
                <a:spcPct val="90000"/>
              </a:lnSpc>
              <a:spcBef>
                <a:spcPts val="500"/>
              </a:spcBef>
              <a:spcAft>
                <a:spcPts val="0"/>
              </a:spcAft>
              <a:buClr>
                <a:srgbClr val="595959"/>
              </a:buClr>
              <a:buSzPts val="2400"/>
              <a:buFont typeface="Open Sans"/>
              <a:buChar char="•"/>
              <a:defRPr>
                <a:solidFill>
                  <a:srgbClr val="595959"/>
                </a:solidFill>
              </a:defRPr>
            </a:lvl2pPr>
            <a:lvl3pPr marL="1371600" lvl="2" indent="-355600" algn="l">
              <a:lnSpc>
                <a:spcPct val="90000"/>
              </a:lnSpc>
              <a:spcBef>
                <a:spcPts val="500"/>
              </a:spcBef>
              <a:spcAft>
                <a:spcPts val="0"/>
              </a:spcAft>
              <a:buClr>
                <a:srgbClr val="595959"/>
              </a:buClr>
              <a:buSzPts val="2000"/>
              <a:buFont typeface="Open Sans"/>
              <a:buChar char="•"/>
              <a:defRPr>
                <a:solidFill>
                  <a:srgbClr val="595959"/>
                </a:solidFill>
              </a:defRPr>
            </a:lvl3pPr>
            <a:lvl4pPr marL="1828800" lvl="3" indent="-342900" algn="l">
              <a:lnSpc>
                <a:spcPct val="90000"/>
              </a:lnSpc>
              <a:spcBef>
                <a:spcPts val="500"/>
              </a:spcBef>
              <a:spcAft>
                <a:spcPts val="0"/>
              </a:spcAft>
              <a:buClr>
                <a:srgbClr val="595959"/>
              </a:buClr>
              <a:buSzPts val="1800"/>
              <a:buFont typeface="Open Sans"/>
              <a:buChar char="•"/>
              <a:defRPr>
                <a:solidFill>
                  <a:srgbClr val="595959"/>
                </a:solidFill>
              </a:defRPr>
            </a:lvl4pPr>
            <a:lvl5pPr marL="2286000" lvl="4" indent="-342900" algn="l">
              <a:lnSpc>
                <a:spcPct val="90000"/>
              </a:lnSpc>
              <a:spcBef>
                <a:spcPts val="500"/>
              </a:spcBef>
              <a:spcAft>
                <a:spcPts val="0"/>
              </a:spcAft>
              <a:buClr>
                <a:srgbClr val="595959"/>
              </a:buClr>
              <a:buSzPts val="1800"/>
              <a:buFont typeface="Open Sans"/>
              <a:buChar char="•"/>
              <a:defRPr>
                <a:solidFill>
                  <a:srgbClr val="595959"/>
                </a:solidFill>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29" name="Google Shape;2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2728380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2369986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blipFill>
          <a:blip r:embed="rId2">
            <a:alphaModFix/>
          </a:blip>
          <a:stretch>
            <a:fillRect/>
          </a:stretch>
        </a:blipFill>
        <a:effectLst/>
      </p:bgPr>
    </p:bg>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839788" y="6699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Merriweather"/>
              <a:buNone/>
              <a:defRPr>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8" name="Google Shape;208;p26"/>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209" name="Google Shape;20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26"/>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95561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82FA-D71D-6A46-841D-C015A0805AD7}"/>
              </a:ext>
            </a:extLst>
          </p:cNvPr>
          <p:cNvSpPr>
            <a:spLocks noGrp="1"/>
          </p:cNvSpPr>
          <p:nvPr>
            <p:ph type="title"/>
          </p:nvPr>
        </p:nvSpPr>
        <p:spPr>
          <a:xfrm>
            <a:off x="2279736" y="365125"/>
            <a:ext cx="9074063" cy="1325563"/>
          </a:xfrm>
        </p:spPr>
        <p:txBody>
          <a:bodyPr/>
          <a:lstStyle>
            <a:lvl1pPr>
              <a:defRPr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64EF1F-A6C7-784B-8F0B-861C32AED078}"/>
              </a:ext>
            </a:extLst>
          </p:cNvPr>
          <p:cNvSpPr>
            <a:spLocks noGrp="1"/>
          </p:cNvSpPr>
          <p:nvPr>
            <p:ph sz="half" idx="1"/>
          </p:nvPr>
        </p:nvSpPr>
        <p:spPr>
          <a:xfrm>
            <a:off x="2279736"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1A92F1A-41AE-E74A-B211-BCA06DC61E38}"/>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6" name="Footer Placeholder 5">
            <a:extLst>
              <a:ext uri="{FF2B5EF4-FFF2-40B4-BE49-F238E27FC236}">
                <a16:creationId xmlns:a16="http://schemas.microsoft.com/office/drawing/2014/main" id="{2C4037BA-E2E7-EB43-95F2-D91875DC1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FBC50-081B-F046-B1E2-093DD8171028}"/>
              </a:ext>
            </a:extLst>
          </p:cNvPr>
          <p:cNvSpPr>
            <a:spLocks noGrp="1"/>
          </p:cNvSpPr>
          <p:nvPr>
            <p:ph type="sldNum" sz="quarter" idx="12"/>
          </p:nvPr>
        </p:nvSpPr>
        <p:spPr/>
        <p:txBody>
          <a:bodyPr/>
          <a:lstStyle/>
          <a:p>
            <a:fld id="{2A6C09A7-3845-43A4-8087-023616551AE3}" type="slidenum">
              <a:rPr lang="en-US" smtClean="0"/>
              <a:t>‹#›</a:t>
            </a:fld>
            <a:endParaRPr lang="en-US"/>
          </a:p>
        </p:txBody>
      </p:sp>
      <p:sp>
        <p:nvSpPr>
          <p:cNvPr id="9" name="Content Placeholder 2">
            <a:extLst>
              <a:ext uri="{FF2B5EF4-FFF2-40B4-BE49-F238E27FC236}">
                <a16:creationId xmlns:a16="http://schemas.microsoft.com/office/drawing/2014/main" id="{8A5E7421-6311-6C45-8DE1-3F0AF48C8D6B}"/>
              </a:ext>
            </a:extLst>
          </p:cNvPr>
          <p:cNvSpPr>
            <a:spLocks noGrp="1"/>
          </p:cNvSpPr>
          <p:nvPr>
            <p:ph sz="half" idx="13"/>
          </p:nvPr>
        </p:nvSpPr>
        <p:spPr>
          <a:xfrm>
            <a:off x="692898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0621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55"/>
          <p:cNvSpPr txBox="1">
            <a:spLocks noGrp="1"/>
          </p:cNvSpPr>
          <p:nvPr>
            <p:ph type="title"/>
          </p:nvPr>
        </p:nvSpPr>
        <p:spPr>
          <a:xfrm>
            <a:off x="838200" y="6699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Merriweather"/>
              <a:buNone/>
              <a:defRPr>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55"/>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219" name="Google Shape;219;p55"/>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968270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23"/>
        <p:cNvGrpSpPr/>
        <p:nvPr/>
      </p:nvGrpSpPr>
      <p:grpSpPr>
        <a:xfrm>
          <a:off x="0" y="0"/>
          <a:ext cx="0" cy="0"/>
          <a:chOff x="0" y="0"/>
          <a:chExt cx="0" cy="0"/>
        </a:xfrm>
      </p:grpSpPr>
    </p:spTree>
    <p:extLst>
      <p:ext uri="{BB962C8B-B14F-4D97-AF65-F5344CB8AC3E}">
        <p14:creationId xmlns:p14="http://schemas.microsoft.com/office/powerpoint/2010/main" val="2731927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blipFill>
          <a:blip r:embed="rId2">
            <a:alphaModFix/>
          </a:blip>
          <a:stretch>
            <a:fillRect/>
          </a:stretch>
        </a:blipFill>
        <a:effectLst/>
      </p:bgPr>
    </p:bg>
    <p:spTree>
      <p:nvGrpSpPr>
        <p:cNvPr id="1" name="Shape 226"/>
        <p:cNvGrpSpPr/>
        <p:nvPr/>
      </p:nvGrpSpPr>
      <p:grpSpPr>
        <a:xfrm>
          <a:off x="0" y="0"/>
          <a:ext cx="0" cy="0"/>
          <a:chOff x="0" y="0"/>
          <a:chExt cx="0" cy="0"/>
        </a:xfrm>
      </p:grpSpPr>
      <p:sp>
        <p:nvSpPr>
          <p:cNvPr id="227" name="Google Shape;227;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erriweather"/>
              <a:buNone/>
              <a:defRPr sz="3200">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60"/>
          <p:cNvSpPr>
            <a:spLocks noGrp="1"/>
          </p:cNvSpPr>
          <p:nvPr>
            <p:ph type="pic" idx="2"/>
          </p:nvPr>
        </p:nvSpPr>
        <p:spPr>
          <a:xfrm>
            <a:off x="5183188" y="987425"/>
            <a:ext cx="6172200" cy="4873625"/>
          </a:xfrm>
          <a:prstGeom prst="rect">
            <a:avLst/>
          </a:prstGeom>
          <a:noFill/>
          <a:ln>
            <a:noFill/>
          </a:ln>
        </p:spPr>
      </p:sp>
      <p:sp>
        <p:nvSpPr>
          <p:cNvPr id="229" name="Google Shape;229;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Font typeface="Open Sans"/>
              <a:buNone/>
              <a:defRPr sz="160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Font typeface="Open Sans"/>
              <a:buNone/>
              <a:defRPr sz="1400">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1200"/>
              <a:buFont typeface="Open Sans"/>
              <a:buNone/>
              <a:defRPr sz="1200">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000"/>
              <a:buFont typeface="Open Sans"/>
              <a:buNone/>
              <a:defRPr sz="1000">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000"/>
              <a:buFont typeface="Open Sans"/>
              <a:buNone/>
              <a:defRPr sz="1000">
                <a:latin typeface="Open Sans"/>
                <a:ea typeface="Open Sans"/>
                <a:cs typeface="Open Sans"/>
                <a:sym typeface="Open Sans"/>
              </a:defRPr>
            </a:lvl5pPr>
            <a:lvl6pPr marL="2743200" lvl="5" indent="-228600" algn="l">
              <a:lnSpc>
                <a:spcPct val="90000"/>
              </a:lnSpc>
              <a:spcBef>
                <a:spcPts val="500"/>
              </a:spcBef>
              <a:spcAft>
                <a:spcPts val="0"/>
              </a:spcAft>
              <a:buClr>
                <a:schemeClr val="dk1"/>
              </a:buClr>
              <a:buSzPts val="1000"/>
              <a:buFont typeface="Open Sans"/>
              <a:buNone/>
              <a:defRPr sz="1000">
                <a:latin typeface="Open Sans"/>
                <a:ea typeface="Open Sans"/>
                <a:cs typeface="Open Sans"/>
                <a:sym typeface="Open Sans"/>
              </a:defRPr>
            </a:lvl6pPr>
            <a:lvl7pPr marL="3200400" lvl="6" indent="-228600" algn="l">
              <a:lnSpc>
                <a:spcPct val="90000"/>
              </a:lnSpc>
              <a:spcBef>
                <a:spcPts val="500"/>
              </a:spcBef>
              <a:spcAft>
                <a:spcPts val="0"/>
              </a:spcAft>
              <a:buClr>
                <a:schemeClr val="dk1"/>
              </a:buClr>
              <a:buSzPts val="1000"/>
              <a:buFont typeface="Open Sans"/>
              <a:buNone/>
              <a:defRPr sz="1000">
                <a:latin typeface="Open Sans"/>
                <a:ea typeface="Open Sans"/>
                <a:cs typeface="Open Sans"/>
                <a:sym typeface="Open Sans"/>
              </a:defRPr>
            </a:lvl7pPr>
            <a:lvl8pPr marL="3657600" lvl="7" indent="-228600" algn="l">
              <a:lnSpc>
                <a:spcPct val="90000"/>
              </a:lnSpc>
              <a:spcBef>
                <a:spcPts val="500"/>
              </a:spcBef>
              <a:spcAft>
                <a:spcPts val="0"/>
              </a:spcAft>
              <a:buClr>
                <a:schemeClr val="dk1"/>
              </a:buClr>
              <a:buSzPts val="1000"/>
              <a:buFont typeface="Open Sans"/>
              <a:buNone/>
              <a:defRPr sz="1000">
                <a:latin typeface="Open Sans"/>
                <a:ea typeface="Open Sans"/>
                <a:cs typeface="Open Sans"/>
                <a:sym typeface="Open Sans"/>
              </a:defRPr>
            </a:lvl8pPr>
            <a:lvl9pPr marL="4114800" lvl="8" indent="-228600" algn="l">
              <a:lnSpc>
                <a:spcPct val="90000"/>
              </a:lnSpc>
              <a:spcBef>
                <a:spcPts val="500"/>
              </a:spcBef>
              <a:spcAft>
                <a:spcPts val="0"/>
              </a:spcAft>
              <a:buClr>
                <a:schemeClr val="dk1"/>
              </a:buClr>
              <a:buSzPts val="1000"/>
              <a:buFont typeface="Open Sans"/>
              <a:buNone/>
              <a:defRPr sz="1000">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03689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61"/>
          <p:cNvSpPr txBox="1">
            <a:spLocks noGrp="1"/>
          </p:cNvSpPr>
          <p:nvPr>
            <p:ph type="title"/>
          </p:nvPr>
        </p:nvSpPr>
        <p:spPr>
          <a:xfrm>
            <a:off x="838200" y="6699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Merriweather"/>
              <a:buNone/>
              <a:defRPr>
                <a:latin typeface="Museo Slab 500" panose="02000000000000000000" pitchFamily="2" charset="77"/>
                <a:ea typeface="Museo Slab 500" panose="02000000000000000000" pitchFamily="2" charset="77"/>
                <a:cs typeface="Museo Slab 500" panose="02000000000000000000" pitchFamily="2" charset="77"/>
                <a:sym typeface="Merriweath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61"/>
          <p:cNvSpPr txBox="1">
            <a:spLocks noGrp="1"/>
          </p:cNvSpPr>
          <p:nvPr>
            <p:ph type="body" idx="1"/>
          </p:nvPr>
        </p:nvSpPr>
        <p:spPr>
          <a:xfrm>
            <a:off x="829119" y="1776684"/>
            <a:ext cx="10541658" cy="41882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90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74577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EEF4-365F-0B45-9EBD-FCD642453B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24C606-467E-2F4E-9C4A-6B508E361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709CA-89FF-B346-9556-8C7AC3D8A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FCAC1-9A3C-7C40-90B5-ACDD6E48A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5B494-3AF5-F646-BF6C-2F5ED9D54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BD2E7F-BC0D-A540-8BFB-FAAC2FE2F0D4}"/>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8" name="Footer Placeholder 7">
            <a:extLst>
              <a:ext uri="{FF2B5EF4-FFF2-40B4-BE49-F238E27FC236}">
                <a16:creationId xmlns:a16="http://schemas.microsoft.com/office/drawing/2014/main" id="{2189B94A-B377-7A49-914C-74DD51154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249601-9F66-2744-A4EE-69022CF964A5}"/>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9180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B029-D996-FB4A-BF33-8DA8F9759D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CD3490-9BC2-9F49-8C0C-315FF5F18285}"/>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4" name="Footer Placeholder 3">
            <a:extLst>
              <a:ext uri="{FF2B5EF4-FFF2-40B4-BE49-F238E27FC236}">
                <a16:creationId xmlns:a16="http://schemas.microsoft.com/office/drawing/2014/main" id="{C7139520-9031-0445-8091-24D40BDA4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264946-3C2D-714A-A9A7-5CEA9EE507D9}"/>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40572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7A8A7-3F13-4744-B8EE-1C8B0E833FDC}"/>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3" name="Footer Placeholder 2">
            <a:extLst>
              <a:ext uri="{FF2B5EF4-FFF2-40B4-BE49-F238E27FC236}">
                <a16:creationId xmlns:a16="http://schemas.microsoft.com/office/drawing/2014/main" id="{214E9D76-1BE9-184A-93F9-FAB537311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672D63-186C-6444-885E-0017E6C75FA4}"/>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94669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00A9-5CD9-AD41-A204-822F4842B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36CF1-8D70-674A-9EE7-1ADA73763E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9BB0E0-F022-3348-8D16-F6DA4652F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F1CA6-0A47-7348-9E5E-FF7AEA381165}"/>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6" name="Footer Placeholder 5">
            <a:extLst>
              <a:ext uri="{FF2B5EF4-FFF2-40B4-BE49-F238E27FC236}">
                <a16:creationId xmlns:a16="http://schemas.microsoft.com/office/drawing/2014/main" id="{84F1A3D6-9213-BB43-8F81-EF70613A5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41B58-67C5-AD44-A52F-F6E47A422F05}"/>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360412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1A5A-D02E-1546-BE36-68E143D9F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3C18C-EE16-4447-A78C-2D829B246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920389-A0E5-DF42-81F8-2D2460122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7B7BB-C927-EB48-AE6F-E099DB54456F}"/>
              </a:ext>
            </a:extLst>
          </p:cNvPr>
          <p:cNvSpPr>
            <a:spLocks noGrp="1"/>
          </p:cNvSpPr>
          <p:nvPr>
            <p:ph type="dt" sz="half" idx="10"/>
          </p:nvPr>
        </p:nvSpPr>
        <p:spPr/>
        <p:txBody>
          <a:bodyPr/>
          <a:lstStyle/>
          <a:p>
            <a:fld id="{27D71D54-0A37-4F44-BD9C-87CCA3BA49BF}" type="datetimeFigureOut">
              <a:rPr lang="en-US" smtClean="0"/>
              <a:t>10/8/2024</a:t>
            </a:fld>
            <a:endParaRPr lang="en-US"/>
          </a:p>
        </p:txBody>
      </p:sp>
      <p:sp>
        <p:nvSpPr>
          <p:cNvPr id="6" name="Footer Placeholder 5">
            <a:extLst>
              <a:ext uri="{FF2B5EF4-FFF2-40B4-BE49-F238E27FC236}">
                <a16:creationId xmlns:a16="http://schemas.microsoft.com/office/drawing/2014/main" id="{6CD6067B-3C22-0648-A394-8349D2322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3E3F8-F9A2-2F45-A289-08B794CE5945}"/>
              </a:ext>
            </a:extLst>
          </p:cNvPr>
          <p:cNvSpPr>
            <a:spLocks noGrp="1"/>
          </p:cNvSpPr>
          <p:nvPr>
            <p:ph type="sldNum" sz="quarter" idx="12"/>
          </p:nvPr>
        </p:nvSpPr>
        <p:spPr/>
        <p:txBody>
          <a:bodyPr/>
          <a:lstStyle/>
          <a:p>
            <a:fld id="{2A6C09A7-3845-43A4-8087-023616551AE3}" type="slidenum">
              <a:rPr lang="en-US" smtClean="0"/>
              <a:t>‹#›</a:t>
            </a:fld>
            <a:endParaRPr lang="en-US"/>
          </a:p>
        </p:txBody>
      </p:sp>
    </p:spTree>
    <p:extLst>
      <p:ext uri="{BB962C8B-B14F-4D97-AF65-F5344CB8AC3E}">
        <p14:creationId xmlns:p14="http://schemas.microsoft.com/office/powerpoint/2010/main" val="32293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BA2E7-6D59-5743-8144-92F5A911D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041E47-2B99-F94A-AB8E-0754A06F1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ECE2B-6852-5144-83F2-A981B58F10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71D54-0A37-4F44-BD9C-87CCA3BA49BF}" type="datetimeFigureOut">
              <a:rPr lang="en-US" smtClean="0"/>
              <a:t>10/8/2024</a:t>
            </a:fld>
            <a:endParaRPr lang="en-US"/>
          </a:p>
        </p:txBody>
      </p:sp>
      <p:sp>
        <p:nvSpPr>
          <p:cNvPr id="5" name="Footer Placeholder 4">
            <a:extLst>
              <a:ext uri="{FF2B5EF4-FFF2-40B4-BE49-F238E27FC236}">
                <a16:creationId xmlns:a16="http://schemas.microsoft.com/office/drawing/2014/main" id="{E27DF699-A912-1547-B1E9-63E231D1E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8C93CE-EE2F-A94A-8F91-DF637458C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C09A7-3845-43A4-8087-023616551AE3}" type="slidenum">
              <a:rPr lang="en-US" smtClean="0"/>
              <a:t>‹#›</a:t>
            </a:fld>
            <a:endParaRPr lang="en-US"/>
          </a:p>
        </p:txBody>
      </p:sp>
    </p:spTree>
    <p:extLst>
      <p:ext uri="{BB962C8B-B14F-4D97-AF65-F5344CB8AC3E}">
        <p14:creationId xmlns:p14="http://schemas.microsoft.com/office/powerpoint/2010/main" val="1780756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E65"/>
              </a:buClr>
              <a:buSzPts val="4400"/>
              <a:buFont typeface="Arial"/>
              <a:buNone/>
              <a:defRPr sz="4400" b="0" i="0" u="none" strike="noStrike" cap="none">
                <a:solidFill>
                  <a:srgbClr val="008E6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341153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2" name="Google Shape;52;p2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Quattrocento Sans"/>
                <a:ea typeface="Quattrocento Sans"/>
                <a:cs typeface="Quattrocento Sans"/>
                <a:sym typeface="Quattrocento Sans"/>
              </a:defRPr>
            </a:lvl1pPr>
            <a:lvl2pPr lvl="1" algn="r">
              <a:buNone/>
              <a:defRPr sz="1300">
                <a:solidFill>
                  <a:schemeClr val="dk1"/>
                </a:solidFill>
                <a:latin typeface="Quattrocento Sans"/>
                <a:ea typeface="Quattrocento Sans"/>
                <a:cs typeface="Quattrocento Sans"/>
                <a:sym typeface="Quattrocento Sans"/>
              </a:defRPr>
            </a:lvl2pPr>
            <a:lvl3pPr lvl="2" algn="r">
              <a:buNone/>
              <a:defRPr sz="1300">
                <a:solidFill>
                  <a:schemeClr val="dk1"/>
                </a:solidFill>
                <a:latin typeface="Quattrocento Sans"/>
                <a:ea typeface="Quattrocento Sans"/>
                <a:cs typeface="Quattrocento Sans"/>
                <a:sym typeface="Quattrocento Sans"/>
              </a:defRPr>
            </a:lvl3pPr>
            <a:lvl4pPr lvl="3" algn="r">
              <a:buNone/>
              <a:defRPr sz="1300">
                <a:solidFill>
                  <a:schemeClr val="dk1"/>
                </a:solidFill>
                <a:latin typeface="Quattrocento Sans"/>
                <a:ea typeface="Quattrocento Sans"/>
                <a:cs typeface="Quattrocento Sans"/>
                <a:sym typeface="Quattrocento Sans"/>
              </a:defRPr>
            </a:lvl4pPr>
            <a:lvl5pPr lvl="4" algn="r">
              <a:buNone/>
              <a:defRPr sz="1300">
                <a:solidFill>
                  <a:schemeClr val="dk1"/>
                </a:solidFill>
                <a:latin typeface="Quattrocento Sans"/>
                <a:ea typeface="Quattrocento Sans"/>
                <a:cs typeface="Quattrocento Sans"/>
                <a:sym typeface="Quattrocento Sans"/>
              </a:defRPr>
            </a:lvl5pPr>
            <a:lvl6pPr lvl="5" algn="r">
              <a:buNone/>
              <a:defRPr sz="1300">
                <a:solidFill>
                  <a:schemeClr val="dk1"/>
                </a:solidFill>
                <a:latin typeface="Quattrocento Sans"/>
                <a:ea typeface="Quattrocento Sans"/>
                <a:cs typeface="Quattrocento Sans"/>
                <a:sym typeface="Quattrocento Sans"/>
              </a:defRPr>
            </a:lvl6pPr>
            <a:lvl7pPr lvl="6" algn="r">
              <a:buNone/>
              <a:defRPr sz="1300">
                <a:solidFill>
                  <a:schemeClr val="dk1"/>
                </a:solidFill>
                <a:latin typeface="Quattrocento Sans"/>
                <a:ea typeface="Quattrocento Sans"/>
                <a:cs typeface="Quattrocento Sans"/>
                <a:sym typeface="Quattrocento Sans"/>
              </a:defRPr>
            </a:lvl7pPr>
            <a:lvl8pPr lvl="7" algn="r">
              <a:buNone/>
              <a:defRPr sz="1300">
                <a:solidFill>
                  <a:schemeClr val="dk1"/>
                </a:solidFill>
                <a:latin typeface="Quattrocento Sans"/>
                <a:ea typeface="Quattrocento Sans"/>
                <a:cs typeface="Quattrocento Sans"/>
                <a:sym typeface="Quattrocento Sans"/>
              </a:defRPr>
            </a:lvl8pPr>
            <a:lvl9pPr lvl="8" algn="r">
              <a:buNone/>
              <a:defRPr sz="13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6634701"/>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02" name="Google Shape;202;p2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Quattrocento Sans"/>
                <a:ea typeface="Quattrocento Sans"/>
                <a:cs typeface="Quattrocento Sans"/>
                <a:sym typeface="Quattrocento Sans"/>
              </a:defRPr>
            </a:lvl1pPr>
            <a:lvl2pPr lvl="1" algn="r">
              <a:buNone/>
              <a:defRPr sz="1300">
                <a:solidFill>
                  <a:schemeClr val="dk1"/>
                </a:solidFill>
                <a:latin typeface="Quattrocento Sans"/>
                <a:ea typeface="Quattrocento Sans"/>
                <a:cs typeface="Quattrocento Sans"/>
                <a:sym typeface="Quattrocento Sans"/>
              </a:defRPr>
            </a:lvl2pPr>
            <a:lvl3pPr lvl="2" algn="r">
              <a:buNone/>
              <a:defRPr sz="1300">
                <a:solidFill>
                  <a:schemeClr val="dk1"/>
                </a:solidFill>
                <a:latin typeface="Quattrocento Sans"/>
                <a:ea typeface="Quattrocento Sans"/>
                <a:cs typeface="Quattrocento Sans"/>
                <a:sym typeface="Quattrocento Sans"/>
              </a:defRPr>
            </a:lvl3pPr>
            <a:lvl4pPr lvl="3" algn="r">
              <a:buNone/>
              <a:defRPr sz="1300">
                <a:solidFill>
                  <a:schemeClr val="dk1"/>
                </a:solidFill>
                <a:latin typeface="Quattrocento Sans"/>
                <a:ea typeface="Quattrocento Sans"/>
                <a:cs typeface="Quattrocento Sans"/>
                <a:sym typeface="Quattrocento Sans"/>
              </a:defRPr>
            </a:lvl4pPr>
            <a:lvl5pPr lvl="4" algn="r">
              <a:buNone/>
              <a:defRPr sz="1300">
                <a:solidFill>
                  <a:schemeClr val="dk1"/>
                </a:solidFill>
                <a:latin typeface="Quattrocento Sans"/>
                <a:ea typeface="Quattrocento Sans"/>
                <a:cs typeface="Quattrocento Sans"/>
                <a:sym typeface="Quattrocento Sans"/>
              </a:defRPr>
            </a:lvl5pPr>
            <a:lvl6pPr lvl="5" algn="r">
              <a:buNone/>
              <a:defRPr sz="1300">
                <a:solidFill>
                  <a:schemeClr val="dk1"/>
                </a:solidFill>
                <a:latin typeface="Quattrocento Sans"/>
                <a:ea typeface="Quattrocento Sans"/>
                <a:cs typeface="Quattrocento Sans"/>
                <a:sym typeface="Quattrocento Sans"/>
              </a:defRPr>
            </a:lvl6pPr>
            <a:lvl7pPr lvl="6" algn="r">
              <a:buNone/>
              <a:defRPr sz="1300">
                <a:solidFill>
                  <a:schemeClr val="dk1"/>
                </a:solidFill>
                <a:latin typeface="Quattrocento Sans"/>
                <a:ea typeface="Quattrocento Sans"/>
                <a:cs typeface="Quattrocento Sans"/>
                <a:sym typeface="Quattrocento Sans"/>
              </a:defRPr>
            </a:lvl7pPr>
            <a:lvl8pPr lvl="7" algn="r">
              <a:buNone/>
              <a:defRPr sz="1300">
                <a:solidFill>
                  <a:schemeClr val="dk1"/>
                </a:solidFill>
                <a:latin typeface="Quattrocento Sans"/>
                <a:ea typeface="Quattrocento Sans"/>
                <a:cs typeface="Quattrocento Sans"/>
                <a:sym typeface="Quattrocento Sans"/>
              </a:defRPr>
            </a:lvl8pPr>
            <a:lvl9pPr lvl="8" algn="r">
              <a:buNone/>
              <a:defRPr sz="13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991814"/>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hyperlink" Target="https://drive.google.com/file/d/1wX5tZAeT9McVA3IZFKQxtqkHs82CpOws/view?usp=drive_link" TargetMode="Externa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hyperlink" Target="mailto:ewick@esd113.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55AB-9C0E-4715-B957-442D807AD095}"/>
              </a:ext>
            </a:extLst>
          </p:cNvPr>
          <p:cNvSpPr>
            <a:spLocks noGrp="1"/>
          </p:cNvSpPr>
          <p:nvPr>
            <p:ph type="title"/>
          </p:nvPr>
        </p:nvSpPr>
        <p:spPr/>
        <p:txBody>
          <a:bodyPr/>
          <a:lstStyle/>
          <a:p>
            <a:r>
              <a:rPr lang="en-US" dirty="0"/>
              <a:t>ESD 113 True North Student Assistance Model</a:t>
            </a:r>
          </a:p>
        </p:txBody>
      </p:sp>
      <p:sp>
        <p:nvSpPr>
          <p:cNvPr id="3" name="Content Placeholder 2">
            <a:extLst>
              <a:ext uri="{FF2B5EF4-FFF2-40B4-BE49-F238E27FC236}">
                <a16:creationId xmlns:a16="http://schemas.microsoft.com/office/drawing/2014/main" id="{53DDF614-8B69-4C75-A058-0B9673600CF8}"/>
              </a:ext>
            </a:extLst>
          </p:cNvPr>
          <p:cNvSpPr>
            <a:spLocks noGrp="1"/>
          </p:cNvSpPr>
          <p:nvPr>
            <p:ph idx="1"/>
          </p:nvPr>
        </p:nvSpPr>
        <p:spPr/>
        <p:txBody>
          <a:bodyPr/>
          <a:lstStyle/>
          <a:p>
            <a:endParaRPr lang="en-US" dirty="0"/>
          </a:p>
          <a:p>
            <a:pPr marL="0" indent="0" algn="ctr">
              <a:buNone/>
            </a:pPr>
            <a:r>
              <a:rPr lang="en-US" b="1" dirty="0"/>
              <a:t>Bree Collaborative, October 9, 2024 </a:t>
            </a:r>
            <a:endParaRPr lang="en-US" dirty="0"/>
          </a:p>
          <a:p>
            <a:pPr marL="0" indent="0">
              <a:buNone/>
            </a:pPr>
            <a:r>
              <a:rPr lang="en-US" dirty="0"/>
              <a:t>Sara Ellsworth, MA, LMHC, SUDP, Clinical Director</a:t>
            </a:r>
          </a:p>
          <a:p>
            <a:pPr marL="0" indent="0">
              <a:buNone/>
            </a:pPr>
            <a:r>
              <a:rPr lang="en-US" dirty="0"/>
              <a:t>Brittany Spencer, MA, SUDP, LMHCA, Clinical Supervisor</a:t>
            </a:r>
          </a:p>
          <a:p>
            <a:pPr marL="0" indent="0">
              <a:buNone/>
            </a:pPr>
            <a:r>
              <a:rPr lang="en-US" dirty="0"/>
              <a:t>Jackie Yee, MA, SUDP, Clinical Supervisor</a:t>
            </a:r>
          </a:p>
          <a:p>
            <a:pPr marL="0" indent="0">
              <a:buNone/>
            </a:pPr>
            <a:r>
              <a:rPr lang="en-US" dirty="0"/>
              <a:t>Erin Wick, MBA, SUDP, Executive Director </a:t>
            </a:r>
          </a:p>
          <a:p>
            <a:pPr marL="0" indent="0">
              <a:buNone/>
            </a:pPr>
            <a:r>
              <a:rPr lang="en-US" dirty="0"/>
              <a:t>Dr. Eric Bruns, PhD, Associate Director, UW SMART Center </a:t>
            </a:r>
          </a:p>
          <a:p>
            <a:pPr marL="0" indent="0" algn="ctr">
              <a:buNone/>
            </a:pPr>
            <a:endParaRPr lang="en-US" dirty="0"/>
          </a:p>
        </p:txBody>
      </p:sp>
    </p:spTree>
    <p:extLst>
      <p:ext uri="{BB962C8B-B14F-4D97-AF65-F5344CB8AC3E}">
        <p14:creationId xmlns:p14="http://schemas.microsoft.com/office/powerpoint/2010/main" val="203932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3901-E08C-4C8D-9C6F-BDE3E12F002D}"/>
              </a:ext>
            </a:extLst>
          </p:cNvPr>
          <p:cNvSpPr>
            <a:spLocks noGrp="1"/>
          </p:cNvSpPr>
          <p:nvPr>
            <p:ph type="title"/>
          </p:nvPr>
        </p:nvSpPr>
        <p:spPr/>
        <p:txBody>
          <a:bodyPr/>
          <a:lstStyle/>
          <a:p>
            <a:r>
              <a:rPr lang="en-US" dirty="0"/>
              <a:t>True North Services Impact</a:t>
            </a:r>
            <a:endParaRPr lang="en-US" b="0" i="1" dirty="0"/>
          </a:p>
        </p:txBody>
      </p:sp>
      <p:sp>
        <p:nvSpPr>
          <p:cNvPr id="5" name="Content Placeholder 4">
            <a:extLst>
              <a:ext uri="{FF2B5EF4-FFF2-40B4-BE49-F238E27FC236}">
                <a16:creationId xmlns:a16="http://schemas.microsoft.com/office/drawing/2014/main" id="{475F4BBE-466B-498D-ACCF-D0B6D6CBE921}"/>
              </a:ext>
            </a:extLst>
          </p:cNvPr>
          <p:cNvSpPr>
            <a:spLocks noGrp="1"/>
          </p:cNvSpPr>
          <p:nvPr>
            <p:ph idx="1"/>
          </p:nvPr>
        </p:nvSpPr>
        <p:spPr>
          <a:xfrm>
            <a:off x="2229632" y="1825626"/>
            <a:ext cx="9124168" cy="4593836"/>
          </a:xfrm>
        </p:spPr>
        <p:txBody>
          <a:bodyPr>
            <a:normAutofit fontScale="92500" lnSpcReduction="10000"/>
          </a:bodyPr>
          <a:lstStyle/>
          <a:p>
            <a:pPr marL="0" indent="0" algn="ctr">
              <a:buNone/>
            </a:pPr>
            <a:r>
              <a:rPr lang="en-US" sz="4000" b="1" dirty="0"/>
              <a:t>Student Wellbeing</a:t>
            </a:r>
          </a:p>
          <a:p>
            <a:r>
              <a:rPr lang="en-US" b="1" dirty="0"/>
              <a:t>Symptom Reduction </a:t>
            </a:r>
          </a:p>
          <a:p>
            <a:pPr lvl="1"/>
            <a:r>
              <a:rPr lang="en-US" b="1" dirty="0"/>
              <a:t>33% </a:t>
            </a:r>
            <a:r>
              <a:rPr lang="en-US" dirty="0"/>
              <a:t>fewer students reported feeling they couldn’t “stop or control” their worrying</a:t>
            </a:r>
          </a:p>
          <a:p>
            <a:pPr lvl="1"/>
            <a:r>
              <a:rPr lang="en-US" b="1" dirty="0"/>
              <a:t>35%</a:t>
            </a:r>
            <a:r>
              <a:rPr lang="en-US" dirty="0"/>
              <a:t> fewer students reported feeling “worthless or inferior”</a:t>
            </a:r>
          </a:p>
          <a:p>
            <a:pPr lvl="1"/>
            <a:r>
              <a:rPr lang="en-US" b="1" dirty="0"/>
              <a:t>35% </a:t>
            </a:r>
            <a:r>
              <a:rPr lang="en-US" dirty="0"/>
              <a:t>fewer students reported feeling “unhappy, sad, or depressed”</a:t>
            </a:r>
            <a:endParaRPr lang="en-US" b="1" dirty="0"/>
          </a:p>
          <a:p>
            <a:r>
              <a:rPr lang="en-US" b="1" dirty="0"/>
              <a:t>Increased Coping </a:t>
            </a:r>
          </a:p>
          <a:p>
            <a:pPr lvl="1"/>
            <a:r>
              <a:rPr lang="en-US" b="1" dirty="0"/>
              <a:t>61%</a:t>
            </a:r>
            <a:r>
              <a:rPr lang="en-US" dirty="0"/>
              <a:t> more students reported they had healthy strategies to help manage negative emotions</a:t>
            </a:r>
          </a:p>
          <a:p>
            <a:pPr lvl="1"/>
            <a:r>
              <a:rPr lang="en-US" b="1" dirty="0"/>
              <a:t>53%</a:t>
            </a:r>
            <a:r>
              <a:rPr lang="en-US" dirty="0"/>
              <a:t> more students reported knowing how to ask for help when they need it</a:t>
            </a:r>
          </a:p>
          <a:p>
            <a:pPr marL="0" indent="0">
              <a:buNone/>
            </a:pPr>
            <a:endParaRPr lang="en-US" sz="1000" dirty="0"/>
          </a:p>
          <a:p>
            <a:pPr marL="0" indent="0">
              <a:buNone/>
            </a:pPr>
            <a:r>
              <a:rPr lang="en-US" sz="933" i="1" dirty="0"/>
              <a:t>Based on 2023-2024 Student Assistance Outcomes Data , 357 students with matched pre/post tests</a:t>
            </a:r>
          </a:p>
        </p:txBody>
      </p:sp>
    </p:spTree>
    <p:extLst>
      <p:ext uri="{BB962C8B-B14F-4D97-AF65-F5344CB8AC3E}">
        <p14:creationId xmlns:p14="http://schemas.microsoft.com/office/powerpoint/2010/main" val="181960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3901-E08C-4C8D-9C6F-BDE3E12F002D}"/>
              </a:ext>
            </a:extLst>
          </p:cNvPr>
          <p:cNvSpPr>
            <a:spLocks noGrp="1"/>
          </p:cNvSpPr>
          <p:nvPr>
            <p:ph type="title"/>
          </p:nvPr>
        </p:nvSpPr>
        <p:spPr/>
        <p:txBody>
          <a:bodyPr/>
          <a:lstStyle/>
          <a:p>
            <a:r>
              <a:rPr lang="en-US" dirty="0"/>
              <a:t>True North Services Impact</a:t>
            </a:r>
            <a:endParaRPr lang="en-US" b="0" i="1" dirty="0"/>
          </a:p>
        </p:txBody>
      </p:sp>
      <p:sp>
        <p:nvSpPr>
          <p:cNvPr id="5" name="Content Placeholder 4">
            <a:extLst>
              <a:ext uri="{FF2B5EF4-FFF2-40B4-BE49-F238E27FC236}">
                <a16:creationId xmlns:a16="http://schemas.microsoft.com/office/drawing/2014/main" id="{475F4BBE-466B-498D-ACCF-D0B6D6CBE921}"/>
              </a:ext>
            </a:extLst>
          </p:cNvPr>
          <p:cNvSpPr>
            <a:spLocks noGrp="1"/>
          </p:cNvSpPr>
          <p:nvPr>
            <p:ph idx="1"/>
          </p:nvPr>
        </p:nvSpPr>
        <p:spPr>
          <a:xfrm>
            <a:off x="2229632" y="1825626"/>
            <a:ext cx="9124168" cy="4593836"/>
          </a:xfrm>
        </p:spPr>
        <p:txBody>
          <a:bodyPr>
            <a:normAutofit fontScale="92500" lnSpcReduction="10000"/>
          </a:bodyPr>
          <a:lstStyle/>
          <a:p>
            <a:pPr marL="0" indent="0" algn="ctr">
              <a:buNone/>
            </a:pPr>
            <a:r>
              <a:rPr lang="en-US" sz="4000" b="1" dirty="0"/>
              <a:t>Student Behaviors</a:t>
            </a:r>
          </a:p>
          <a:p>
            <a:r>
              <a:rPr lang="en-US" b="1" dirty="0"/>
              <a:t>Decreased substance use</a:t>
            </a:r>
          </a:p>
          <a:p>
            <a:pPr lvl="1"/>
            <a:r>
              <a:rPr lang="en-US" dirty="0"/>
              <a:t>Alcohol</a:t>
            </a:r>
            <a:r>
              <a:rPr lang="en-US" b="1" dirty="0"/>
              <a:t> – 19% reduction</a:t>
            </a:r>
          </a:p>
          <a:p>
            <a:pPr lvl="1"/>
            <a:r>
              <a:rPr lang="en-US" dirty="0"/>
              <a:t>Binge Drinking </a:t>
            </a:r>
            <a:r>
              <a:rPr lang="en-US" b="1" dirty="0"/>
              <a:t>– 23% reduction</a:t>
            </a:r>
          </a:p>
          <a:p>
            <a:pPr lvl="1"/>
            <a:r>
              <a:rPr lang="en-US" dirty="0"/>
              <a:t>Marijuana</a:t>
            </a:r>
            <a:r>
              <a:rPr lang="en-US" b="1" dirty="0"/>
              <a:t> – 26% reduction</a:t>
            </a:r>
          </a:p>
          <a:p>
            <a:pPr lvl="1"/>
            <a:r>
              <a:rPr lang="en-US" dirty="0"/>
              <a:t>Other Drug Use </a:t>
            </a:r>
            <a:r>
              <a:rPr lang="en-US" b="1" dirty="0"/>
              <a:t>– 44% reduction </a:t>
            </a:r>
          </a:p>
          <a:p>
            <a:pPr lvl="1"/>
            <a:r>
              <a:rPr lang="en-US" dirty="0"/>
              <a:t>Vaping – </a:t>
            </a:r>
            <a:r>
              <a:rPr lang="en-US" b="1" dirty="0"/>
              <a:t>24% reduction </a:t>
            </a:r>
            <a:endParaRPr lang="en-US" dirty="0"/>
          </a:p>
          <a:p>
            <a:r>
              <a:rPr lang="en-US" b="1" dirty="0"/>
              <a:t>Decreased problem behaviors </a:t>
            </a:r>
          </a:p>
          <a:p>
            <a:pPr lvl="1"/>
            <a:r>
              <a:rPr lang="en-US" dirty="0"/>
              <a:t>Got in trouble at school </a:t>
            </a:r>
            <a:r>
              <a:rPr lang="en-US" b="1" dirty="0"/>
              <a:t>– 28% reduction</a:t>
            </a:r>
          </a:p>
          <a:p>
            <a:pPr lvl="1"/>
            <a:r>
              <a:rPr lang="en-US" dirty="0"/>
              <a:t>Skipping school </a:t>
            </a:r>
            <a:r>
              <a:rPr lang="en-US" b="1" dirty="0"/>
              <a:t>– 23% reduction </a:t>
            </a:r>
            <a:endParaRPr lang="en-US" dirty="0"/>
          </a:p>
          <a:p>
            <a:pPr lvl="1"/>
            <a:r>
              <a:rPr lang="en-US" dirty="0"/>
              <a:t>School suspensions </a:t>
            </a:r>
            <a:r>
              <a:rPr lang="en-US" b="1" dirty="0"/>
              <a:t>– 48% reduction</a:t>
            </a:r>
            <a:endParaRPr lang="en-US" sz="1000" dirty="0"/>
          </a:p>
          <a:p>
            <a:pPr marL="0" indent="0">
              <a:buNone/>
            </a:pPr>
            <a:endParaRPr lang="en-US" sz="1000" i="1" dirty="0"/>
          </a:p>
          <a:p>
            <a:pPr marL="0" indent="0">
              <a:buNone/>
            </a:pPr>
            <a:r>
              <a:rPr lang="en-US" sz="1000" i="1" dirty="0"/>
              <a:t>Based on 2023-2024 Student Assistance Outcomes Data , 357 students with matched pre/post tests</a:t>
            </a:r>
          </a:p>
        </p:txBody>
      </p:sp>
    </p:spTree>
    <p:extLst>
      <p:ext uri="{BB962C8B-B14F-4D97-AF65-F5344CB8AC3E}">
        <p14:creationId xmlns:p14="http://schemas.microsoft.com/office/powerpoint/2010/main" val="60393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3901-E08C-4C8D-9C6F-BDE3E12F002D}"/>
              </a:ext>
            </a:extLst>
          </p:cNvPr>
          <p:cNvSpPr>
            <a:spLocks noGrp="1"/>
          </p:cNvSpPr>
          <p:nvPr>
            <p:ph type="title"/>
          </p:nvPr>
        </p:nvSpPr>
        <p:spPr/>
        <p:txBody>
          <a:bodyPr/>
          <a:lstStyle/>
          <a:p>
            <a:r>
              <a:rPr lang="en-US" dirty="0"/>
              <a:t>True North Services Impact</a:t>
            </a:r>
            <a:endParaRPr lang="en-US" b="0" i="1" dirty="0"/>
          </a:p>
        </p:txBody>
      </p:sp>
      <p:sp>
        <p:nvSpPr>
          <p:cNvPr id="5" name="Content Placeholder 4">
            <a:extLst>
              <a:ext uri="{FF2B5EF4-FFF2-40B4-BE49-F238E27FC236}">
                <a16:creationId xmlns:a16="http://schemas.microsoft.com/office/drawing/2014/main" id="{475F4BBE-466B-498D-ACCF-D0B6D6CBE921}"/>
              </a:ext>
            </a:extLst>
          </p:cNvPr>
          <p:cNvSpPr>
            <a:spLocks noGrp="1"/>
          </p:cNvSpPr>
          <p:nvPr>
            <p:ph idx="1"/>
          </p:nvPr>
        </p:nvSpPr>
        <p:spPr/>
        <p:txBody>
          <a:bodyPr>
            <a:normAutofit/>
          </a:bodyPr>
          <a:lstStyle/>
          <a:p>
            <a:pPr marL="0" indent="0" algn="ctr">
              <a:buNone/>
            </a:pPr>
            <a:endParaRPr lang="en-US" b="1" dirty="0"/>
          </a:p>
          <a:p>
            <a:r>
              <a:rPr lang="en-US" b="1" dirty="0"/>
              <a:t>Increased school attendance </a:t>
            </a:r>
          </a:p>
          <a:p>
            <a:pPr lvl="1"/>
            <a:r>
              <a:rPr lang="en-US" b="1" dirty="0"/>
              <a:t>38% </a:t>
            </a:r>
            <a:r>
              <a:rPr lang="en-US" dirty="0"/>
              <a:t>of participants report they are more likely to attend school because of SAP services</a:t>
            </a:r>
          </a:p>
          <a:p>
            <a:r>
              <a:rPr lang="en-US" b="1" dirty="0"/>
              <a:t>Satisfaction with services</a:t>
            </a:r>
          </a:p>
          <a:p>
            <a:pPr lvl="1"/>
            <a:r>
              <a:rPr lang="en-US" b="1" dirty="0"/>
              <a:t>93% </a:t>
            </a:r>
            <a:r>
              <a:rPr lang="en-US" dirty="0"/>
              <a:t>reported they were glad they participated in SAP services</a:t>
            </a:r>
          </a:p>
          <a:p>
            <a:pPr lvl="1"/>
            <a:endParaRPr lang="en-US" dirty="0"/>
          </a:p>
          <a:p>
            <a:pPr marL="457200" lvl="1" indent="0">
              <a:buNone/>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Based on 2023-2024 Student Assistance Outcomes Data , 357 students with matched pre/post tests</a:t>
            </a:r>
          </a:p>
          <a:p>
            <a:pPr marL="457200" lvl="1" indent="0">
              <a:buNone/>
            </a:pPr>
            <a:endParaRPr lang="en-US" dirty="0"/>
          </a:p>
          <a:p>
            <a:endParaRPr lang="en-US" b="1" dirty="0"/>
          </a:p>
        </p:txBody>
      </p:sp>
    </p:spTree>
    <p:extLst>
      <p:ext uri="{BB962C8B-B14F-4D97-AF65-F5344CB8AC3E}">
        <p14:creationId xmlns:p14="http://schemas.microsoft.com/office/powerpoint/2010/main" val="374781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E0CB-2E50-1AAC-75FB-C04B97D1598F}"/>
              </a:ext>
            </a:extLst>
          </p:cNvPr>
          <p:cNvSpPr>
            <a:spLocks noGrp="1"/>
          </p:cNvSpPr>
          <p:nvPr>
            <p:ph type="title"/>
          </p:nvPr>
        </p:nvSpPr>
        <p:spPr/>
        <p:txBody>
          <a:bodyPr/>
          <a:lstStyle/>
          <a:p>
            <a:r>
              <a:rPr lang="en-US" dirty="0"/>
              <a:t>Challenges </a:t>
            </a:r>
          </a:p>
        </p:txBody>
      </p:sp>
      <p:sp>
        <p:nvSpPr>
          <p:cNvPr id="3" name="Content Placeholder 2">
            <a:extLst>
              <a:ext uri="{FF2B5EF4-FFF2-40B4-BE49-F238E27FC236}">
                <a16:creationId xmlns:a16="http://schemas.microsoft.com/office/drawing/2014/main" id="{1BD66D06-208D-FE18-A299-A6F820133A74}"/>
              </a:ext>
            </a:extLst>
          </p:cNvPr>
          <p:cNvSpPr>
            <a:spLocks noGrp="1"/>
          </p:cNvSpPr>
          <p:nvPr>
            <p:ph idx="1"/>
          </p:nvPr>
        </p:nvSpPr>
        <p:spPr/>
        <p:txBody>
          <a:bodyPr/>
          <a:lstStyle/>
          <a:p>
            <a:pPr marL="457200" indent="-457200">
              <a:buFont typeface="Arial" panose="020B0604020202020204" pitchFamily="34" charset="0"/>
              <a:buChar char="•"/>
            </a:pPr>
            <a:r>
              <a:rPr lang="en-US" dirty="0"/>
              <a:t>Interaction of the school system that serves ALL and the Medicaid system that serves SOME</a:t>
            </a:r>
          </a:p>
          <a:p>
            <a:pPr marL="457200" indent="-457200">
              <a:buFont typeface="Arial" panose="020B0604020202020204" pitchFamily="34" charset="0"/>
              <a:buChar char="•"/>
            </a:pPr>
            <a:r>
              <a:rPr lang="en-US" dirty="0"/>
              <a:t>Infrastructure that only funds medically necessary (Tier 3) services</a:t>
            </a:r>
          </a:p>
          <a:p>
            <a:pPr marL="457200" indent="-457200">
              <a:buFont typeface="Arial" panose="020B0604020202020204" pitchFamily="34" charset="0"/>
              <a:buChar char="•"/>
            </a:pPr>
            <a:r>
              <a:rPr lang="en-US" dirty="0"/>
              <a:t>Fee-for-service models that do not reflect service delivery trends in a school setting</a:t>
            </a:r>
          </a:p>
          <a:p>
            <a:endParaRPr lang="en-US" dirty="0"/>
          </a:p>
        </p:txBody>
      </p:sp>
    </p:spTree>
    <p:extLst>
      <p:ext uri="{BB962C8B-B14F-4D97-AF65-F5344CB8AC3E}">
        <p14:creationId xmlns:p14="http://schemas.microsoft.com/office/powerpoint/2010/main" val="319803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E017-BBFC-FA72-D1EB-01400EF83936}"/>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4522F02E-E2DC-C03E-8B7E-2AD3364AED94}"/>
              </a:ext>
            </a:extLst>
          </p:cNvPr>
          <p:cNvSpPr>
            <a:spLocks noGrp="1"/>
          </p:cNvSpPr>
          <p:nvPr>
            <p:ph idx="1"/>
          </p:nvPr>
        </p:nvSpPr>
        <p:spPr/>
        <p:txBody>
          <a:bodyPr/>
          <a:lstStyle/>
          <a:p>
            <a:r>
              <a:rPr lang="en-US" dirty="0"/>
              <a:t>Existing model and infrastructure that can be built upon </a:t>
            </a:r>
          </a:p>
          <a:p>
            <a:r>
              <a:rPr lang="en-US" dirty="0"/>
              <a:t>ESD network creates opportunities to build and sustain a statewide system </a:t>
            </a:r>
          </a:p>
          <a:p>
            <a:r>
              <a:rPr lang="en-US" dirty="0"/>
              <a:t>Coordination, collaboration, and expansion of partnerships with School-based Health Centers </a:t>
            </a:r>
          </a:p>
          <a:p>
            <a:r>
              <a:rPr lang="en-US" dirty="0"/>
              <a:t>Fully fund a system of care that works </a:t>
            </a:r>
          </a:p>
        </p:txBody>
      </p:sp>
    </p:spTree>
    <p:extLst>
      <p:ext uri="{BB962C8B-B14F-4D97-AF65-F5344CB8AC3E}">
        <p14:creationId xmlns:p14="http://schemas.microsoft.com/office/powerpoint/2010/main" val="2401644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ctrTitle"/>
          </p:nvPr>
        </p:nvSpPr>
        <p:spPr>
          <a:xfrm>
            <a:off x="1680464" y="4025267"/>
            <a:ext cx="8831072" cy="126694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595959"/>
              </a:buClr>
              <a:buSzPts val="5400"/>
              <a:buFont typeface="Arial"/>
              <a:buNone/>
            </a:pPr>
            <a:r>
              <a:rPr lang="en-US" sz="3800" dirty="0">
                <a:solidFill>
                  <a:schemeClr val="tx1">
                    <a:lumMod val="65000"/>
                    <a:lumOff val="35000"/>
                  </a:schemeClr>
                </a:solidFill>
                <a:latin typeface="Museo Slab 500" panose="02000000000000000000" pitchFamily="2" charset="77"/>
              </a:rPr>
              <a:t>Behavioral Health Student Assistance Program  (BH-SAP)</a:t>
            </a:r>
          </a:p>
        </p:txBody>
      </p:sp>
      <p:sp>
        <p:nvSpPr>
          <p:cNvPr id="242" name="Google Shape;242;p1"/>
          <p:cNvSpPr txBox="1">
            <a:spLocks noGrp="1"/>
          </p:cNvSpPr>
          <p:nvPr>
            <p:ph type="subTitle" idx="1"/>
          </p:nvPr>
        </p:nvSpPr>
        <p:spPr>
          <a:xfrm>
            <a:off x="1524000" y="5426327"/>
            <a:ext cx="9144000" cy="905258"/>
          </a:xfrm>
          <a:prstGeom prst="rect">
            <a:avLst/>
          </a:prstGeom>
          <a:noFill/>
          <a:ln>
            <a:noFill/>
          </a:ln>
        </p:spPr>
        <p:txBody>
          <a:bodyPr spcFirstLastPara="1" wrap="square" lIns="91425" tIns="45700" rIns="91425" bIns="45700" anchor="t" anchorCtr="0">
            <a:normAutofit/>
          </a:bodyPr>
          <a:lstStyle/>
          <a:p>
            <a:pPr marL="0" marR="0">
              <a:spcBef>
                <a:spcPts val="0"/>
              </a:spcBef>
              <a:spcAft>
                <a:spcPts val="0"/>
              </a:spcAft>
            </a:pPr>
            <a:endParaRPr lang="en-US" sz="1800" b="1"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497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7" descr="A map of washington state with different colored areas&#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a:spLocks noGrp="1"/>
          </p:cNvSpPr>
          <p:nvPr>
            <p:ph type="title"/>
          </p:nvPr>
        </p:nvSpPr>
        <p:spPr>
          <a:xfrm>
            <a:off x="279974" y="730243"/>
            <a:ext cx="11078061"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E65"/>
              </a:buClr>
              <a:buSzPts val="4400"/>
              <a:buFont typeface="Arial"/>
              <a:buNone/>
            </a:pPr>
            <a:r>
              <a:rPr lang="en-US" sz="3600" dirty="0">
                <a:solidFill>
                  <a:srgbClr val="008E65"/>
                </a:solidFill>
                <a:latin typeface="Merriweather" panose="00000500000000000000" pitchFamily="2" charset="0"/>
              </a:rPr>
              <a:t>Our Statewide Initiatives</a:t>
            </a:r>
            <a:br>
              <a:rPr lang="en-US" dirty="0">
                <a:solidFill>
                  <a:srgbClr val="008E65"/>
                </a:solidFill>
                <a:latin typeface="Merriweather" panose="00000500000000000000" pitchFamily="2" charset="0"/>
              </a:rPr>
            </a:br>
            <a:r>
              <a:rPr lang="en-US" sz="2400" i="1" dirty="0">
                <a:solidFill>
                  <a:schemeClr val="dk1"/>
                </a:solidFill>
                <a:latin typeface="Merriweather" panose="00000500000000000000" pitchFamily="2" charset="0"/>
                <a:ea typeface="Open Sans"/>
                <a:cs typeface="Open Sans"/>
                <a:sym typeface="Open Sans"/>
              </a:rPr>
              <a:t>A regional delivery system for statewide programs &amp; services</a:t>
            </a:r>
            <a:endParaRPr sz="2400" i="1" dirty="0">
              <a:solidFill>
                <a:schemeClr val="dk1"/>
              </a:solidFill>
              <a:latin typeface="Merriweather" panose="00000500000000000000" pitchFamily="2" charset="0"/>
              <a:ea typeface="Open Sans"/>
              <a:cs typeface="Open Sans"/>
              <a:sym typeface="Open Sans"/>
            </a:endParaRPr>
          </a:p>
        </p:txBody>
      </p:sp>
      <p:sp>
        <p:nvSpPr>
          <p:cNvPr id="373" name="Google Shape;373;p45"/>
          <p:cNvSpPr/>
          <p:nvPr/>
        </p:nvSpPr>
        <p:spPr>
          <a:xfrm>
            <a:off x="8754700" y="5415800"/>
            <a:ext cx="2859600" cy="82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374" name="Google Shape;374;p45"/>
          <p:cNvGraphicFramePr/>
          <p:nvPr/>
        </p:nvGraphicFramePr>
        <p:xfrm>
          <a:off x="279974" y="2014590"/>
          <a:ext cx="11632050" cy="4167001"/>
        </p:xfrm>
        <a:graphic>
          <a:graphicData uri="http://schemas.openxmlformats.org/drawingml/2006/table">
            <a:tbl>
              <a:tblPr>
                <a:noFill/>
              </a:tblPr>
              <a:tblGrid>
                <a:gridCol w="3877350">
                  <a:extLst>
                    <a:ext uri="{9D8B030D-6E8A-4147-A177-3AD203B41FA5}">
                      <a16:colId xmlns:a16="http://schemas.microsoft.com/office/drawing/2014/main" val="20000"/>
                    </a:ext>
                  </a:extLst>
                </a:gridCol>
                <a:gridCol w="3877350">
                  <a:extLst>
                    <a:ext uri="{9D8B030D-6E8A-4147-A177-3AD203B41FA5}">
                      <a16:colId xmlns:a16="http://schemas.microsoft.com/office/drawing/2014/main" val="20001"/>
                    </a:ext>
                  </a:extLst>
                </a:gridCol>
                <a:gridCol w="3877350">
                  <a:extLst>
                    <a:ext uri="{9D8B030D-6E8A-4147-A177-3AD203B41FA5}">
                      <a16:colId xmlns:a16="http://schemas.microsoft.com/office/drawing/2014/main" val="20002"/>
                    </a:ext>
                  </a:extLst>
                </a:gridCol>
              </a:tblGrid>
              <a:tr h="304800">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a:latin typeface="Open Sans"/>
                          <a:ea typeface="Open Sans"/>
                          <a:cs typeface="Open Sans"/>
                          <a:sym typeface="Open Sans"/>
                        </a:rPr>
                        <a:t>Learning</a:t>
                      </a:r>
                      <a:endParaRPr sz="1400" u="none" strike="noStrike" cap="none">
                        <a:latin typeface="Open Sans"/>
                        <a:ea typeface="Open Sans"/>
                        <a:cs typeface="Open Sans"/>
                        <a:sym typeface="Open Sans"/>
                      </a:endParaRPr>
                    </a:p>
                  </a:txBody>
                  <a:tcPr marL="91425" marR="91425" marT="91425" marB="91425">
                    <a:solidFill>
                      <a:srgbClr val="008E65">
                        <a:alpha val="9803"/>
                      </a:srgbClr>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a:latin typeface="Open Sans"/>
                          <a:ea typeface="Open Sans"/>
                          <a:cs typeface="Open Sans"/>
                          <a:sym typeface="Open Sans"/>
                        </a:rPr>
                        <a:t>Student Supports</a:t>
                      </a:r>
                      <a:endParaRPr sz="1400" u="none" strike="noStrike" cap="none">
                        <a:latin typeface="Open Sans"/>
                        <a:ea typeface="Open Sans"/>
                        <a:cs typeface="Open Sans"/>
                        <a:sym typeface="Open Sans"/>
                      </a:endParaRPr>
                    </a:p>
                  </a:txBody>
                  <a:tcPr marL="91425" marR="91425" marT="91425" marB="91425">
                    <a:solidFill>
                      <a:srgbClr val="94DAE3">
                        <a:alpha val="9803"/>
                      </a:srgbClr>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a:latin typeface="Open Sans"/>
                          <a:ea typeface="Open Sans"/>
                          <a:cs typeface="Open Sans"/>
                          <a:sym typeface="Open Sans"/>
                        </a:rPr>
                        <a:t>Operations</a:t>
                      </a:r>
                      <a:endParaRPr sz="1400" u="none" strike="noStrike" cap="none">
                        <a:latin typeface="Open Sans"/>
                        <a:ea typeface="Open Sans"/>
                        <a:cs typeface="Open Sans"/>
                        <a:sym typeface="Open Sans"/>
                      </a:endParaRPr>
                    </a:p>
                  </a:txBody>
                  <a:tcPr marL="91425" marR="91425" marT="91425" marB="91425">
                    <a:solidFill>
                      <a:srgbClr val="B7D7A8">
                        <a:alpha val="9803"/>
                      </a:srgbClr>
                    </a:solidFill>
                  </a:tcPr>
                </a:tc>
                <a:extLst>
                  <a:ext uri="{0D108BD9-81ED-4DB2-BD59-A6C34878D82A}">
                    <a16:rowId xmlns:a16="http://schemas.microsoft.com/office/drawing/2014/main" val="10000"/>
                  </a:ext>
                </a:extLst>
              </a:tr>
              <a:tr h="487350">
                <a:tc>
                  <a:txBody>
                    <a:bodyPr/>
                    <a:lstStyle/>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Beginning Educator Support Training (BEST)</a:t>
                      </a:r>
                      <a:endParaRPr sz="140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Educator Networks (Fellows, etc.)</a:t>
                      </a:r>
                      <a:endParaRPr sz="140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Early Learning</a:t>
                      </a:r>
                      <a:endParaRPr sz="140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Teacher &amp; Principal Evaluation (TPEP)</a:t>
                      </a:r>
                      <a:endParaRPr sz="140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Native Education / Region 16 Comprehensive Center</a:t>
                      </a:r>
                      <a:endParaRPr sz="140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Content Professional Learning</a:t>
                      </a:r>
                      <a:endParaRPr sz="1400" u="none" strike="noStrike" cap="none">
                        <a:latin typeface="Open Sans"/>
                        <a:ea typeface="Open Sans"/>
                        <a:cs typeface="Open Sans"/>
                        <a:sym typeface="Open Sans"/>
                      </a:endParaRPr>
                    </a:p>
                    <a:p>
                      <a:pPr marL="742950" marR="0" lvl="0" indent="-317500" algn="l" rtl="0">
                        <a:lnSpc>
                          <a:spcPct val="90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English Language Arts</a:t>
                      </a:r>
                      <a:endParaRPr sz="1400" u="none" strike="noStrike" cap="none">
                        <a:latin typeface="Open Sans"/>
                        <a:ea typeface="Open Sans"/>
                        <a:cs typeface="Open Sans"/>
                        <a:sym typeface="Open Sans"/>
                      </a:endParaRPr>
                    </a:p>
                    <a:p>
                      <a:pPr marL="742950" marR="0" lvl="0" indent="-317500" algn="l" rtl="0">
                        <a:lnSpc>
                          <a:spcPct val="90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Mathematics</a:t>
                      </a:r>
                      <a:endParaRPr sz="1400" u="none" strike="noStrike" cap="none">
                        <a:latin typeface="Open Sans"/>
                        <a:ea typeface="Open Sans"/>
                        <a:cs typeface="Open Sans"/>
                        <a:sym typeface="Open Sans"/>
                      </a:endParaRPr>
                    </a:p>
                    <a:p>
                      <a:pPr marL="742950" marR="0" lvl="0" indent="-317500" algn="l" rtl="0">
                        <a:lnSpc>
                          <a:spcPct val="90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Science &amp; Climate Scien</a:t>
                      </a:r>
                      <a:r>
                        <a:rPr lang="en-US">
                          <a:latin typeface="Open Sans"/>
                          <a:ea typeface="Open Sans"/>
                          <a:cs typeface="Open Sans"/>
                          <a:sym typeface="Open Sans"/>
                        </a:rPr>
                        <a:t>c</a:t>
                      </a:r>
                      <a:r>
                        <a:rPr lang="en-US" sz="1400" u="none" strike="noStrike" cap="none">
                          <a:latin typeface="Open Sans"/>
                          <a:ea typeface="Open Sans"/>
                          <a:cs typeface="Open Sans"/>
                          <a:sym typeface="Open Sans"/>
                        </a:rPr>
                        <a:t>e</a:t>
                      </a:r>
                      <a:endParaRPr sz="1400" u="none" strike="noStrike" cap="none">
                        <a:latin typeface="Open Sans"/>
                        <a:ea typeface="Open Sans"/>
                        <a:cs typeface="Open Sans"/>
                        <a:sym typeface="Open Sans"/>
                      </a:endParaRPr>
                    </a:p>
                    <a:p>
                      <a:pPr marL="742950" marR="0" lvl="0" indent="-317500" algn="l" rtl="0">
                        <a:lnSpc>
                          <a:spcPct val="90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Inclusionary Practices</a:t>
                      </a:r>
                      <a:endParaRPr sz="1400" u="none" strike="noStrike" cap="none">
                        <a:latin typeface="Open Sans"/>
                        <a:ea typeface="Open Sans"/>
                        <a:cs typeface="Open Sans"/>
                        <a:sym typeface="Open Sans"/>
                      </a:endParaRPr>
                    </a:p>
                    <a:p>
                      <a:pPr marL="742950" marR="0" lvl="0" indent="-317500" algn="l" rtl="0">
                        <a:lnSpc>
                          <a:spcPct val="90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Computer Science</a:t>
                      </a:r>
                      <a:endParaRPr sz="140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a:latin typeface="Open Sans"/>
                          <a:ea typeface="Open Sans"/>
                          <a:cs typeface="Open Sans"/>
                          <a:sym typeface="Open Sans"/>
                        </a:rPr>
                        <a:t>System &amp; School Improvement</a:t>
                      </a:r>
                      <a:endParaRPr sz="1400" u="none" strike="noStrike" cap="none">
                        <a:latin typeface="Open Sans"/>
                        <a:ea typeface="Open Sans"/>
                        <a:cs typeface="Open Sans"/>
                        <a:sym typeface="Open Sans"/>
                      </a:endParaRPr>
                    </a:p>
                    <a:p>
                      <a:pPr marL="0" marR="0" lvl="0" indent="0" algn="l" rtl="0">
                        <a:lnSpc>
                          <a:spcPct val="100000"/>
                        </a:lnSpc>
                        <a:spcBef>
                          <a:spcPts val="200"/>
                        </a:spcBef>
                        <a:spcAft>
                          <a:spcPts val="0"/>
                        </a:spcAft>
                        <a:buClr>
                          <a:srgbClr val="000000"/>
                        </a:buClr>
                        <a:buSzPts val="1400"/>
                        <a:buFont typeface="Arial"/>
                        <a:buNone/>
                      </a:pPr>
                      <a:endParaRPr sz="1400" u="none" strike="noStrike" cap="none"/>
                    </a:p>
                  </a:txBody>
                  <a:tcPr marL="91425" marR="91425" marT="91425" marB="91425">
                    <a:solidFill>
                      <a:srgbClr val="008E65">
                        <a:alpha val="9803"/>
                      </a:srgbClr>
                    </a:solidFill>
                  </a:tcPr>
                </a:tc>
                <a:tc>
                  <a:txBody>
                    <a:bodyPr/>
                    <a:lstStyle/>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Attendance &amp; Reengagement</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800" b="1" i="0" u="none" strike="noStrike" cap="none">
                          <a:latin typeface="Open Sans"/>
                          <a:ea typeface="Open Sans"/>
                          <a:cs typeface="Open Sans"/>
                          <a:sym typeface="Open Sans"/>
                        </a:rPr>
                        <a:t>Behavioral &amp; Mental Health – System supports &amp; Direct student services</a:t>
                      </a:r>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Career Connected Learning</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Early Learning</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Education Advocates / Institutional Education</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Migrant Education</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Multi-Tiered Systems of Support</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Regional School Safety Centers</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School Nurse Corps</a:t>
                      </a:r>
                      <a:endParaRPr sz="1400" b="0" i="0" u="none" strike="noStrike" cap="none">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b="0" i="0" u="none" strike="noStrike" cap="none">
                          <a:latin typeface="Open Sans"/>
                          <a:ea typeface="Open Sans"/>
                          <a:cs typeface="Open Sans"/>
                          <a:sym typeface="Open Sans"/>
                        </a:rPr>
                        <a:t>Special education</a:t>
                      </a:r>
                      <a:endParaRPr sz="1400" b="0" i="0" u="none" strike="noStrike" cap="none"/>
                    </a:p>
                  </a:txBody>
                  <a:tcPr marL="91425" marR="91425" marT="91425" marB="91425">
                    <a:solidFill>
                      <a:srgbClr val="94DAE3">
                        <a:alpha val="9803"/>
                      </a:srgbClr>
                    </a:solidFill>
                  </a:tcPr>
                </a:tc>
                <a:tc>
                  <a:txBody>
                    <a:bodyPr/>
                    <a:lstStyle/>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District Operations</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Communications supports</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Fiscal support services</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School construction</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Hiring supports (i.e., fingerprinting)</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Information services (WSIPC)</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Insurance pools</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Program evaluation</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Public Health Coordination/Support</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School Accreditation</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Special education</a:t>
                      </a:r>
                      <a:endParaRPr sz="1400" u="none" strike="noStrike" cap="none" dirty="0">
                        <a:latin typeface="Open Sans"/>
                        <a:ea typeface="Open Sans"/>
                        <a:cs typeface="Open Sans"/>
                        <a:sym typeface="Open Sans"/>
                      </a:endParaRPr>
                    </a:p>
                    <a:p>
                      <a:pPr marL="457200" marR="0" lvl="0" indent="-317500" algn="l" rtl="0">
                        <a:lnSpc>
                          <a:spcPct val="115000"/>
                        </a:lnSpc>
                        <a:spcBef>
                          <a:spcPts val="0"/>
                        </a:spcBef>
                        <a:spcAft>
                          <a:spcPts val="0"/>
                        </a:spcAft>
                        <a:buClr>
                          <a:srgbClr val="000000"/>
                        </a:buClr>
                        <a:buSzPts val="1400"/>
                        <a:buFont typeface="Open Sans"/>
                        <a:buChar char="●"/>
                      </a:pPr>
                      <a:r>
                        <a:rPr lang="en-US" sz="1400" u="none" strike="noStrike" cap="none" dirty="0">
                          <a:latin typeface="Open Sans"/>
                          <a:ea typeface="Open Sans"/>
                          <a:cs typeface="Open Sans"/>
                          <a:sym typeface="Open Sans"/>
                        </a:rPr>
                        <a:t>Student transportation</a:t>
                      </a:r>
                      <a:endParaRPr sz="1400" u="none" strike="noStrike" cap="none" dirty="0"/>
                    </a:p>
                  </a:txBody>
                  <a:tcPr marL="91425" marR="91425" marT="91425" marB="91425">
                    <a:solidFill>
                      <a:srgbClr val="B7D7A8">
                        <a:alpha val="9803"/>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pSp>
        <p:nvGrpSpPr>
          <p:cNvPr id="10" name="Group 9">
            <a:extLst>
              <a:ext uri="{FF2B5EF4-FFF2-40B4-BE49-F238E27FC236}">
                <a16:creationId xmlns:a16="http://schemas.microsoft.com/office/drawing/2014/main" id="{63ACA120-A8E7-9CB3-754B-891220E74C10}"/>
              </a:ext>
            </a:extLst>
          </p:cNvPr>
          <p:cNvGrpSpPr/>
          <p:nvPr/>
        </p:nvGrpSpPr>
        <p:grpSpPr>
          <a:xfrm>
            <a:off x="6851870" y="848033"/>
            <a:ext cx="5092490" cy="5161933"/>
            <a:chOff x="7099510" y="942480"/>
            <a:chExt cx="5092490" cy="5161933"/>
          </a:xfrm>
        </p:grpSpPr>
        <p:pic>
          <p:nvPicPr>
            <p:cNvPr id="8" name="Picture 7" descr="A green and white pyramid&#10;&#10;Description automatically generated">
              <a:extLst>
                <a:ext uri="{FF2B5EF4-FFF2-40B4-BE49-F238E27FC236}">
                  <a16:creationId xmlns:a16="http://schemas.microsoft.com/office/drawing/2014/main" id="{419C74D4-C9CF-3EDC-3E4A-30B6772D79F6}"/>
                </a:ext>
              </a:extLst>
            </p:cNvPr>
            <p:cNvPicPr>
              <a:picLocks noChangeAspect="1"/>
            </p:cNvPicPr>
            <p:nvPr/>
          </p:nvPicPr>
          <p:blipFill>
            <a:blip r:embed="rId3"/>
            <a:stretch>
              <a:fillRect/>
            </a:stretch>
          </p:blipFill>
          <p:spPr>
            <a:xfrm>
              <a:off x="7099510" y="942480"/>
              <a:ext cx="5092490" cy="5161933"/>
            </a:xfrm>
            <a:prstGeom prst="rect">
              <a:avLst/>
            </a:prstGeom>
          </p:spPr>
        </p:pic>
        <p:pic>
          <p:nvPicPr>
            <p:cNvPr id="9" name="Picture 8" descr="A green rectangular sign with white text&#10;&#10;Description automatically generated">
              <a:extLst>
                <a:ext uri="{FF2B5EF4-FFF2-40B4-BE49-F238E27FC236}">
                  <a16:creationId xmlns:a16="http://schemas.microsoft.com/office/drawing/2014/main" id="{5287D8B3-93C5-C9C0-160A-02F1E05D691E}"/>
                </a:ext>
              </a:extLst>
            </p:cNvPr>
            <p:cNvPicPr>
              <a:picLocks noChangeAspect="1"/>
            </p:cNvPicPr>
            <p:nvPr/>
          </p:nvPicPr>
          <p:blipFill>
            <a:blip r:embed="rId4"/>
            <a:stretch>
              <a:fillRect/>
            </a:stretch>
          </p:blipFill>
          <p:spPr>
            <a:xfrm>
              <a:off x="7401261" y="4534153"/>
              <a:ext cx="4431623" cy="1265030"/>
            </a:xfrm>
            <a:prstGeom prst="rect">
              <a:avLst/>
            </a:prstGeom>
          </p:spPr>
        </p:pic>
      </p:grpSp>
      <p:sp>
        <p:nvSpPr>
          <p:cNvPr id="603" name="Google Shape;603;p72"/>
          <p:cNvSpPr txBox="1">
            <a:spLocks noGrp="1"/>
          </p:cNvSpPr>
          <p:nvPr>
            <p:ph type="title" idx="4294967295"/>
          </p:nvPr>
        </p:nvSpPr>
        <p:spPr>
          <a:xfrm>
            <a:off x="-591" y="-4669"/>
            <a:ext cx="12197072" cy="1374868"/>
          </a:xfrm>
          <a:prstGeom prst="rect">
            <a:avLst/>
          </a:prstGeom>
          <a:noFill/>
          <a:ln>
            <a:noFill/>
          </a:ln>
        </p:spPr>
        <p:txBody>
          <a:bodyPr spcFirstLastPara="1" wrap="square" lIns="91425" tIns="45700" rIns="91425" bIns="45700" anchor="b" anchorCtr="0">
            <a:normAutofit/>
          </a:bodyPr>
          <a:lstStyle/>
          <a:p>
            <a:r>
              <a:rPr lang="en-US" sz="3600" dirty="0">
                <a:solidFill>
                  <a:srgbClr val="008E65"/>
                </a:solidFill>
                <a:latin typeface="Museo Slab 500"/>
                <a:ea typeface="Arial"/>
                <a:cs typeface="Arial"/>
                <a:sym typeface="Arial"/>
              </a:rPr>
              <a:t> The AESD BH SAP model – Infrastructure</a:t>
            </a:r>
            <a:endParaRPr sz="3600" dirty="0">
              <a:latin typeface="Museo Slab 500"/>
            </a:endParaRPr>
          </a:p>
        </p:txBody>
      </p:sp>
      <p:sp>
        <p:nvSpPr>
          <p:cNvPr id="604" name="Google Shape;604;p72"/>
          <p:cNvSpPr txBox="1">
            <a:spLocks noGrp="1"/>
          </p:cNvSpPr>
          <p:nvPr>
            <p:ph type="body" idx="4294967295"/>
          </p:nvPr>
        </p:nvSpPr>
        <p:spPr>
          <a:xfrm>
            <a:off x="516749" y="1370199"/>
            <a:ext cx="7433152" cy="4938902"/>
          </a:xfrm>
          <a:prstGeom prst="rect">
            <a:avLst/>
          </a:prstGeom>
          <a:noFill/>
          <a:ln>
            <a:noFill/>
          </a:ln>
        </p:spPr>
        <p:txBody>
          <a:bodyPr spcFirstLastPara="1" wrap="square" lIns="91425" tIns="45700" rIns="91425" bIns="45700" anchor="t" anchorCtr="0">
            <a:normAutofit/>
          </a:bodyPr>
          <a:lstStyle/>
          <a:p>
            <a:pPr indent="0">
              <a:lnSpc>
                <a:spcPct val="150000"/>
              </a:lnSpc>
              <a:spcBef>
                <a:spcPts val="0"/>
              </a:spcBef>
              <a:buNone/>
            </a:pPr>
            <a:r>
              <a:rPr lang="en-US" sz="2000" b="1" dirty="0">
                <a:solidFill>
                  <a:schemeClr val="tx1">
                    <a:lumMod val="75000"/>
                  </a:schemeClr>
                </a:solidFill>
                <a:latin typeface="Open Sans"/>
              </a:rPr>
              <a:t>Key Staff</a:t>
            </a:r>
          </a:p>
          <a:p>
            <a:pPr marL="914400" indent="-342900">
              <a:lnSpc>
                <a:spcPct val="150000"/>
              </a:lnSpc>
              <a:spcBef>
                <a:spcPts val="0"/>
              </a:spcBef>
            </a:pPr>
            <a:r>
              <a:rPr lang="en-US" sz="1800" b="1" dirty="0">
                <a:solidFill>
                  <a:schemeClr val="tx1">
                    <a:lumMod val="75000"/>
                  </a:schemeClr>
                </a:solidFill>
                <a:latin typeface="Open Sans"/>
              </a:rPr>
              <a:t>Statewide Coordination &amp; Evaluation </a:t>
            </a:r>
            <a:r>
              <a:rPr lang="en-US" sz="1800" dirty="0">
                <a:solidFill>
                  <a:schemeClr val="tx1">
                    <a:lumMod val="75000"/>
                  </a:schemeClr>
                </a:solidFill>
                <a:latin typeface="Open Sans"/>
              </a:rPr>
              <a:t>– responsible for ensuring program fidelity and outcomes</a:t>
            </a:r>
          </a:p>
          <a:p>
            <a:pPr marL="914400" indent="-342900">
              <a:lnSpc>
                <a:spcPct val="150000"/>
              </a:lnSpc>
              <a:spcBef>
                <a:spcPts val="0"/>
              </a:spcBef>
            </a:pPr>
            <a:r>
              <a:rPr lang="en-US" sz="1800" b="1" dirty="0">
                <a:solidFill>
                  <a:schemeClr val="tx1">
                    <a:lumMod val="75000"/>
                  </a:schemeClr>
                </a:solidFill>
                <a:latin typeface="Open Sans"/>
              </a:rPr>
              <a:t>SAP Coordinator </a:t>
            </a:r>
            <a:r>
              <a:rPr lang="en-US" sz="1800" dirty="0">
                <a:solidFill>
                  <a:schemeClr val="tx1">
                    <a:lumMod val="75000"/>
                  </a:schemeClr>
                </a:solidFill>
                <a:latin typeface="Open Sans"/>
              </a:rPr>
              <a:t>- responsible for program implementation and oversight at each ESD</a:t>
            </a:r>
            <a:endParaRPr lang="en-US" dirty="0">
              <a:solidFill>
                <a:schemeClr val="tx1">
                  <a:lumMod val="75000"/>
                </a:schemeClr>
              </a:solidFill>
            </a:endParaRPr>
          </a:p>
          <a:p>
            <a:pPr marL="914400" indent="-342900">
              <a:lnSpc>
                <a:spcPct val="150000"/>
              </a:lnSpc>
              <a:spcBef>
                <a:spcPts val="0"/>
              </a:spcBef>
            </a:pPr>
            <a:r>
              <a:rPr lang="en-US" sz="1800" b="1" dirty="0">
                <a:solidFill>
                  <a:schemeClr val="tx1">
                    <a:lumMod val="75000"/>
                  </a:schemeClr>
                </a:solidFill>
                <a:latin typeface="Open Sans"/>
              </a:rPr>
              <a:t>Student Assistance Professionals </a:t>
            </a:r>
            <a:r>
              <a:rPr lang="en-US" sz="1800" dirty="0">
                <a:solidFill>
                  <a:schemeClr val="tx1">
                    <a:lumMod val="75000"/>
                  </a:schemeClr>
                </a:solidFill>
                <a:latin typeface="Open Sans"/>
              </a:rPr>
              <a:t>– responsible for providing direct student assistance services</a:t>
            </a:r>
          </a:p>
          <a:p>
            <a:pPr indent="0">
              <a:lnSpc>
                <a:spcPct val="150000"/>
              </a:lnSpc>
              <a:spcBef>
                <a:spcPts val="0"/>
              </a:spcBef>
              <a:buNone/>
            </a:pPr>
            <a:r>
              <a:rPr lang="en-US" sz="2000" b="1" dirty="0">
                <a:solidFill>
                  <a:srgbClr val="84B84F"/>
                </a:solidFill>
                <a:latin typeface="Open Sans"/>
              </a:rPr>
              <a:t>Direct Student Services</a:t>
            </a:r>
          </a:p>
          <a:p>
            <a:pPr indent="0">
              <a:lnSpc>
                <a:spcPct val="150000"/>
              </a:lnSpc>
              <a:spcBef>
                <a:spcPts val="0"/>
              </a:spcBef>
              <a:buNone/>
            </a:pPr>
            <a:r>
              <a:rPr lang="en-US" sz="2000" b="1" dirty="0">
                <a:solidFill>
                  <a:srgbClr val="008E65"/>
                </a:solidFill>
                <a:latin typeface="Open Sans"/>
              </a:rPr>
              <a:t>Family &amp; Community Training</a:t>
            </a:r>
            <a:endParaRPr lang="en-US" sz="1800" dirty="0">
              <a:solidFill>
                <a:srgbClr val="008E65"/>
              </a:solidFill>
              <a:latin typeface="Open Sans"/>
            </a:endParaRPr>
          </a:p>
          <a:p>
            <a:pPr indent="0">
              <a:lnSpc>
                <a:spcPct val="150000"/>
              </a:lnSpc>
              <a:spcBef>
                <a:spcPts val="0"/>
              </a:spcBef>
              <a:buNone/>
            </a:pPr>
            <a:r>
              <a:rPr lang="en-US" sz="2000" b="1" dirty="0">
                <a:solidFill>
                  <a:srgbClr val="008E65"/>
                </a:solidFill>
                <a:latin typeface="Open Sans"/>
              </a:rPr>
              <a:t>Staff Engagement &amp; Awareness</a:t>
            </a:r>
          </a:p>
          <a:p>
            <a:pPr indent="0">
              <a:lnSpc>
                <a:spcPct val="150000"/>
              </a:lnSpc>
              <a:spcBef>
                <a:spcPts val="0"/>
              </a:spcBef>
              <a:buNone/>
            </a:pPr>
            <a:r>
              <a:rPr lang="en-US" sz="2000" b="1" dirty="0">
                <a:solidFill>
                  <a:srgbClr val="008E65"/>
                </a:solidFill>
                <a:latin typeface="Open Sans"/>
              </a:rPr>
              <a:t>School-wide Awareness</a:t>
            </a:r>
          </a:p>
          <a:p>
            <a:pPr indent="0">
              <a:lnSpc>
                <a:spcPct val="150000"/>
              </a:lnSpc>
              <a:spcBef>
                <a:spcPts val="0"/>
              </a:spcBef>
              <a:buNone/>
            </a:pPr>
            <a:endParaRPr lang="en-US" sz="2000" b="1" dirty="0">
              <a:solidFill>
                <a:srgbClr val="56BAC8"/>
              </a:solidFill>
              <a:latin typeface="Open Sans"/>
            </a:endParaRPr>
          </a:p>
        </p:txBody>
      </p:sp>
      <p:sp>
        <p:nvSpPr>
          <p:cNvPr id="2" name="TextBox 1">
            <a:extLst>
              <a:ext uri="{FF2B5EF4-FFF2-40B4-BE49-F238E27FC236}">
                <a16:creationId xmlns:a16="http://schemas.microsoft.com/office/drawing/2014/main" id="{5830BD72-9C4A-50BC-DB4E-901F52228015}"/>
              </a:ext>
            </a:extLst>
          </p:cNvPr>
          <p:cNvSpPr txBox="1"/>
          <p:nvPr/>
        </p:nvSpPr>
        <p:spPr>
          <a:xfrm>
            <a:off x="10161676" y="1370199"/>
            <a:ext cx="178268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 Tier 3 services not funded as part of this project</a:t>
            </a:r>
          </a:p>
        </p:txBody>
      </p:sp>
      <p:sp>
        <p:nvSpPr>
          <p:cNvPr id="4" name="TextBox 3">
            <a:hlinkClick r:id="rId5"/>
            <a:extLst>
              <a:ext uri="{FF2B5EF4-FFF2-40B4-BE49-F238E27FC236}">
                <a16:creationId xmlns:a16="http://schemas.microsoft.com/office/drawing/2014/main" id="{FD21AF7D-BB2B-55B5-B271-76AE2949FDDC}"/>
              </a:ext>
            </a:extLst>
          </p:cNvPr>
          <p:cNvSpPr txBox="1"/>
          <p:nvPr/>
        </p:nvSpPr>
        <p:spPr>
          <a:xfrm>
            <a:off x="6886565" y="5840689"/>
            <a:ext cx="50577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Full AESD BH-SAP Fidelity Rubric Available Here!</a:t>
            </a:r>
          </a:p>
        </p:txBody>
      </p:sp>
    </p:spTree>
    <p:extLst>
      <p:ext uri="{BB962C8B-B14F-4D97-AF65-F5344CB8AC3E}">
        <p14:creationId xmlns:p14="http://schemas.microsoft.com/office/powerpoint/2010/main" val="73002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2"/>
          <p:cNvSpPr txBox="1">
            <a:spLocks noGrp="1"/>
          </p:cNvSpPr>
          <p:nvPr>
            <p:ph type="title" idx="4294967295"/>
          </p:nvPr>
        </p:nvSpPr>
        <p:spPr>
          <a:xfrm>
            <a:off x="-591" y="-4669"/>
            <a:ext cx="12197072" cy="1374868"/>
          </a:xfrm>
          <a:prstGeom prst="rect">
            <a:avLst/>
          </a:prstGeom>
          <a:noFill/>
          <a:ln>
            <a:noFill/>
          </a:ln>
        </p:spPr>
        <p:txBody>
          <a:bodyPr spcFirstLastPara="1" wrap="square" lIns="91425" tIns="45700" rIns="91425" bIns="45700" anchor="b" anchorCtr="0">
            <a:normAutofit/>
          </a:bodyPr>
          <a:lstStyle/>
          <a:p>
            <a:r>
              <a:rPr lang="en-US" sz="3600">
                <a:solidFill>
                  <a:srgbClr val="008E65"/>
                </a:solidFill>
                <a:latin typeface="Museo Slab 500"/>
                <a:ea typeface="Arial"/>
                <a:cs typeface="Arial"/>
                <a:sym typeface="Arial"/>
              </a:rPr>
              <a:t> The SAP model – Tier 1 Student Services</a:t>
            </a:r>
            <a:endParaRPr sz="3600">
              <a:latin typeface="Museo Slab 500"/>
            </a:endParaRPr>
          </a:p>
        </p:txBody>
      </p:sp>
      <p:pic>
        <p:nvPicPr>
          <p:cNvPr id="6" name="Picture 5" descr="A green and white pyramid with white text&#10;&#10;Description automatically generated">
            <a:extLst>
              <a:ext uri="{FF2B5EF4-FFF2-40B4-BE49-F238E27FC236}">
                <a16:creationId xmlns:a16="http://schemas.microsoft.com/office/drawing/2014/main" id="{6CA85C4E-F543-0F53-F8C7-2802982E8B3A}"/>
              </a:ext>
            </a:extLst>
          </p:cNvPr>
          <p:cNvPicPr>
            <a:picLocks noChangeAspect="1"/>
          </p:cNvPicPr>
          <p:nvPr/>
        </p:nvPicPr>
        <p:blipFill>
          <a:blip r:embed="rId3"/>
          <a:stretch>
            <a:fillRect/>
          </a:stretch>
        </p:blipFill>
        <p:spPr>
          <a:xfrm>
            <a:off x="20857" y="1374064"/>
            <a:ext cx="4784288" cy="4784288"/>
          </a:xfrm>
          <a:prstGeom prst="rect">
            <a:avLst/>
          </a:prstGeom>
          <a:ln>
            <a:noFill/>
          </a:ln>
        </p:spPr>
      </p:pic>
      <p:sp>
        <p:nvSpPr>
          <p:cNvPr id="2" name="Google Shape;604;p72">
            <a:extLst>
              <a:ext uri="{FF2B5EF4-FFF2-40B4-BE49-F238E27FC236}">
                <a16:creationId xmlns:a16="http://schemas.microsoft.com/office/drawing/2014/main" id="{683083CD-F8A8-60B6-E0CE-2353B39251C0}"/>
              </a:ext>
            </a:extLst>
          </p:cNvPr>
          <p:cNvSpPr txBox="1">
            <a:spLocks/>
          </p:cNvSpPr>
          <p:nvPr/>
        </p:nvSpPr>
        <p:spPr>
          <a:xfrm>
            <a:off x="4255490" y="1638423"/>
            <a:ext cx="7433152" cy="493890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914400" marR="0" lvl="0" indent="-342900" algn="l" defTabSz="914400" rtl="0" eaLnBrk="1" fontAlgn="auto" latinLnBrk="0" hangingPunct="1">
              <a:lnSpc>
                <a:spcPct val="150000"/>
              </a:lnSpc>
              <a:spcBef>
                <a:spcPts val="0"/>
              </a:spcBef>
              <a:spcAft>
                <a:spcPts val="0"/>
              </a:spcAft>
              <a:buClr>
                <a:srgbClr val="40403D"/>
              </a:buClr>
              <a:buSzPts val="2800"/>
              <a:buFont typeface="Arial"/>
              <a:buChar char="•"/>
              <a:tabLst/>
              <a:defRPr/>
            </a:pP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Implement quarterly </a:t>
            </a:r>
            <a:r>
              <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rPr>
              <a:t>Universal Awareness Campaigns</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a:sym typeface="Quattrocento Sans"/>
              </a:rPr>
              <a:t>Suicide Prevention</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a:sym typeface="Quattrocento Sans"/>
              </a:rPr>
              <a:t>Bullying Prevention</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a:sym typeface="Quattrocento Sans"/>
              </a:rPr>
              <a:t>Substance Use Prevention</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a:sym typeface="Quattrocento Sans"/>
              </a:rPr>
              <a:t>Mental Wellness</a:t>
            </a:r>
          </a:p>
          <a:p>
            <a:pPr marL="914400" marR="0" lvl="0" indent="-342900" algn="l" defTabSz="914400" rtl="0" eaLnBrk="1" fontAlgn="auto" latinLnBrk="0" hangingPunct="1">
              <a:lnSpc>
                <a:spcPct val="150000"/>
              </a:lnSpc>
              <a:spcBef>
                <a:spcPts val="0"/>
              </a:spcBef>
              <a:spcAft>
                <a:spcPts val="0"/>
              </a:spcAft>
              <a:buClr>
                <a:srgbClr val="40403D"/>
              </a:buClr>
              <a:buSzPts val="2800"/>
              <a:buFont typeface="Arial"/>
              <a:buChar char="•"/>
              <a:tabLst/>
              <a:defRPr/>
            </a:pP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Conduct </a:t>
            </a:r>
            <a:r>
              <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rPr>
              <a:t>Classroom Presentations</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Mental Health Awareness &amp; Literacy</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Substance Use Prevention Education</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Stress, Anxiety and Coping Skills</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Vape Education</a:t>
            </a:r>
          </a:p>
          <a:p>
            <a:pPr marL="914400" marR="0" lvl="0" indent="-342900" algn="l" defTabSz="914400" rtl="0" eaLnBrk="1" fontAlgn="auto" latinLnBrk="0" hangingPunct="1">
              <a:lnSpc>
                <a:spcPct val="150000"/>
              </a:lnSpc>
              <a:spcBef>
                <a:spcPts val="0"/>
              </a:spcBef>
              <a:spcAft>
                <a:spcPts val="0"/>
              </a:spcAft>
              <a:buClr>
                <a:srgbClr val="40403D"/>
              </a:buClr>
              <a:buSzPts val="2800"/>
              <a:buFont typeface="Arial"/>
              <a:buChar char="•"/>
              <a:tabLst/>
              <a:defRPr/>
            </a:pP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Facilitate or partner with a </a:t>
            </a:r>
            <a:r>
              <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rPr>
              <a:t>Youth Prevention Club</a:t>
            </a:r>
            <a:endPar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F4E9-6E7E-5940-5B79-B5D250F23F5D}"/>
              </a:ext>
            </a:extLst>
          </p:cNvPr>
          <p:cNvSpPr>
            <a:spLocks noGrp="1"/>
          </p:cNvSpPr>
          <p:nvPr>
            <p:ph type="title"/>
          </p:nvPr>
        </p:nvSpPr>
        <p:spPr/>
        <p:txBody>
          <a:bodyPr/>
          <a:lstStyle/>
          <a:p>
            <a:r>
              <a:rPr lang="en-US" dirty="0"/>
              <a:t>Youth Behavioral Health: What we know</a:t>
            </a:r>
          </a:p>
        </p:txBody>
      </p:sp>
      <p:sp>
        <p:nvSpPr>
          <p:cNvPr id="3" name="Content Placeholder 2">
            <a:extLst>
              <a:ext uri="{FF2B5EF4-FFF2-40B4-BE49-F238E27FC236}">
                <a16:creationId xmlns:a16="http://schemas.microsoft.com/office/drawing/2014/main" id="{C9A4598C-2804-B4CA-4E7F-B3BDE3F410F8}"/>
              </a:ext>
            </a:extLst>
          </p:cNvPr>
          <p:cNvSpPr>
            <a:spLocks noGrp="1"/>
          </p:cNvSpPr>
          <p:nvPr>
            <p:ph idx="1"/>
          </p:nvPr>
        </p:nvSpPr>
        <p:spPr/>
        <p:txBody>
          <a:bodyPr/>
          <a:lstStyle/>
          <a:p>
            <a:endParaRPr lang="en-US" dirty="0"/>
          </a:p>
          <a:p>
            <a:r>
              <a:rPr lang="en-US" dirty="0"/>
              <a:t>Behavioral health services benefit academic performance &amp; achievement</a:t>
            </a:r>
          </a:p>
          <a:p>
            <a:r>
              <a:rPr lang="en-US" dirty="0"/>
              <a:t>School-based prevention and early intervention services are accessible and effective</a:t>
            </a:r>
          </a:p>
          <a:p>
            <a:r>
              <a:rPr lang="en-US" dirty="0"/>
              <a:t>Nationally, most children and adolescents who receive behavioral health services do so at school</a:t>
            </a:r>
          </a:p>
          <a:p>
            <a:endParaRPr lang="en-US" dirty="0"/>
          </a:p>
        </p:txBody>
      </p:sp>
      <p:sp>
        <p:nvSpPr>
          <p:cNvPr id="4" name="Slide Number Placeholder 3">
            <a:extLst>
              <a:ext uri="{FF2B5EF4-FFF2-40B4-BE49-F238E27FC236}">
                <a16:creationId xmlns:a16="http://schemas.microsoft.com/office/drawing/2014/main" id="{64631E99-52B1-8832-BF1B-DBBD7F9D255F}"/>
              </a:ext>
            </a:extLst>
          </p:cNvPr>
          <p:cNvSpPr>
            <a:spLocks noGrp="1"/>
          </p:cNvSpPr>
          <p:nvPr>
            <p:ph type="sldNum" sz="quarter" idx="12"/>
          </p:nvPr>
        </p:nvSpPr>
        <p:spPr/>
        <p:txBody>
          <a:bodyPr/>
          <a:lstStyle/>
          <a:p>
            <a:fld id="{D07D4089-40B5-457D-927F-16367A53BB79}" type="slidenum">
              <a:rPr lang="en-US" smtClean="0"/>
              <a:pPr/>
              <a:t>2</a:t>
            </a:fld>
            <a:endParaRPr lang="en-US" dirty="0"/>
          </a:p>
        </p:txBody>
      </p:sp>
    </p:spTree>
    <p:extLst>
      <p:ext uri="{BB962C8B-B14F-4D97-AF65-F5344CB8AC3E}">
        <p14:creationId xmlns:p14="http://schemas.microsoft.com/office/powerpoint/2010/main" val="30790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2"/>
          <p:cNvSpPr txBox="1">
            <a:spLocks noGrp="1"/>
          </p:cNvSpPr>
          <p:nvPr>
            <p:ph type="title" idx="4294967295"/>
          </p:nvPr>
        </p:nvSpPr>
        <p:spPr>
          <a:xfrm>
            <a:off x="-591" y="-4669"/>
            <a:ext cx="12197072" cy="1374868"/>
          </a:xfrm>
          <a:prstGeom prst="rect">
            <a:avLst/>
          </a:prstGeom>
          <a:noFill/>
          <a:ln>
            <a:noFill/>
          </a:ln>
        </p:spPr>
        <p:txBody>
          <a:bodyPr spcFirstLastPara="1" wrap="square" lIns="91425" tIns="45700" rIns="91425" bIns="45700" anchor="b" anchorCtr="0">
            <a:normAutofit/>
          </a:bodyPr>
          <a:lstStyle/>
          <a:p>
            <a:r>
              <a:rPr lang="en-US" sz="3600">
                <a:solidFill>
                  <a:srgbClr val="008E65"/>
                </a:solidFill>
                <a:latin typeface="Museo Slab 500"/>
                <a:ea typeface="Arial"/>
                <a:cs typeface="Arial"/>
                <a:sym typeface="Arial"/>
              </a:rPr>
              <a:t> The SAP model – Tier 2 Student Services</a:t>
            </a:r>
            <a:endParaRPr sz="3600">
              <a:latin typeface="Museo Slab 500"/>
            </a:endParaRPr>
          </a:p>
        </p:txBody>
      </p:sp>
      <p:pic>
        <p:nvPicPr>
          <p:cNvPr id="3" name="Picture 2" descr="A green and white pyramid&#10;&#10;Description automatically generated">
            <a:extLst>
              <a:ext uri="{FF2B5EF4-FFF2-40B4-BE49-F238E27FC236}">
                <a16:creationId xmlns:a16="http://schemas.microsoft.com/office/drawing/2014/main" id="{F355AA0C-F9BC-606E-50A7-A76880456554}"/>
              </a:ext>
            </a:extLst>
          </p:cNvPr>
          <p:cNvPicPr>
            <a:picLocks noChangeAspect="1"/>
          </p:cNvPicPr>
          <p:nvPr/>
        </p:nvPicPr>
        <p:blipFill>
          <a:blip r:embed="rId3"/>
          <a:stretch>
            <a:fillRect/>
          </a:stretch>
        </p:blipFill>
        <p:spPr>
          <a:xfrm>
            <a:off x="135220" y="1474978"/>
            <a:ext cx="4656667" cy="4720167"/>
          </a:xfrm>
          <a:prstGeom prst="rect">
            <a:avLst/>
          </a:prstGeom>
        </p:spPr>
      </p:pic>
      <p:sp>
        <p:nvSpPr>
          <p:cNvPr id="2" name="Google Shape;604;p72">
            <a:extLst>
              <a:ext uri="{FF2B5EF4-FFF2-40B4-BE49-F238E27FC236}">
                <a16:creationId xmlns:a16="http://schemas.microsoft.com/office/drawing/2014/main" id="{7B965F9A-7AE3-9283-C3AB-F46958C0C29E}"/>
              </a:ext>
            </a:extLst>
          </p:cNvPr>
          <p:cNvSpPr txBox="1">
            <a:spLocks/>
          </p:cNvSpPr>
          <p:nvPr/>
        </p:nvSpPr>
        <p:spPr>
          <a:xfrm>
            <a:off x="4255490" y="1638423"/>
            <a:ext cx="7433152" cy="493890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914400" marR="0" lvl="0" indent="-342900" algn="l" defTabSz="914400" rtl="0" eaLnBrk="1" fontAlgn="auto" latinLnBrk="0" hangingPunct="1">
              <a:lnSpc>
                <a:spcPct val="150000"/>
              </a:lnSpc>
              <a:spcBef>
                <a:spcPts val="0"/>
              </a:spcBef>
              <a:spcAft>
                <a:spcPts val="0"/>
              </a:spcAft>
              <a:buClr>
                <a:srgbClr val="40403D"/>
              </a:buClr>
              <a:buSzPts val="2800"/>
              <a:buFont typeface="Arial"/>
              <a:buChar char="•"/>
              <a:tabLst/>
              <a:defRPr/>
            </a:pPr>
            <a:r>
              <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rPr>
              <a:t>Conduct screenings </a:t>
            </a: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for students referred for services</a:t>
            </a:r>
            <a:endPar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endParaRPr>
          </a:p>
          <a:p>
            <a:pPr marL="914400" marR="0" lvl="0" indent="-342900" algn="l" defTabSz="914400" rtl="0" eaLnBrk="1" fontAlgn="auto" latinLnBrk="0" hangingPunct="1">
              <a:lnSpc>
                <a:spcPct val="150000"/>
              </a:lnSpc>
              <a:spcBef>
                <a:spcPts val="0"/>
              </a:spcBef>
              <a:spcAft>
                <a:spcPts val="0"/>
              </a:spcAft>
              <a:buClr>
                <a:srgbClr val="40403D"/>
              </a:buClr>
              <a:buSzPts val="2800"/>
              <a:buFont typeface="Arial"/>
              <a:buChar char="•"/>
              <a:tabLst/>
              <a:defRPr/>
            </a:pP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Implement </a:t>
            </a:r>
            <a:r>
              <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rPr>
              <a:t>individual and group interventions</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Mental Health intervention curriculum:</a:t>
            </a:r>
          </a:p>
          <a:p>
            <a:pPr marL="1828800" marR="0" lvl="2" indent="-342900" algn="l" defTabSz="914400" rtl="0" eaLnBrk="1" fontAlgn="auto" latinLnBrk="0" hangingPunct="1">
              <a:lnSpc>
                <a:spcPct val="150000"/>
              </a:lnSpc>
              <a:spcBef>
                <a:spcPts val="0"/>
              </a:spcBef>
              <a:spcAft>
                <a:spcPts val="0"/>
              </a:spcAft>
              <a:buClr>
                <a:srgbClr val="40403D"/>
              </a:buClr>
              <a:buSzPts val="2000"/>
              <a:buFont typeface="Arial"/>
              <a:buChar char="•"/>
              <a:tabLst/>
              <a:defRPr/>
            </a:pPr>
            <a:r>
              <a:rPr kumimoji="0" lang="en-US" sz="12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TRAILS Coping Skills</a:t>
            </a:r>
          </a:p>
          <a:p>
            <a:pPr marL="1371600" marR="0" lvl="1" indent="-342900" algn="l" defTabSz="914400" rtl="0" eaLnBrk="1" fontAlgn="auto" latinLnBrk="0" hangingPunct="1">
              <a:lnSpc>
                <a:spcPct val="150000"/>
              </a:lnSpc>
              <a:spcBef>
                <a:spcPts val="0"/>
              </a:spcBef>
              <a:spcAft>
                <a:spcPts val="0"/>
              </a:spcAft>
              <a:buClr>
                <a:srgbClr val="40403D"/>
              </a:buClr>
              <a:buSzPts val="2400"/>
              <a:buFont typeface="Arial"/>
              <a:buChar char="•"/>
              <a:tabLst/>
              <a:defRPr/>
            </a:pPr>
            <a:r>
              <a:rPr kumimoji="0" lang="en-US" sz="16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Substance Abuse intervention curriculum:</a:t>
            </a:r>
          </a:p>
          <a:p>
            <a:pPr marL="1828800" marR="0" lvl="2" indent="-342900" algn="l" defTabSz="914400" rtl="0" eaLnBrk="1" fontAlgn="auto" latinLnBrk="0" hangingPunct="1">
              <a:lnSpc>
                <a:spcPct val="150000"/>
              </a:lnSpc>
              <a:spcBef>
                <a:spcPts val="0"/>
              </a:spcBef>
              <a:spcAft>
                <a:spcPts val="0"/>
              </a:spcAft>
              <a:buClr>
                <a:srgbClr val="40403D"/>
              </a:buClr>
              <a:buSzPts val="2000"/>
              <a:buFont typeface="Arial"/>
              <a:buChar char="•"/>
              <a:tabLst/>
              <a:defRPr/>
            </a:pPr>
            <a:r>
              <a:rPr kumimoji="0" lang="en-US" sz="12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ATOD Education</a:t>
            </a:r>
          </a:p>
          <a:p>
            <a:pPr marL="1828800" marR="0" lvl="2" indent="-342900" algn="l" defTabSz="914400" rtl="0" eaLnBrk="1" fontAlgn="auto" latinLnBrk="0" hangingPunct="1">
              <a:lnSpc>
                <a:spcPct val="150000"/>
              </a:lnSpc>
              <a:spcBef>
                <a:spcPts val="0"/>
              </a:spcBef>
              <a:spcAft>
                <a:spcPts val="0"/>
              </a:spcAft>
              <a:buClr>
                <a:srgbClr val="40403D"/>
              </a:buClr>
              <a:buSzPts val="2000"/>
              <a:buFont typeface="Arial"/>
              <a:buChar char="•"/>
              <a:tabLst/>
              <a:defRPr/>
            </a:pPr>
            <a:r>
              <a:rPr kumimoji="0" lang="en-US" sz="12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Intervention/Abusers</a:t>
            </a:r>
          </a:p>
          <a:p>
            <a:pPr marL="1828800" marR="0" lvl="2" indent="-342900" algn="l" defTabSz="914400" rtl="0" eaLnBrk="1" fontAlgn="auto" latinLnBrk="0" hangingPunct="1">
              <a:lnSpc>
                <a:spcPct val="150000"/>
              </a:lnSpc>
              <a:spcBef>
                <a:spcPts val="0"/>
              </a:spcBef>
              <a:spcAft>
                <a:spcPts val="0"/>
              </a:spcAft>
              <a:buClr>
                <a:srgbClr val="40403D"/>
              </a:buClr>
              <a:buSzPts val="2000"/>
              <a:buFont typeface="Arial"/>
              <a:buChar char="•"/>
              <a:tabLst/>
              <a:defRPr/>
            </a:pPr>
            <a:r>
              <a:rPr kumimoji="0" lang="en-US" sz="12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Affected Others/COSAPS</a:t>
            </a:r>
          </a:p>
          <a:p>
            <a:pPr marL="1828800" marR="0" lvl="2" indent="-342900" algn="l" defTabSz="914400" rtl="0" eaLnBrk="1" fontAlgn="auto" latinLnBrk="0" hangingPunct="1">
              <a:lnSpc>
                <a:spcPct val="150000"/>
              </a:lnSpc>
              <a:spcBef>
                <a:spcPts val="0"/>
              </a:spcBef>
              <a:spcAft>
                <a:spcPts val="0"/>
              </a:spcAft>
              <a:buClr>
                <a:srgbClr val="40403D"/>
              </a:buClr>
              <a:buSzPts val="2000"/>
              <a:buFont typeface="Arial"/>
              <a:buChar char="•"/>
              <a:tabLst/>
              <a:defRPr/>
            </a:pPr>
            <a:r>
              <a:rPr kumimoji="0" lang="en-US" sz="1200" b="0" i="0" u="none" strike="noStrike" kern="0" cap="none" spc="0" normalizeH="0" baseline="0" noProof="0" dirty="0">
                <a:ln>
                  <a:noFill/>
                </a:ln>
                <a:solidFill>
                  <a:srgbClr val="40403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Quattrocento Sans"/>
              </a:rPr>
              <a:t>Recovery Support</a:t>
            </a:r>
          </a:p>
          <a:p>
            <a:pPr marL="914400" marR="0" lvl="0" indent="-342900" algn="l" defTabSz="914400" rtl="0" eaLnBrk="1" fontAlgn="auto" latinLnBrk="0" hangingPunct="1">
              <a:lnSpc>
                <a:spcPct val="150000"/>
              </a:lnSpc>
              <a:spcBef>
                <a:spcPts val="0"/>
              </a:spcBef>
              <a:spcAft>
                <a:spcPts val="0"/>
              </a:spcAft>
              <a:buClr>
                <a:srgbClr val="40403D"/>
              </a:buClr>
              <a:buSzPts val="2800"/>
              <a:buFont typeface="Arial"/>
              <a:buChar char="•"/>
              <a:tabLst/>
              <a:defRPr/>
            </a:pP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Provide </a:t>
            </a:r>
            <a:r>
              <a:rPr kumimoji="0" lang="en-US" sz="1800" b="1" i="0" u="none" strike="noStrike" kern="0" cap="none" spc="0" normalizeH="0" baseline="0" noProof="0" dirty="0">
                <a:ln>
                  <a:noFill/>
                </a:ln>
                <a:solidFill>
                  <a:srgbClr val="40403D">
                    <a:lumMod val="75000"/>
                  </a:srgbClr>
                </a:solidFill>
                <a:effectLst/>
                <a:uLnTx/>
                <a:uFillTx/>
                <a:latin typeface="Open Sans"/>
                <a:sym typeface="Quattrocento Sans"/>
              </a:rPr>
              <a:t>referral, coordination and follow up</a:t>
            </a:r>
            <a:r>
              <a:rPr kumimoji="0" lang="en-US" sz="1800" b="0" i="0" u="none" strike="noStrike" kern="0" cap="none" spc="0" normalizeH="0" baseline="0" noProof="0" dirty="0">
                <a:ln>
                  <a:noFill/>
                </a:ln>
                <a:solidFill>
                  <a:srgbClr val="40403D">
                    <a:lumMod val="75000"/>
                  </a:srgbClr>
                </a:solidFill>
                <a:effectLst/>
                <a:uLnTx/>
                <a:uFillTx/>
                <a:latin typeface="Open Sans"/>
                <a:sym typeface="Quattrocento Sans"/>
              </a:rPr>
              <a:t> with outside resources as needed</a:t>
            </a:r>
          </a:p>
        </p:txBody>
      </p:sp>
    </p:spTree>
    <p:extLst>
      <p:ext uri="{BB962C8B-B14F-4D97-AF65-F5344CB8AC3E}">
        <p14:creationId xmlns:p14="http://schemas.microsoft.com/office/powerpoint/2010/main" val="6949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A3EA-2EB0-1518-FE59-B19F59D86E22}"/>
              </a:ext>
            </a:extLst>
          </p:cNvPr>
          <p:cNvSpPr>
            <a:spLocks noGrp="1"/>
          </p:cNvSpPr>
          <p:nvPr>
            <p:ph type="title"/>
          </p:nvPr>
        </p:nvSpPr>
        <p:spPr/>
        <p:txBody>
          <a:bodyPr>
            <a:normAutofit/>
          </a:bodyPr>
          <a:lstStyle/>
          <a:p>
            <a:r>
              <a:rPr lang="en-US" sz="3600" dirty="0">
                <a:solidFill>
                  <a:srgbClr val="008E65"/>
                </a:solidFill>
                <a:latin typeface="Museo Slab 500"/>
              </a:rPr>
              <a:t>4,026 BH-SAP Prevention activities conducted</a:t>
            </a:r>
          </a:p>
        </p:txBody>
      </p:sp>
      <p:graphicFrame>
        <p:nvGraphicFramePr>
          <p:cNvPr id="5" name="Chart 4">
            <a:extLst>
              <a:ext uri="{FF2B5EF4-FFF2-40B4-BE49-F238E27FC236}">
                <a16:creationId xmlns:a16="http://schemas.microsoft.com/office/drawing/2014/main" id="{54BACEC5-A0FE-9F7B-4DB6-AEB2B60F3AAF}"/>
              </a:ext>
            </a:extLst>
          </p:cNvPr>
          <p:cNvGraphicFramePr>
            <a:graphicFrameLocks/>
          </p:cNvGraphicFramePr>
          <p:nvPr/>
        </p:nvGraphicFramePr>
        <p:xfrm>
          <a:off x="1168400" y="1604963"/>
          <a:ext cx="10159999"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A9421B7-F532-2D7B-FFF3-CE634858D81E}"/>
              </a:ext>
            </a:extLst>
          </p:cNvPr>
          <p:cNvSpPr txBox="1"/>
          <p:nvPr/>
        </p:nvSpPr>
        <p:spPr>
          <a:xfrm>
            <a:off x="2324100" y="2146300"/>
            <a:ext cx="685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1,507</a:t>
            </a:r>
          </a:p>
        </p:txBody>
      </p:sp>
      <p:sp>
        <p:nvSpPr>
          <p:cNvPr id="7" name="TextBox 6">
            <a:extLst>
              <a:ext uri="{FF2B5EF4-FFF2-40B4-BE49-F238E27FC236}">
                <a16:creationId xmlns:a16="http://schemas.microsoft.com/office/drawing/2014/main" id="{C5CC2E27-6AA6-5872-68DC-4C185A06EF6B}"/>
              </a:ext>
            </a:extLst>
          </p:cNvPr>
          <p:cNvSpPr txBox="1"/>
          <p:nvPr/>
        </p:nvSpPr>
        <p:spPr>
          <a:xfrm>
            <a:off x="4013200" y="4597400"/>
            <a:ext cx="685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374</a:t>
            </a:r>
          </a:p>
        </p:txBody>
      </p:sp>
      <p:sp>
        <p:nvSpPr>
          <p:cNvPr id="8" name="TextBox 7">
            <a:extLst>
              <a:ext uri="{FF2B5EF4-FFF2-40B4-BE49-F238E27FC236}">
                <a16:creationId xmlns:a16="http://schemas.microsoft.com/office/drawing/2014/main" id="{658F6C78-82F4-9295-3863-DCD19D4E5D24}"/>
              </a:ext>
            </a:extLst>
          </p:cNvPr>
          <p:cNvSpPr txBox="1"/>
          <p:nvPr/>
        </p:nvSpPr>
        <p:spPr>
          <a:xfrm>
            <a:off x="8737600" y="2576514"/>
            <a:ext cx="685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1,315</a:t>
            </a:r>
          </a:p>
        </p:txBody>
      </p:sp>
    </p:spTree>
    <p:extLst>
      <p:ext uri="{BB962C8B-B14F-4D97-AF65-F5344CB8AC3E}">
        <p14:creationId xmlns:p14="http://schemas.microsoft.com/office/powerpoint/2010/main" val="167950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dee271769e_0_11"/>
          <p:cNvSpPr txBox="1">
            <a:spLocks noGrp="1"/>
          </p:cNvSpPr>
          <p:nvPr>
            <p:ph type="title"/>
          </p:nvPr>
        </p:nvSpPr>
        <p:spPr>
          <a:xfrm>
            <a:off x="1543" y="4753"/>
            <a:ext cx="12196482" cy="1363800"/>
          </a:xfrm>
          <a:prstGeom prst="rect">
            <a:avLst/>
          </a:prstGeom>
        </p:spPr>
        <p:txBody>
          <a:bodyPr spcFirstLastPara="1" wrap="square" lIns="91425" tIns="45700" rIns="91425" bIns="45700" anchor="b" anchorCtr="0">
            <a:normAutofit/>
          </a:bodyPr>
          <a:lstStyle/>
          <a:p>
            <a:r>
              <a:rPr lang="en-US" dirty="0">
                <a:solidFill>
                  <a:srgbClr val="008E65"/>
                </a:solidFill>
                <a:latin typeface="Museo Slab 500"/>
              </a:rPr>
              <a:t> Nearly 3,000 Students Directly Served via BH-SAP</a:t>
            </a:r>
          </a:p>
        </p:txBody>
      </p:sp>
      <p:sp>
        <p:nvSpPr>
          <p:cNvPr id="633" name="Google Shape;633;g2dee271769e_0_11"/>
          <p:cNvSpPr txBox="1">
            <a:spLocks noGrp="1"/>
          </p:cNvSpPr>
          <p:nvPr>
            <p:ph type="body" idx="1"/>
          </p:nvPr>
        </p:nvSpPr>
        <p:spPr>
          <a:xfrm>
            <a:off x="205633" y="1368433"/>
            <a:ext cx="9830995" cy="4183281"/>
          </a:xfrm>
          <a:prstGeom prst="rect">
            <a:avLst/>
          </a:prstGeom>
        </p:spPr>
        <p:txBody>
          <a:bodyPr spcFirstLastPara="1" wrap="square" lIns="91425" tIns="45700" rIns="91425" bIns="45700" anchor="t" anchorCtr="0">
            <a:normAutofit fontScale="92500" lnSpcReduction="10000"/>
          </a:bodyPr>
          <a:lstStyle/>
          <a:p>
            <a:pPr indent="0">
              <a:spcAft>
                <a:spcPts val="800"/>
              </a:spcAft>
              <a:buNone/>
            </a:pPr>
            <a:r>
              <a:rPr lang="en-US" b="1" dirty="0"/>
              <a:t>In the 2023-24 school year:</a:t>
            </a:r>
            <a:endParaRPr lang="en-US" dirty="0"/>
          </a:p>
          <a:p>
            <a:pPr lvl="1">
              <a:lnSpc>
                <a:spcPct val="150000"/>
              </a:lnSpc>
              <a:spcBef>
                <a:spcPts val="0"/>
              </a:spcBef>
            </a:pPr>
            <a:r>
              <a:rPr lang="en-US" dirty="0"/>
              <a:t>Over </a:t>
            </a:r>
            <a:r>
              <a:rPr lang="en-US" b="1" dirty="0"/>
              <a:t>2,700</a:t>
            </a:r>
            <a:r>
              <a:rPr lang="en-US" dirty="0"/>
              <a:t> students received direct early interventions (Tier 2)</a:t>
            </a:r>
            <a:endParaRPr dirty="0"/>
          </a:p>
          <a:p>
            <a:pPr lvl="1">
              <a:lnSpc>
                <a:spcPct val="150000"/>
              </a:lnSpc>
              <a:spcBef>
                <a:spcPts val="0"/>
              </a:spcBef>
            </a:pPr>
            <a:r>
              <a:rPr lang="en-US" dirty="0"/>
              <a:t>Most students accessed interventions through a </a:t>
            </a:r>
            <a:r>
              <a:rPr lang="en-US" b="1" dirty="0"/>
              <a:t>personal referral</a:t>
            </a:r>
            <a:r>
              <a:rPr lang="en-US" dirty="0"/>
              <a:t> (self, family, peer)</a:t>
            </a:r>
            <a:endParaRPr dirty="0"/>
          </a:p>
          <a:p>
            <a:pPr lvl="1">
              <a:lnSpc>
                <a:spcPct val="150000"/>
              </a:lnSpc>
              <a:spcBef>
                <a:spcPts val="0"/>
              </a:spcBef>
            </a:pPr>
            <a:r>
              <a:rPr lang="en-US" dirty="0"/>
              <a:t>Most referrals were </a:t>
            </a:r>
            <a:r>
              <a:rPr lang="en-US" b="1" dirty="0"/>
              <a:t>not disciplinary</a:t>
            </a:r>
            <a:r>
              <a:rPr lang="en-US" dirty="0"/>
              <a:t> (81%)</a:t>
            </a:r>
          </a:p>
          <a:p>
            <a:pPr lvl="1">
              <a:lnSpc>
                <a:spcPct val="150000"/>
              </a:lnSpc>
              <a:spcBef>
                <a:spcPts val="0"/>
              </a:spcBef>
            </a:pPr>
            <a:r>
              <a:rPr lang="en-US" dirty="0"/>
              <a:t>Evaluation data was robust and representative of all students served (82% of eligible intervention students had a matched pre/post evaluation)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 y="3925"/>
            <a:ext cx="12194348" cy="1363311"/>
          </a:xfrm>
        </p:spPr>
        <p:txBody>
          <a:bodyPr spcFirstLastPara="1" wrap="square" lIns="91425" tIns="45700" rIns="91425" bIns="45700" anchor="b" anchorCtr="0">
            <a:normAutofit/>
          </a:bodyPr>
          <a:lstStyle/>
          <a:p>
            <a:r>
              <a:rPr lang="en-US" sz="3600" dirty="0">
                <a:solidFill>
                  <a:srgbClr val="008E65"/>
                </a:solidFill>
                <a:latin typeface="Museo Slab 500"/>
              </a:rPr>
              <a:t> Substantial Impact on Individual Students’ Lives</a:t>
            </a:r>
            <a:endParaRPr lang="en-US" sz="3600" dirty="0">
              <a:latin typeface="Museo Slab 500"/>
              <a:ea typeface="Open Sans"/>
              <a:cs typeface="Open Sans"/>
            </a:endParaRPr>
          </a:p>
        </p:txBody>
      </p:sp>
      <p:graphicFrame>
        <p:nvGraphicFramePr>
          <p:cNvPr id="18" name="Table 23">
            <a:extLst>
              <a:ext uri="{FF2B5EF4-FFF2-40B4-BE49-F238E27FC236}">
                <a16:creationId xmlns:a16="http://schemas.microsoft.com/office/drawing/2014/main" id="{F05F6312-E598-B4ED-0E48-A161F355B8BC}"/>
              </a:ext>
            </a:extLst>
          </p:cNvPr>
          <p:cNvGraphicFramePr>
            <a:graphicFrameLocks noGrp="1"/>
          </p:cNvGraphicFramePr>
          <p:nvPr/>
        </p:nvGraphicFramePr>
        <p:xfrm>
          <a:off x="4733680" y="2213995"/>
          <a:ext cx="6816636" cy="2624079"/>
        </p:xfrm>
        <a:graphic>
          <a:graphicData uri="http://schemas.openxmlformats.org/drawingml/2006/table">
            <a:tbl>
              <a:tblPr firstRow="1" bandRow="1"/>
              <a:tblGrid>
                <a:gridCol w="1510709">
                  <a:extLst>
                    <a:ext uri="{9D8B030D-6E8A-4147-A177-3AD203B41FA5}">
                      <a16:colId xmlns:a16="http://schemas.microsoft.com/office/drawing/2014/main" val="3628748158"/>
                    </a:ext>
                  </a:extLst>
                </a:gridCol>
                <a:gridCol w="5305927">
                  <a:extLst>
                    <a:ext uri="{9D8B030D-6E8A-4147-A177-3AD203B41FA5}">
                      <a16:colId xmlns:a16="http://schemas.microsoft.com/office/drawing/2014/main" val="1138412632"/>
                    </a:ext>
                  </a:extLst>
                </a:gridCol>
              </a:tblGrid>
              <a:tr h="874693">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66%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Lowered anxiety symptoms </a:t>
                      </a:r>
                      <a:r>
                        <a:rPr lang="en-US" sz="2000" b="0">
                          <a:latin typeface="Open Sans" panose="020B0606030504020204" pitchFamily="34" charset="0"/>
                          <a:ea typeface="Open Sans" panose="020B0606030504020204" pitchFamily="34" charset="0"/>
                          <a:cs typeface="Open Sans" panose="020B0606030504020204" pitchFamily="34" charset="0"/>
                        </a:rPr>
                        <a:t>(“can’t</a:t>
                      </a:r>
                      <a:r>
                        <a:rPr lang="en-US" sz="2000" b="0" baseline="0">
                          <a:latin typeface="Open Sans" panose="020B0606030504020204" pitchFamily="34" charset="0"/>
                          <a:ea typeface="Open Sans" panose="020B0606030504020204" pitchFamily="34" charset="0"/>
                          <a:cs typeface="Open Sans" panose="020B0606030504020204" pitchFamily="34" charset="0"/>
                        </a:rPr>
                        <a:t> stop or control my worrying”)</a:t>
                      </a:r>
                      <a:endParaRPr lang="en-US" sz="2000" b="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83091151"/>
                  </a:ext>
                </a:extLst>
              </a:tr>
              <a:tr h="874693">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66%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Lowered depression symptoms</a:t>
                      </a:r>
                      <a:r>
                        <a:rPr lang="en-US" sz="2000" b="0">
                          <a:latin typeface="Open Sans" panose="020B0606030504020204" pitchFamily="34" charset="0"/>
                          <a:ea typeface="Open Sans" panose="020B0606030504020204" pitchFamily="34" charset="0"/>
                          <a:cs typeface="Open Sans" panose="020B0606030504020204" pitchFamily="34" charset="0"/>
                        </a:rPr>
                        <a:t> (“feel unhappy, sad, or depressed”)</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33704769"/>
                  </a:ext>
                </a:extLst>
              </a:tr>
              <a:tr h="874693">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67%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Increased</a:t>
                      </a:r>
                      <a:r>
                        <a:rPr lang="en-US" sz="2000" b="1" baseline="0" dirty="0">
                          <a:latin typeface="Open Sans" panose="020B0606030504020204" pitchFamily="34" charset="0"/>
                          <a:ea typeface="Open Sans" panose="020B0606030504020204" pitchFamily="34" charset="0"/>
                          <a:cs typeface="Open Sans" panose="020B0606030504020204" pitchFamily="34" charset="0"/>
                        </a:rPr>
                        <a:t> self-worth </a:t>
                      </a:r>
                      <a:r>
                        <a:rPr lang="en-US" sz="2000" b="0" baseline="0" dirty="0">
                          <a:latin typeface="Open Sans" panose="020B0606030504020204" pitchFamily="34" charset="0"/>
                          <a:ea typeface="Open Sans" panose="020B0606030504020204" pitchFamily="34" charset="0"/>
                          <a:cs typeface="Open Sans" panose="020B0606030504020204" pitchFamily="34" charset="0"/>
                        </a:rPr>
                        <a:t>(reduced feeling “worthless or inferior”)</a:t>
                      </a:r>
                      <a:endParaRPr lang="en-US" sz="2000" b="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21609823"/>
                  </a:ext>
                </a:extLst>
              </a:tr>
            </a:tbl>
          </a:graphicData>
        </a:graphic>
      </p:graphicFrame>
      <p:sp>
        <p:nvSpPr>
          <p:cNvPr id="8" name="Title 1">
            <a:extLst>
              <a:ext uri="{FF2B5EF4-FFF2-40B4-BE49-F238E27FC236}">
                <a16:creationId xmlns:a16="http://schemas.microsoft.com/office/drawing/2014/main" id="{9B967400-8CA3-B249-5ECD-ABD27B2D3879}"/>
              </a:ext>
            </a:extLst>
          </p:cNvPr>
          <p:cNvSpPr txBox="1">
            <a:spLocks/>
          </p:cNvSpPr>
          <p:nvPr/>
        </p:nvSpPr>
        <p:spPr>
          <a:xfrm>
            <a:off x="641684" y="2750677"/>
            <a:ext cx="3214213" cy="15507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Merriweather"/>
              <a:buNone/>
              <a:defRPr sz="44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srgbClr val="40403D"/>
              </a:buClr>
              <a:buSzPts val="4400"/>
              <a:buFont typeface="Merriweather"/>
              <a:buNone/>
              <a:tabLst/>
              <a:defRPr/>
            </a:pPr>
            <a:r>
              <a:rPr kumimoji="0" lang="en-US" sz="3600" b="1" i="0" u="none" strike="noStrike" kern="0" cap="none" spc="0" normalizeH="0" baseline="0" noProof="0" dirty="0">
                <a:ln>
                  <a:noFill/>
                </a:ln>
                <a:solidFill>
                  <a:srgbClr val="008E65"/>
                </a:solidFill>
                <a:effectLst/>
                <a:uLnTx/>
                <a:uFillTx/>
                <a:latin typeface="Museo Slab 500" panose="02000000000000000000" charset="0"/>
                <a:sym typeface="Merriweather"/>
              </a:rPr>
              <a:t>Improved mental and emotional wellness</a:t>
            </a:r>
          </a:p>
        </p:txBody>
      </p:sp>
      <p:sp>
        <p:nvSpPr>
          <p:cNvPr id="5" name="TextBox 4">
            <a:extLst>
              <a:ext uri="{FF2B5EF4-FFF2-40B4-BE49-F238E27FC236}">
                <a16:creationId xmlns:a16="http://schemas.microsoft.com/office/drawing/2014/main" id="{9A2B23F5-9B44-A0D0-07E0-71A97E5B614D}"/>
              </a:ext>
            </a:extLst>
          </p:cNvPr>
          <p:cNvSpPr txBox="1"/>
          <p:nvPr/>
        </p:nvSpPr>
        <p:spPr>
          <a:xfrm>
            <a:off x="0" y="6372889"/>
            <a:ext cx="8497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Source: </a:t>
            </a:r>
            <a:r>
              <a:rPr kumimoji="0" lang="en-US"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Student pre/post survey responses in AESD Behavioral Health Student Assistance Program (BH-SAP) 2023/24 school year. Represents improvements among students with identified need at baseline.</a:t>
            </a:r>
          </a:p>
        </p:txBody>
      </p:sp>
    </p:spTree>
    <p:extLst>
      <p:ext uri="{BB962C8B-B14F-4D97-AF65-F5344CB8AC3E}">
        <p14:creationId xmlns:p14="http://schemas.microsoft.com/office/powerpoint/2010/main" val="326200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23">
            <a:extLst>
              <a:ext uri="{FF2B5EF4-FFF2-40B4-BE49-F238E27FC236}">
                <a16:creationId xmlns:a16="http://schemas.microsoft.com/office/drawing/2014/main" id="{F05F6312-E598-B4ED-0E48-A161F355B8BC}"/>
              </a:ext>
            </a:extLst>
          </p:cNvPr>
          <p:cNvGraphicFramePr>
            <a:graphicFrameLocks noGrp="1"/>
          </p:cNvGraphicFramePr>
          <p:nvPr/>
        </p:nvGraphicFramePr>
        <p:xfrm>
          <a:off x="4745712" y="1933703"/>
          <a:ext cx="7446288" cy="4789186"/>
        </p:xfrm>
        <a:graphic>
          <a:graphicData uri="http://schemas.openxmlformats.org/drawingml/2006/table">
            <a:tbl>
              <a:tblPr firstRow="1" bandRow="1"/>
              <a:tblGrid>
                <a:gridCol w="1650253">
                  <a:extLst>
                    <a:ext uri="{9D8B030D-6E8A-4147-A177-3AD203B41FA5}">
                      <a16:colId xmlns:a16="http://schemas.microsoft.com/office/drawing/2014/main" val="3628748158"/>
                    </a:ext>
                  </a:extLst>
                </a:gridCol>
                <a:gridCol w="5796035">
                  <a:extLst>
                    <a:ext uri="{9D8B030D-6E8A-4147-A177-3AD203B41FA5}">
                      <a16:colId xmlns:a16="http://schemas.microsoft.com/office/drawing/2014/main" val="1138412632"/>
                    </a:ext>
                  </a:extLst>
                </a:gridCol>
              </a:tblGrid>
              <a:tr h="769837">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66%</a:t>
                      </a:r>
                      <a:endParaRPr lang="en-US" sz="3600" dirty="0">
                        <a:latin typeface="Open Sans" panose="020B0606030504020204" pitchFamily="34" charset="0"/>
                        <a:ea typeface="Open Sans" panose="020B0606030504020204" pitchFamily="34" charset="0"/>
                        <a:cs typeface="Open Sans" panose="020B0606030504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Decreased</a:t>
                      </a:r>
                      <a:r>
                        <a:rPr lang="en-US" sz="2000" b="1" baseline="0">
                          <a:latin typeface="Open Sans" panose="020B0606030504020204" pitchFamily="34" charset="0"/>
                          <a:ea typeface="Open Sans" panose="020B0606030504020204" pitchFamily="34" charset="0"/>
                          <a:cs typeface="Open Sans" panose="020B0606030504020204" pitchFamily="34" charset="0"/>
                        </a:rPr>
                        <a:t> physical fighting</a:t>
                      </a:r>
                      <a:endParaRPr lang="en-US" sz="2000" b="1">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41830201"/>
                  </a:ext>
                </a:extLst>
              </a:tr>
              <a:tr h="757989">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65%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b="1">
                          <a:latin typeface="Open Sans" panose="020B0606030504020204" pitchFamily="34" charset="0"/>
                          <a:ea typeface="Open Sans" panose="020B0606030504020204" pitchFamily="34" charset="0"/>
                          <a:cs typeface="Open Sans" panose="020B0606030504020204" pitchFamily="34" charset="0"/>
                        </a:rPr>
                        <a:t>Decreased suspensions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27643950"/>
                  </a:ext>
                </a:extLst>
              </a:tr>
              <a:tr h="569433">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62%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Gained</a:t>
                      </a:r>
                      <a:r>
                        <a:rPr lang="en-US" sz="2000" baseline="0">
                          <a:latin typeface="Open Sans" panose="020B0606030504020204" pitchFamily="34" charset="0"/>
                          <a:ea typeface="Open Sans" panose="020B0606030504020204" pitchFamily="34" charset="0"/>
                          <a:cs typeface="Open Sans" panose="020B0606030504020204" pitchFamily="34" charset="0"/>
                        </a:rPr>
                        <a:t> healthy </a:t>
                      </a:r>
                      <a:r>
                        <a:rPr lang="en-US" sz="2000" b="1" baseline="0">
                          <a:latin typeface="Open Sans" panose="020B0606030504020204" pitchFamily="34" charset="0"/>
                          <a:ea typeface="Open Sans" panose="020B0606030504020204" pitchFamily="34" charset="0"/>
                          <a:cs typeface="Open Sans" panose="020B0606030504020204" pitchFamily="34" charset="0"/>
                        </a:rPr>
                        <a:t>strategies to calm down</a:t>
                      </a:r>
                      <a:endParaRPr lang="en-US" sz="2000" b="1">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66689611"/>
                  </a:ext>
                </a:extLst>
              </a:tr>
              <a:tr h="569433">
                <a:tc>
                  <a:txBody>
                    <a:bodyPr/>
                    <a:lstStyle/>
                    <a:p>
                      <a:endParaRPr lang="en-US" sz="3600" b="1">
                        <a:latin typeface="Open Sans" panose="020B0606030504020204" pitchFamily="34" charset="0"/>
                        <a:ea typeface="Open Sans" panose="020B0606030504020204" pitchFamily="34" charset="0"/>
                        <a:cs typeface="Open Sans" panose="020B0606030504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2000" b="1">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10601825"/>
                  </a:ext>
                </a:extLst>
              </a:tr>
              <a:tr h="569433">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59%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Gained ability to </a:t>
                      </a:r>
                      <a:r>
                        <a:rPr lang="en-US" sz="2000" b="1">
                          <a:latin typeface="Open Sans" panose="020B0606030504020204" pitchFamily="34" charset="0"/>
                          <a:ea typeface="Open Sans" panose="020B0606030504020204" pitchFamily="34" charset="0"/>
                          <a:cs typeface="Open Sans" panose="020B0606030504020204" pitchFamily="34" charset="0"/>
                        </a:rPr>
                        <a:t>ask for help </a:t>
                      </a:r>
                      <a:r>
                        <a:rPr lang="en-US" sz="2000">
                          <a:latin typeface="Open Sans" panose="020B0606030504020204" pitchFamily="34" charset="0"/>
                          <a:ea typeface="Open Sans" panose="020B0606030504020204" pitchFamily="34" charset="0"/>
                          <a:cs typeface="Open Sans" panose="020B0606030504020204" pitchFamily="34" charset="0"/>
                        </a:rPr>
                        <a:t>when needed</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83087950"/>
                  </a:ext>
                </a:extLst>
              </a:tr>
              <a:tr h="569433">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80%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Reported</a:t>
                      </a:r>
                      <a:r>
                        <a:rPr lang="en-US" sz="2000" baseline="0">
                          <a:latin typeface="Open Sans" panose="020B0606030504020204" pitchFamily="34" charset="0"/>
                          <a:ea typeface="Open Sans" panose="020B0606030504020204" pitchFamily="34" charset="0"/>
                          <a:cs typeface="Open Sans" panose="020B0606030504020204" pitchFamily="34" charset="0"/>
                        </a:rPr>
                        <a:t> being </a:t>
                      </a:r>
                      <a:r>
                        <a:rPr lang="en-US" sz="2000" b="1" baseline="0">
                          <a:latin typeface="Open Sans" panose="020B0606030504020204" pitchFamily="34" charset="0"/>
                          <a:ea typeface="Open Sans" panose="020B0606030504020204" pitchFamily="34" charset="0"/>
                          <a:cs typeface="Open Sans" panose="020B0606030504020204" pitchFamily="34" charset="0"/>
                        </a:rPr>
                        <a:t>more likely to attend school</a:t>
                      </a:r>
                      <a:r>
                        <a:rPr lang="en-US" sz="2000" baseline="0">
                          <a:latin typeface="Open Sans" panose="020B0606030504020204" pitchFamily="34" charset="0"/>
                          <a:ea typeface="Open Sans" panose="020B0606030504020204" pitchFamily="34" charset="0"/>
                          <a:cs typeface="Open Sans" panose="020B0606030504020204" pitchFamily="34" charset="0"/>
                        </a:rPr>
                        <a:t> (among those with low attendance)</a:t>
                      </a:r>
                      <a:endParaRPr lang="en-US" sz="200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92813608"/>
                  </a:ext>
                </a:extLst>
              </a:tr>
              <a:tr h="569433">
                <a:tc>
                  <a:txBody>
                    <a:bodyPr/>
                    <a:lstStyle/>
                    <a:p>
                      <a:endParaRPr lang="en-US" sz="3600">
                        <a:latin typeface="Open Sans" panose="020B0606030504020204" pitchFamily="34" charset="0"/>
                        <a:ea typeface="Open Sans" panose="020B0606030504020204" pitchFamily="34" charset="0"/>
                        <a:cs typeface="Open Sans" panose="020B0606030504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94612740"/>
                  </a:ext>
                </a:extLst>
              </a:tr>
            </a:tbl>
          </a:graphicData>
        </a:graphic>
      </p:graphicFrame>
      <p:sp>
        <p:nvSpPr>
          <p:cNvPr id="21" name="Title 1">
            <a:extLst>
              <a:ext uri="{FF2B5EF4-FFF2-40B4-BE49-F238E27FC236}">
                <a16:creationId xmlns:a16="http://schemas.microsoft.com/office/drawing/2014/main" id="{9B967400-8CA3-B249-5ECD-ABD27B2D3879}"/>
              </a:ext>
            </a:extLst>
          </p:cNvPr>
          <p:cNvSpPr txBox="1">
            <a:spLocks/>
          </p:cNvSpPr>
          <p:nvPr/>
        </p:nvSpPr>
        <p:spPr>
          <a:xfrm>
            <a:off x="180473" y="2487684"/>
            <a:ext cx="4128613" cy="1009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Merriweather"/>
              <a:buNone/>
              <a:defRPr sz="44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srgbClr val="40403D"/>
              </a:buClr>
              <a:buSzPts val="4400"/>
              <a:buFont typeface="Merriweather"/>
              <a:buNone/>
              <a:tabLst/>
              <a:defRPr/>
            </a:pPr>
            <a:r>
              <a:rPr kumimoji="0" lang="en-US" sz="2400" b="1" i="0" u="none" strike="noStrike" kern="0" cap="none" spc="0" normalizeH="0" baseline="0" noProof="0" dirty="0">
                <a:ln>
                  <a:noFill/>
                </a:ln>
                <a:solidFill>
                  <a:srgbClr val="008E65"/>
                </a:solidFill>
                <a:effectLst/>
                <a:uLnTx/>
                <a:uFillTx/>
                <a:latin typeface="Museo Slab 500" panose="02000000000000000000" charset="0"/>
                <a:sym typeface="Merriweather"/>
              </a:rPr>
              <a:t>Marked improvement for students with </a:t>
            </a:r>
            <a:r>
              <a:rPr kumimoji="0" lang="en-US" sz="2400" b="1" i="0" u="sng" strike="noStrike" kern="0" cap="none" spc="0" normalizeH="0" baseline="0" noProof="0" dirty="0">
                <a:ln>
                  <a:noFill/>
                </a:ln>
                <a:solidFill>
                  <a:srgbClr val="008E65"/>
                </a:solidFill>
                <a:effectLst/>
                <a:uLnTx/>
                <a:uFillTx/>
                <a:latin typeface="Museo Slab 500" panose="02000000000000000000" charset="0"/>
                <a:sym typeface="Merriweather"/>
              </a:rPr>
              <a:t>existing</a:t>
            </a:r>
            <a:r>
              <a:rPr kumimoji="0" lang="en-US" sz="2400" b="1" i="0" u="none" strike="noStrike" kern="0" cap="none" spc="0" normalizeH="0" baseline="0" noProof="0" dirty="0">
                <a:ln>
                  <a:noFill/>
                </a:ln>
                <a:solidFill>
                  <a:srgbClr val="008E65"/>
                </a:solidFill>
                <a:effectLst/>
                <a:uLnTx/>
                <a:uFillTx/>
                <a:latin typeface="Museo Slab 500" panose="02000000000000000000" charset="0"/>
                <a:sym typeface="Merriweather"/>
              </a:rPr>
              <a:t> behavior problems</a:t>
            </a:r>
          </a:p>
        </p:txBody>
      </p:sp>
      <p:sp>
        <p:nvSpPr>
          <p:cNvPr id="7" name="Title 1">
            <a:extLst>
              <a:ext uri="{FF2B5EF4-FFF2-40B4-BE49-F238E27FC236}">
                <a16:creationId xmlns:a16="http://schemas.microsoft.com/office/drawing/2014/main" id="{9B967400-8CA3-B249-5ECD-ABD27B2D3879}"/>
              </a:ext>
            </a:extLst>
          </p:cNvPr>
          <p:cNvSpPr txBox="1">
            <a:spLocks/>
          </p:cNvSpPr>
          <p:nvPr/>
        </p:nvSpPr>
        <p:spPr>
          <a:xfrm>
            <a:off x="485283" y="4840842"/>
            <a:ext cx="3823803" cy="100965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Merriweather"/>
              <a:buNone/>
              <a:defRPr sz="44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srgbClr val="40403D"/>
              </a:buClr>
              <a:buSzPts val="4400"/>
              <a:buFont typeface="Merriweather"/>
              <a:buNone/>
              <a:tabLst/>
              <a:defRPr/>
            </a:pPr>
            <a:r>
              <a:rPr kumimoji="0" lang="en-US" sz="2400" b="1" i="0" u="none" strike="noStrike" kern="0" cap="none" spc="0" normalizeH="0" baseline="0" noProof="0">
                <a:ln>
                  <a:noFill/>
                </a:ln>
                <a:solidFill>
                  <a:srgbClr val="008E65"/>
                </a:solidFill>
                <a:effectLst/>
                <a:uLnTx/>
                <a:uFillTx/>
                <a:latin typeface="Museo Slab 500" panose="02000000000000000000" charset="0"/>
                <a:sym typeface="Merriweather"/>
              </a:rPr>
              <a:t>Elevated help-seeking &amp; self-regulation</a:t>
            </a:r>
          </a:p>
        </p:txBody>
      </p:sp>
      <p:sp>
        <p:nvSpPr>
          <p:cNvPr id="5" name="Title 1">
            <a:extLst>
              <a:ext uri="{FF2B5EF4-FFF2-40B4-BE49-F238E27FC236}">
                <a16:creationId xmlns:a16="http://schemas.microsoft.com/office/drawing/2014/main" id="{BB2A7C5B-6CC7-5FEC-C714-C6BA7BB48E4E}"/>
              </a:ext>
            </a:extLst>
          </p:cNvPr>
          <p:cNvSpPr>
            <a:spLocks noGrp="1"/>
          </p:cNvSpPr>
          <p:nvPr>
            <p:ph type="title"/>
          </p:nvPr>
        </p:nvSpPr>
        <p:spPr>
          <a:xfrm>
            <a:off x="-2242" y="3925"/>
            <a:ext cx="12205555" cy="1372722"/>
          </a:xfrm>
        </p:spPr>
        <p:txBody>
          <a:bodyPr spcFirstLastPara="1" wrap="square" lIns="91425" tIns="45700" rIns="91425" bIns="45700" anchor="b" anchorCtr="0">
            <a:normAutofit/>
          </a:bodyPr>
          <a:lstStyle/>
          <a:p>
            <a:r>
              <a:rPr lang="en-US" sz="3600" dirty="0">
                <a:solidFill>
                  <a:srgbClr val="008E65"/>
                </a:solidFill>
                <a:latin typeface="Museo Slab 500"/>
              </a:rPr>
              <a:t> Substantial Impact on Individual Students’ Lives</a:t>
            </a:r>
            <a:endParaRPr lang="en-US" sz="3600" dirty="0">
              <a:latin typeface="Museo Slab 50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F686EB61-577C-D5F1-1F90-6FCB596231DF}"/>
              </a:ext>
            </a:extLst>
          </p:cNvPr>
          <p:cNvSpPr txBox="1"/>
          <p:nvPr/>
        </p:nvSpPr>
        <p:spPr>
          <a:xfrm>
            <a:off x="0" y="6372889"/>
            <a:ext cx="8497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Source: </a:t>
            </a:r>
            <a:r>
              <a:rPr kumimoji="0" lang="en-US"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Student pre/post survey responses in AESD Behavioral Health Student Assistance Program (BH-SAP) 2023/24 school year. Represents improvements among students with identified need at baseline.</a:t>
            </a:r>
          </a:p>
        </p:txBody>
      </p:sp>
    </p:spTree>
    <p:extLst>
      <p:ext uri="{BB962C8B-B14F-4D97-AF65-F5344CB8AC3E}">
        <p14:creationId xmlns:p14="http://schemas.microsoft.com/office/powerpoint/2010/main" val="2050050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23">
            <a:extLst>
              <a:ext uri="{FF2B5EF4-FFF2-40B4-BE49-F238E27FC236}">
                <a16:creationId xmlns:a16="http://schemas.microsoft.com/office/drawing/2014/main" id="{F05F6312-E598-B4ED-0E48-A161F355B8BC}"/>
              </a:ext>
            </a:extLst>
          </p:cNvPr>
          <p:cNvGraphicFramePr>
            <a:graphicFrameLocks noGrp="1"/>
          </p:cNvGraphicFramePr>
          <p:nvPr/>
        </p:nvGraphicFramePr>
        <p:xfrm>
          <a:off x="4093029" y="2052234"/>
          <a:ext cx="7370838" cy="2130658"/>
        </p:xfrm>
        <a:graphic>
          <a:graphicData uri="http://schemas.openxmlformats.org/drawingml/2006/table">
            <a:tbl>
              <a:tblPr firstRow="1" bandRow="1"/>
              <a:tblGrid>
                <a:gridCol w="1484811">
                  <a:extLst>
                    <a:ext uri="{9D8B030D-6E8A-4147-A177-3AD203B41FA5}">
                      <a16:colId xmlns:a16="http://schemas.microsoft.com/office/drawing/2014/main" val="3628748158"/>
                    </a:ext>
                  </a:extLst>
                </a:gridCol>
                <a:gridCol w="5886027">
                  <a:extLst>
                    <a:ext uri="{9D8B030D-6E8A-4147-A177-3AD203B41FA5}">
                      <a16:colId xmlns:a16="http://schemas.microsoft.com/office/drawing/2014/main" val="1138412632"/>
                    </a:ext>
                  </a:extLst>
                </a:gridCol>
              </a:tblGrid>
              <a:tr h="1065329">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99%</a:t>
                      </a:r>
                      <a:endParaRPr lang="en-US" sz="3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Feel it is ‘</a:t>
                      </a:r>
                      <a:r>
                        <a:rPr lang="en-US" sz="2000" b="1" dirty="0">
                          <a:latin typeface="Open Sans" panose="020B0606030504020204" pitchFamily="34" charset="0"/>
                          <a:ea typeface="Open Sans" panose="020B0606030504020204" pitchFamily="34" charset="0"/>
                          <a:cs typeface="Open Sans" panose="020B0606030504020204" pitchFamily="34" charset="0"/>
                        </a:rPr>
                        <a:t>very important</a:t>
                      </a:r>
                      <a:r>
                        <a:rPr lang="en-US" sz="2000" b="0" dirty="0">
                          <a:latin typeface="Open Sans" panose="020B0606030504020204" pitchFamily="34" charset="0"/>
                          <a:ea typeface="Open Sans" panose="020B0606030504020204" pitchFamily="34" charset="0"/>
                          <a:cs typeface="Open Sans" panose="020B0606030504020204" pitchFamily="34" charset="0"/>
                        </a:rPr>
                        <a:t>’ or ‘</a:t>
                      </a:r>
                      <a:r>
                        <a:rPr lang="en-US" sz="2000" b="1" dirty="0">
                          <a:latin typeface="Open Sans" panose="020B0606030504020204" pitchFamily="34" charset="0"/>
                          <a:ea typeface="Open Sans" panose="020B0606030504020204" pitchFamily="34" charset="0"/>
                          <a:cs typeface="Open Sans" panose="020B0606030504020204" pitchFamily="34" charset="0"/>
                        </a:rPr>
                        <a:t>of the highest importance</a:t>
                      </a:r>
                      <a:r>
                        <a:rPr lang="en-US" sz="2000" b="0" dirty="0">
                          <a:latin typeface="Open Sans" panose="020B0606030504020204" pitchFamily="34" charset="0"/>
                          <a:ea typeface="Open Sans" panose="020B0606030504020204" pitchFamily="34" charset="0"/>
                          <a:cs typeface="Open Sans" panose="020B0606030504020204" pitchFamily="34" charset="0"/>
                        </a:rPr>
                        <a:t>’ to have a Student Assistance Professional available in their school</a:t>
                      </a: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41830201"/>
                  </a:ext>
                </a:extLst>
              </a:tr>
              <a:tr h="1065329">
                <a:tc>
                  <a:txBody>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97%</a:t>
                      </a:r>
                      <a:r>
                        <a:rPr lang="en-US" sz="3600" b="1" baseline="0" dirty="0">
                          <a:latin typeface="Open Sans" panose="020B0606030504020204" pitchFamily="34" charset="0"/>
                          <a:ea typeface="Open Sans" panose="020B0606030504020204" pitchFamily="34" charset="0"/>
                          <a:cs typeface="Open Sans" panose="020B0606030504020204" pitchFamily="34" charset="0"/>
                        </a:rPr>
                        <a:t> </a:t>
                      </a:r>
                      <a:endParaRPr lang="en-US" sz="3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Feel services</a:t>
                      </a:r>
                      <a:r>
                        <a:rPr lang="en-US" sz="2000" baseline="0" dirty="0">
                          <a:latin typeface="Open Sans" panose="020B0606030504020204" pitchFamily="34" charset="0"/>
                          <a:ea typeface="Open Sans" panose="020B0606030504020204" pitchFamily="34" charset="0"/>
                          <a:cs typeface="Open Sans" panose="020B0606030504020204" pitchFamily="34" charset="0"/>
                        </a:rPr>
                        <a:t> </a:t>
                      </a:r>
                      <a:r>
                        <a:rPr lang="en-US" sz="2000" b="1" baseline="0" dirty="0">
                          <a:latin typeface="Open Sans" panose="020B0606030504020204" pitchFamily="34" charset="0"/>
                          <a:ea typeface="Open Sans" panose="020B0606030504020204" pitchFamily="34" charset="0"/>
                          <a:cs typeface="Open Sans" panose="020B0606030504020204" pitchFamily="34" charset="0"/>
                        </a:rPr>
                        <a:t>improved the school’s ability to respond effectively </a:t>
                      </a:r>
                      <a:r>
                        <a:rPr lang="en-US" sz="2000" baseline="0" dirty="0">
                          <a:latin typeface="Open Sans" panose="020B0606030504020204" pitchFamily="34" charset="0"/>
                          <a:ea typeface="Open Sans" panose="020B0606030504020204" pitchFamily="34" charset="0"/>
                          <a:cs typeface="Open Sans" panose="020B0606030504020204" pitchFamily="34" charset="0"/>
                        </a:rPr>
                        <a:t>to students’ behavioral health needs</a:t>
                      </a: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27643950"/>
                  </a:ext>
                </a:extLst>
              </a:tr>
            </a:tbl>
          </a:graphicData>
        </a:graphic>
      </p:graphicFrame>
      <p:graphicFrame>
        <p:nvGraphicFramePr>
          <p:cNvPr id="19" name="Table 23">
            <a:extLst>
              <a:ext uri="{FF2B5EF4-FFF2-40B4-BE49-F238E27FC236}">
                <a16:creationId xmlns:a16="http://schemas.microsoft.com/office/drawing/2014/main" id="{982D596C-B72D-5B19-6097-CDB9219C6411}"/>
              </a:ext>
            </a:extLst>
          </p:cNvPr>
          <p:cNvGraphicFramePr>
            <a:graphicFrameLocks noGrp="1"/>
          </p:cNvGraphicFramePr>
          <p:nvPr/>
        </p:nvGraphicFramePr>
        <p:xfrm>
          <a:off x="4093029" y="4182892"/>
          <a:ext cx="7252303" cy="1645884"/>
        </p:xfrm>
        <a:graphic>
          <a:graphicData uri="http://schemas.openxmlformats.org/drawingml/2006/table">
            <a:tbl>
              <a:tblPr firstRow="1" bandRow="1"/>
              <a:tblGrid>
                <a:gridCol w="1507671">
                  <a:extLst>
                    <a:ext uri="{9D8B030D-6E8A-4147-A177-3AD203B41FA5}">
                      <a16:colId xmlns:a16="http://schemas.microsoft.com/office/drawing/2014/main" val="3628748158"/>
                    </a:ext>
                  </a:extLst>
                </a:gridCol>
                <a:gridCol w="5744632">
                  <a:extLst>
                    <a:ext uri="{9D8B030D-6E8A-4147-A177-3AD203B41FA5}">
                      <a16:colId xmlns:a16="http://schemas.microsoft.com/office/drawing/2014/main" val="1138412632"/>
                    </a:ext>
                  </a:extLst>
                </a:gridCol>
              </a:tblGrid>
              <a:tr h="822942">
                <a:tc>
                  <a:txBody>
                    <a:bodyPr/>
                    <a:lstStyle/>
                    <a:p>
                      <a:pPr algn="l"/>
                      <a:r>
                        <a:rPr lang="en-US" sz="3600" b="1" dirty="0">
                          <a:latin typeface="Open Sans" panose="020B0606030504020204" pitchFamily="34" charset="0"/>
                          <a:ea typeface="Open Sans" panose="020B0606030504020204" pitchFamily="34" charset="0"/>
                          <a:cs typeface="Open Sans" panose="020B0606030504020204" pitchFamily="34" charset="0"/>
                        </a:rPr>
                        <a:t>96%</a:t>
                      </a:r>
                      <a:endParaRPr lang="en-US" sz="36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a:latin typeface="Open Sans" panose="020B0606030504020204" pitchFamily="34" charset="0"/>
                          <a:ea typeface="Open Sans" panose="020B0606030504020204" pitchFamily="34" charset="0"/>
                          <a:cs typeface="Open Sans" panose="020B0606030504020204" pitchFamily="34" charset="0"/>
                        </a:rPr>
                        <a:t>Found services</a:t>
                      </a:r>
                      <a:r>
                        <a:rPr lang="en-US" sz="2000" baseline="0">
                          <a:latin typeface="Open Sans" panose="020B0606030504020204" pitchFamily="34" charset="0"/>
                          <a:ea typeface="Open Sans" panose="020B0606030504020204" pitchFamily="34" charset="0"/>
                          <a:cs typeface="Open Sans" panose="020B0606030504020204" pitchFamily="34" charset="0"/>
                        </a:rPr>
                        <a:t> </a:t>
                      </a:r>
                      <a:r>
                        <a:rPr lang="en-US" sz="2000" b="1" baseline="0">
                          <a:latin typeface="Open Sans" panose="020B0606030504020204" pitchFamily="34" charset="0"/>
                          <a:ea typeface="Open Sans" panose="020B0606030504020204" pitchFamily="34" charset="0"/>
                          <a:cs typeface="Open Sans" panose="020B0606030504020204" pitchFamily="34" charset="0"/>
                        </a:rPr>
                        <a:t>increased students’ self-regulation and social skills</a:t>
                      </a:r>
                      <a:endParaRPr lang="en-US" sz="2000" b="1"/>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41830201"/>
                  </a:ext>
                </a:extLst>
              </a:tr>
              <a:tr h="822942">
                <a:tc>
                  <a:txBody>
                    <a:bodyPr/>
                    <a:lstStyle/>
                    <a:p>
                      <a:pPr algn="l"/>
                      <a:r>
                        <a:rPr lang="en-US" sz="3600" b="1" dirty="0">
                          <a:latin typeface="Open Sans" panose="020B0606030504020204" pitchFamily="34" charset="0"/>
                          <a:ea typeface="Open Sans" panose="020B0606030504020204" pitchFamily="34" charset="0"/>
                          <a:cs typeface="Open Sans" panose="020B0606030504020204" pitchFamily="34" charset="0"/>
                        </a:rPr>
                        <a:t>94%</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Feel</a:t>
                      </a:r>
                      <a:r>
                        <a:rPr lang="en-US" sz="2000" baseline="0" dirty="0">
                          <a:latin typeface="Open Sans" panose="020B0606030504020204" pitchFamily="34" charset="0"/>
                          <a:ea typeface="Open Sans" panose="020B0606030504020204" pitchFamily="34" charset="0"/>
                          <a:cs typeface="Open Sans" panose="020B0606030504020204" pitchFamily="34" charset="0"/>
                        </a:rPr>
                        <a:t> the program </a:t>
                      </a:r>
                      <a:r>
                        <a:rPr lang="en-US" sz="2000" b="1" baseline="0" dirty="0">
                          <a:latin typeface="Open Sans" panose="020B0606030504020204" pitchFamily="34" charset="0"/>
                          <a:ea typeface="Open Sans" panose="020B0606030504020204" pitchFamily="34" charset="0"/>
                          <a:cs typeface="Open Sans" panose="020B0606030504020204" pitchFamily="34" charset="0"/>
                        </a:rPr>
                        <a:t>positively influenced school climate</a:t>
                      </a:r>
                      <a:endParaRPr lang="en-US" sz="2000" b="1"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27643950"/>
                  </a:ext>
                </a:extLst>
              </a:tr>
            </a:tbl>
          </a:graphicData>
        </a:graphic>
      </p:graphicFrame>
      <p:sp>
        <p:nvSpPr>
          <p:cNvPr id="21" name="Title 1">
            <a:extLst>
              <a:ext uri="{FF2B5EF4-FFF2-40B4-BE49-F238E27FC236}">
                <a16:creationId xmlns:a16="http://schemas.microsoft.com/office/drawing/2014/main" id="{9B967400-8CA3-B249-5ECD-ABD27B2D3879}"/>
              </a:ext>
            </a:extLst>
          </p:cNvPr>
          <p:cNvSpPr txBox="1">
            <a:spLocks/>
          </p:cNvSpPr>
          <p:nvPr/>
        </p:nvSpPr>
        <p:spPr>
          <a:xfrm>
            <a:off x="497847" y="2953953"/>
            <a:ext cx="2691668" cy="20447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Merriweather"/>
              <a:buNone/>
              <a:defRPr sz="44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srgbClr val="40403D"/>
              </a:buClr>
              <a:buSzPts val="4400"/>
              <a:buFont typeface="Merriweather"/>
              <a:buNone/>
              <a:tabLst/>
              <a:defRPr/>
            </a:pPr>
            <a:r>
              <a:rPr kumimoji="0" lang="en-US" sz="2800" b="1" i="0" u="none" strike="noStrike" kern="0" cap="none" spc="0" normalizeH="0" baseline="0" noProof="0" dirty="0">
                <a:ln>
                  <a:noFill/>
                </a:ln>
                <a:solidFill>
                  <a:srgbClr val="008E65"/>
                </a:solidFill>
                <a:effectLst/>
                <a:uLnTx/>
                <a:uFillTx/>
                <a:latin typeface="Museo Slab 500" panose="02000000000000000000" charset="0"/>
                <a:sym typeface="Merriweather"/>
              </a:rPr>
              <a:t>Among </a:t>
            </a:r>
          </a:p>
          <a:p>
            <a:pPr marL="0" marR="0" lvl="0" indent="0" algn="r" defTabSz="914400" rtl="0" eaLnBrk="1" fontAlgn="auto" latinLnBrk="0" hangingPunct="1">
              <a:lnSpc>
                <a:spcPct val="90000"/>
              </a:lnSpc>
              <a:spcBef>
                <a:spcPts val="0"/>
              </a:spcBef>
              <a:spcAft>
                <a:spcPts val="0"/>
              </a:spcAft>
              <a:buClr>
                <a:srgbClr val="40403D"/>
              </a:buClr>
              <a:buSzPts val="4400"/>
              <a:buFont typeface="Merriweather"/>
              <a:buNone/>
              <a:tabLst/>
              <a:defRPr/>
            </a:pPr>
            <a:r>
              <a:rPr kumimoji="0" lang="en-US" sz="2800" b="1" i="0" u="none" strike="noStrike" kern="0" cap="none" spc="0" normalizeH="0" baseline="0" noProof="0" dirty="0">
                <a:ln>
                  <a:noFill/>
                </a:ln>
                <a:solidFill>
                  <a:srgbClr val="008E65"/>
                </a:solidFill>
                <a:effectLst/>
                <a:uLnTx/>
                <a:uFillTx/>
                <a:latin typeface="Museo Slab 500" panose="02000000000000000000" charset="0"/>
                <a:sym typeface="Merriweather"/>
              </a:rPr>
              <a:t>N=140 School and District Staff…</a:t>
            </a:r>
          </a:p>
        </p:txBody>
      </p:sp>
      <p:sp>
        <p:nvSpPr>
          <p:cNvPr id="5" name="Title 1">
            <a:extLst>
              <a:ext uri="{FF2B5EF4-FFF2-40B4-BE49-F238E27FC236}">
                <a16:creationId xmlns:a16="http://schemas.microsoft.com/office/drawing/2014/main" id="{8518FF61-4996-5314-04BA-99CCFB30ED15}"/>
              </a:ext>
            </a:extLst>
          </p:cNvPr>
          <p:cNvSpPr>
            <a:spLocks noGrp="1"/>
          </p:cNvSpPr>
          <p:nvPr>
            <p:ph type="title"/>
          </p:nvPr>
        </p:nvSpPr>
        <p:spPr>
          <a:xfrm>
            <a:off x="-2242" y="3925"/>
            <a:ext cx="12183143" cy="1370929"/>
          </a:xfrm>
        </p:spPr>
        <p:txBody>
          <a:bodyPr spcFirstLastPara="1" wrap="square" lIns="91425" tIns="45700" rIns="91425" bIns="45700" anchor="b" anchorCtr="0">
            <a:normAutofit/>
          </a:bodyPr>
          <a:lstStyle/>
          <a:p>
            <a:r>
              <a:rPr lang="en-US" sz="3600" dirty="0">
                <a:solidFill>
                  <a:srgbClr val="008E65"/>
                </a:solidFill>
                <a:latin typeface="Museo Slab 500"/>
              </a:rPr>
              <a:t> School partners report BH-SAP was Invaluable</a:t>
            </a:r>
            <a:endParaRPr lang="en-US" sz="3600" dirty="0">
              <a:latin typeface="Museo Slab 500"/>
              <a:ea typeface="Open Sans" panose="020B0606030504020204" pitchFamily="34" charset="0"/>
              <a:cs typeface="Open Sans" panose="020B0606030504020204" pitchFamily="34" charset="0"/>
            </a:endParaRPr>
          </a:p>
        </p:txBody>
      </p:sp>
      <p:sp>
        <p:nvSpPr>
          <p:cNvPr id="6" name="TextBox 5"/>
          <p:cNvSpPr txBox="1"/>
          <p:nvPr/>
        </p:nvSpPr>
        <p:spPr>
          <a:xfrm>
            <a:off x="0" y="6336996"/>
            <a:ext cx="52050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Source: </a:t>
            </a:r>
            <a:r>
              <a:rPr kumimoji="0" lang="en-US"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School Staff survey responses in AESD Behavioral Health Student Assistance Program (BH-SAP) 2023/24 school year</a:t>
            </a:r>
          </a:p>
        </p:txBody>
      </p:sp>
      <p:sp>
        <p:nvSpPr>
          <p:cNvPr id="3" name="TextBox 2">
            <a:extLst>
              <a:ext uri="{FF2B5EF4-FFF2-40B4-BE49-F238E27FC236}">
                <a16:creationId xmlns:a16="http://schemas.microsoft.com/office/drawing/2014/main" id="{80548103-BC3C-0CA8-6EAF-D70D171270E6}"/>
              </a:ext>
            </a:extLst>
          </p:cNvPr>
          <p:cNvSpPr txBox="1"/>
          <p:nvPr/>
        </p:nvSpPr>
        <p:spPr>
          <a:xfrm>
            <a:off x="645459" y="1351429"/>
            <a:ext cx="355002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1" u="none" strike="noStrike" kern="0" cap="none" spc="0" normalizeH="0" baseline="0" noProof="0" dirty="0">
                <a:ln>
                  <a:noFill/>
                </a:ln>
                <a:solidFill>
                  <a:srgbClr val="40403D"/>
                </a:solidFill>
                <a:effectLst/>
                <a:uLnTx/>
                <a:uFillTx/>
                <a:latin typeface="Open Sans"/>
                <a:ea typeface="Open Sans"/>
                <a:cs typeface="Open Sans"/>
                <a:sym typeface="Arial"/>
              </a:rPr>
              <a:t>2023–24 Snapshot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069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3" name="Title 1"/>
          <p:cNvSpPr>
            <a:spLocks noGrp="1"/>
          </p:cNvSpPr>
          <p:nvPr>
            <p:ph type="title"/>
          </p:nvPr>
        </p:nvSpPr>
        <p:spPr>
          <a:xfrm>
            <a:off x="1249259" y="4194495"/>
            <a:ext cx="9715151" cy="2122414"/>
          </a:xfrm>
          <a:solidFill>
            <a:srgbClr val="FFFFFF"/>
          </a:solidFill>
        </p:spPr>
        <p:txBody>
          <a:bodyPr>
            <a:normAutofit/>
          </a:bodyPr>
          <a:lstStyle/>
          <a:p>
            <a:pPr algn="ctr"/>
            <a:r>
              <a:rPr lang="en-US" sz="1800" b="1" dirty="0">
                <a:latin typeface="Open Sans" panose="020B0606030504020204" pitchFamily="34" charset="0"/>
                <a:ea typeface="Open Sans" panose="020B0606030504020204" pitchFamily="34" charset="0"/>
                <a:cs typeface="Open Sans" panose="020B0606030504020204" pitchFamily="34" charset="0"/>
              </a:rPr>
              <a:t>Please reach out for more information:</a:t>
            </a:r>
            <a:br>
              <a:rPr lang="en-US" sz="1800" b="1" dirty="0">
                <a:latin typeface="Open Sans" panose="020B0606030504020204" pitchFamily="34" charset="0"/>
                <a:ea typeface="Open Sans" panose="020B0606030504020204" pitchFamily="34" charset="0"/>
                <a:cs typeface="Open Sans" panose="020B0606030504020204" pitchFamily="34" charset="0"/>
              </a:rPr>
            </a:br>
            <a:br>
              <a:rPr lang="en-US" sz="1800" b="1" dirty="0">
                <a:latin typeface="Open Sans" panose="020B0606030504020204" pitchFamily="34" charset="0"/>
                <a:ea typeface="Open Sans" panose="020B0606030504020204" pitchFamily="34" charset="0"/>
                <a:cs typeface="Open Sans" panose="020B0606030504020204" pitchFamily="34" charset="0"/>
              </a:rPr>
            </a:br>
            <a:r>
              <a:rPr lang="en-US" sz="1800" b="1" i="1" dirty="0">
                <a:latin typeface="Open Sans" panose="020B0606030504020204" pitchFamily="34" charset="0"/>
                <a:ea typeface="Open Sans" panose="020B0606030504020204" pitchFamily="34" charset="0"/>
                <a:cs typeface="Open Sans" panose="020B0606030504020204" pitchFamily="34" charset="0"/>
              </a:rPr>
              <a:t>Erin Wick </a:t>
            </a:r>
            <a:r>
              <a:rPr lang="en-US" sz="1800" i="1" dirty="0">
                <a:latin typeface="Open Sans" panose="020B0606030504020204" pitchFamily="34" charset="0"/>
                <a:ea typeface="Open Sans" panose="020B0606030504020204" pitchFamily="34" charset="0"/>
                <a:cs typeface="Open Sans" panose="020B0606030504020204" pitchFamily="34" charset="0"/>
              </a:rPr>
              <a:t>– </a:t>
            </a:r>
            <a:r>
              <a:rPr lang="en-US" sz="1800" dirty="0">
                <a:latin typeface="Open Sans" panose="020B0606030504020204" pitchFamily="34" charset="0"/>
                <a:ea typeface="Open Sans" panose="020B0606030504020204" pitchFamily="34" charset="0"/>
                <a:cs typeface="Open Sans" panose="020B0606030504020204" pitchFamily="34" charset="0"/>
              </a:rPr>
              <a:t>ESD Network Behavioral Health Student Assistance Program Lead</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hlinkClick r:id="rId4"/>
              </a:rPr>
              <a:t>ewick@esd113.org</a:t>
            </a:r>
            <a:br>
              <a:rPr lang="en-US" sz="1800" dirty="0">
                <a:latin typeface="Open Sans" panose="020B0606030504020204" pitchFamily="34" charset="0"/>
                <a:ea typeface="Open Sans" panose="020B0606030504020204" pitchFamily="34" charset="0"/>
                <a:cs typeface="Open Sans" panose="020B0606030504020204" pitchFamily="34" charset="0"/>
              </a:rPr>
            </a:b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B246-8F70-579E-EFA2-962D5C0B10EF}"/>
              </a:ext>
            </a:extLst>
          </p:cNvPr>
          <p:cNvSpPr>
            <a:spLocks noGrp="1"/>
          </p:cNvSpPr>
          <p:nvPr>
            <p:ph type="title"/>
          </p:nvPr>
        </p:nvSpPr>
        <p:spPr/>
        <p:txBody>
          <a:bodyPr/>
          <a:lstStyle/>
          <a:p>
            <a:pPr algn="ctr"/>
            <a:r>
              <a:rPr lang="en-US" dirty="0"/>
              <a:t>WHAT WE KNOW</a:t>
            </a:r>
          </a:p>
        </p:txBody>
      </p:sp>
      <p:pic>
        <p:nvPicPr>
          <p:cNvPr id="6" name="Content Placeholder 5">
            <a:extLst>
              <a:ext uri="{FF2B5EF4-FFF2-40B4-BE49-F238E27FC236}">
                <a16:creationId xmlns:a16="http://schemas.microsoft.com/office/drawing/2014/main" id="{2488371E-5C24-42CF-FD56-233689BBA269}"/>
              </a:ext>
            </a:extLst>
          </p:cNvPr>
          <p:cNvPicPr>
            <a:picLocks noGrp="1" noChangeAspect="1"/>
          </p:cNvPicPr>
          <p:nvPr>
            <p:ph sz="half" idx="1"/>
          </p:nvPr>
        </p:nvPicPr>
        <p:blipFill>
          <a:blip r:embed="rId3"/>
          <a:stretch>
            <a:fillRect/>
          </a:stretch>
        </p:blipFill>
        <p:spPr>
          <a:xfrm>
            <a:off x="2605835" y="1825625"/>
            <a:ext cx="3462432" cy="4351339"/>
          </a:xfrm>
        </p:spPr>
      </p:pic>
      <p:pic>
        <p:nvPicPr>
          <p:cNvPr id="8" name="Content Placeholder 7">
            <a:extLst>
              <a:ext uri="{FF2B5EF4-FFF2-40B4-BE49-F238E27FC236}">
                <a16:creationId xmlns:a16="http://schemas.microsoft.com/office/drawing/2014/main" id="{CC9763A1-A15D-9386-B12D-C854867321BB}"/>
              </a:ext>
            </a:extLst>
          </p:cNvPr>
          <p:cNvPicPr>
            <a:picLocks noGrp="1" noChangeAspect="1"/>
          </p:cNvPicPr>
          <p:nvPr>
            <p:ph sz="half" idx="13"/>
          </p:nvPr>
        </p:nvPicPr>
        <p:blipFill>
          <a:blip r:embed="rId4"/>
          <a:stretch>
            <a:fillRect/>
          </a:stretch>
        </p:blipFill>
        <p:spPr>
          <a:xfrm>
            <a:off x="7025641" y="1825626"/>
            <a:ext cx="3876675" cy="3838575"/>
          </a:xfrm>
        </p:spPr>
      </p:pic>
    </p:spTree>
    <p:extLst>
      <p:ext uri="{BB962C8B-B14F-4D97-AF65-F5344CB8AC3E}">
        <p14:creationId xmlns:p14="http://schemas.microsoft.com/office/powerpoint/2010/main" val="268003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B11D8-4C31-FBE1-05EB-DF51AAAC899A}"/>
              </a:ext>
            </a:extLst>
          </p:cNvPr>
          <p:cNvPicPr>
            <a:picLocks noChangeAspect="1"/>
          </p:cNvPicPr>
          <p:nvPr/>
        </p:nvPicPr>
        <p:blipFill>
          <a:blip r:embed="rId3"/>
          <a:stretch>
            <a:fillRect/>
          </a:stretch>
        </p:blipFill>
        <p:spPr>
          <a:xfrm>
            <a:off x="3748089" y="533400"/>
            <a:ext cx="4695825" cy="5791200"/>
          </a:xfrm>
          <a:prstGeom prst="rect">
            <a:avLst/>
          </a:prstGeom>
        </p:spPr>
      </p:pic>
    </p:spTree>
    <p:extLst>
      <p:ext uri="{BB962C8B-B14F-4D97-AF65-F5344CB8AC3E}">
        <p14:creationId xmlns:p14="http://schemas.microsoft.com/office/powerpoint/2010/main" val="48064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5ABC-3830-72F6-5A68-7AC202767AA6}"/>
              </a:ext>
            </a:extLst>
          </p:cNvPr>
          <p:cNvSpPr>
            <a:spLocks noGrp="1"/>
          </p:cNvSpPr>
          <p:nvPr>
            <p:ph type="title"/>
          </p:nvPr>
        </p:nvSpPr>
        <p:spPr/>
        <p:txBody>
          <a:bodyPr/>
          <a:lstStyle/>
          <a:p>
            <a:r>
              <a:rPr lang="en-US" dirty="0"/>
              <a:t>What is a Student Assistance Program?</a:t>
            </a:r>
          </a:p>
        </p:txBody>
      </p:sp>
      <p:sp>
        <p:nvSpPr>
          <p:cNvPr id="3" name="Content Placeholder 2">
            <a:extLst>
              <a:ext uri="{FF2B5EF4-FFF2-40B4-BE49-F238E27FC236}">
                <a16:creationId xmlns:a16="http://schemas.microsoft.com/office/drawing/2014/main" id="{BDED1518-4CAE-0240-40B3-B938BBA241CF}"/>
              </a:ext>
            </a:extLst>
          </p:cNvPr>
          <p:cNvSpPr>
            <a:spLocks noGrp="1"/>
          </p:cNvSpPr>
          <p:nvPr>
            <p:ph sz="half" idx="1"/>
          </p:nvPr>
        </p:nvSpPr>
        <p:spPr>
          <a:xfrm>
            <a:off x="2279735" y="1825625"/>
            <a:ext cx="5024175" cy="3807531"/>
          </a:xfrm>
        </p:spPr>
        <p:txBody>
          <a:bodyPr/>
          <a:lstStyle/>
          <a:p>
            <a:pPr marL="0" indent="0">
              <a:spcBef>
                <a:spcPts val="600"/>
              </a:spcBef>
              <a:buNone/>
            </a:pPr>
            <a:r>
              <a:rPr lang="en-US" sz="3200" b="1" dirty="0">
                <a:latin typeface="Calibri" panose="020F0502020204030204" pitchFamily="34" charset="0"/>
                <a:cs typeface="Calibri" panose="020F0502020204030204" pitchFamily="34" charset="0"/>
              </a:rPr>
              <a:t>Services include:</a:t>
            </a:r>
          </a:p>
          <a:p>
            <a:pPr marL="457200" indent="-457200">
              <a:spcBef>
                <a:spcPts val="600"/>
              </a:spcBef>
              <a:buFont typeface="+mj-lt"/>
              <a:buAutoNum type="arabicPeriod"/>
            </a:pPr>
            <a:r>
              <a:rPr lang="en-US" sz="2800" dirty="0">
                <a:latin typeface="Calibri" panose="020F0502020204030204" pitchFamily="34" charset="0"/>
                <a:cs typeface="Calibri" panose="020F0502020204030204" pitchFamily="34" charset="0"/>
              </a:rPr>
              <a:t>Education</a:t>
            </a:r>
          </a:p>
          <a:p>
            <a:pPr marL="457200" indent="-457200">
              <a:spcBef>
                <a:spcPts val="600"/>
              </a:spcBef>
              <a:buFont typeface="+mj-lt"/>
              <a:buAutoNum type="arabicPeriod"/>
            </a:pPr>
            <a:r>
              <a:rPr lang="en-US" sz="2800" dirty="0">
                <a:latin typeface="Calibri" panose="020F0502020204030204" pitchFamily="34" charset="0"/>
                <a:cs typeface="Calibri" panose="020F0502020204030204" pitchFamily="34" charset="0"/>
              </a:rPr>
              <a:t>Prevention</a:t>
            </a:r>
          </a:p>
          <a:p>
            <a:pPr marL="457200" indent="-457200">
              <a:spcBef>
                <a:spcPts val="600"/>
              </a:spcBef>
              <a:buFont typeface="+mj-lt"/>
              <a:buAutoNum type="arabicPeriod"/>
            </a:pPr>
            <a:r>
              <a:rPr lang="en-US" sz="2800" dirty="0">
                <a:latin typeface="Calibri" panose="020F0502020204030204" pitchFamily="34" charset="0"/>
                <a:cs typeface="Calibri" panose="020F0502020204030204" pitchFamily="34" charset="0"/>
              </a:rPr>
              <a:t>Early identification</a:t>
            </a:r>
          </a:p>
          <a:p>
            <a:pPr marL="457200" indent="-457200">
              <a:spcBef>
                <a:spcPts val="600"/>
              </a:spcBef>
              <a:buFont typeface="+mj-lt"/>
              <a:buAutoNum type="arabicPeriod"/>
            </a:pPr>
            <a:r>
              <a:rPr lang="en-US" sz="2800" dirty="0">
                <a:latin typeface="Calibri" panose="020F0502020204030204" pitchFamily="34" charset="0"/>
                <a:cs typeface="Calibri" panose="020F0502020204030204" pitchFamily="34" charset="0"/>
              </a:rPr>
              <a:t>Evidence-based intervention</a:t>
            </a:r>
          </a:p>
          <a:p>
            <a:pPr marL="457200" indent="-457200">
              <a:spcBef>
                <a:spcPts val="600"/>
              </a:spcBef>
              <a:buFont typeface="+mj-lt"/>
              <a:buAutoNum type="arabicPeriod"/>
            </a:pPr>
            <a:r>
              <a:rPr lang="en-US" sz="2800" dirty="0">
                <a:latin typeface="Calibri" panose="020F0502020204030204" pitchFamily="34" charset="0"/>
                <a:cs typeface="Calibri" panose="020F0502020204030204" pitchFamily="34" charset="0"/>
              </a:rPr>
              <a:t>Referral processes</a:t>
            </a:r>
          </a:p>
          <a:p>
            <a:pPr marL="457200" indent="-457200">
              <a:spcBef>
                <a:spcPts val="600"/>
              </a:spcBef>
              <a:buFont typeface="+mj-lt"/>
              <a:buAutoNum type="arabicPeriod"/>
            </a:pPr>
            <a:r>
              <a:rPr lang="en-US" sz="2800" dirty="0">
                <a:latin typeface="Calibri" panose="020F0502020204030204" pitchFamily="34" charset="0"/>
                <a:cs typeface="Calibri" panose="020F0502020204030204" pitchFamily="34" charset="0"/>
              </a:rPr>
              <a:t>Guided support services</a:t>
            </a:r>
          </a:p>
          <a:p>
            <a:endParaRPr lang="en-US" dirty="0"/>
          </a:p>
        </p:txBody>
      </p:sp>
      <p:pic>
        <p:nvPicPr>
          <p:cNvPr id="9" name="Content Placeholder 8" descr="Diagram&#10;&#10;Description automatically generated">
            <a:extLst>
              <a:ext uri="{FF2B5EF4-FFF2-40B4-BE49-F238E27FC236}">
                <a16:creationId xmlns:a16="http://schemas.microsoft.com/office/drawing/2014/main" id="{67CEB66B-6517-EF2E-7C4D-0C935C945F6B}"/>
              </a:ext>
            </a:extLst>
          </p:cNvPr>
          <p:cNvPicPr>
            <a:picLocks noGrp="1" noChangeAspect="1"/>
          </p:cNvPicPr>
          <p:nvPr>
            <p:ph sz="half" idx="13"/>
          </p:nvPr>
        </p:nvPicPr>
        <p:blipFill>
          <a:blip r:embed="rId3"/>
          <a:stretch>
            <a:fillRect/>
          </a:stretch>
        </p:blipFill>
        <p:spPr>
          <a:xfrm>
            <a:off x="7159355" y="1763776"/>
            <a:ext cx="3772211" cy="3624281"/>
          </a:xfrm>
          <a:prstGeom prst="rect">
            <a:avLst/>
          </a:prstGeom>
        </p:spPr>
      </p:pic>
    </p:spTree>
    <p:extLst>
      <p:ext uri="{BB962C8B-B14F-4D97-AF65-F5344CB8AC3E}">
        <p14:creationId xmlns:p14="http://schemas.microsoft.com/office/powerpoint/2010/main" val="86386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2B82-0057-4FD2-3FC7-2A9E5330DA11}"/>
              </a:ext>
            </a:extLst>
          </p:cNvPr>
          <p:cNvSpPr>
            <a:spLocks noGrp="1"/>
          </p:cNvSpPr>
          <p:nvPr>
            <p:ph type="title"/>
          </p:nvPr>
        </p:nvSpPr>
        <p:spPr/>
        <p:txBody>
          <a:bodyPr/>
          <a:lstStyle/>
          <a:p>
            <a:r>
              <a:rPr lang="en-US" dirty="0"/>
              <a:t>Who does a Student Assistance Program Serve?</a:t>
            </a:r>
          </a:p>
        </p:txBody>
      </p:sp>
      <p:sp>
        <p:nvSpPr>
          <p:cNvPr id="3" name="Content Placeholder 2">
            <a:extLst>
              <a:ext uri="{FF2B5EF4-FFF2-40B4-BE49-F238E27FC236}">
                <a16:creationId xmlns:a16="http://schemas.microsoft.com/office/drawing/2014/main" id="{84F34CF8-ECFA-8181-A33A-4F2E2646DF39}"/>
              </a:ext>
            </a:extLst>
          </p:cNvPr>
          <p:cNvSpPr>
            <a:spLocks noGrp="1"/>
          </p:cNvSpPr>
          <p:nvPr>
            <p:ph idx="1"/>
          </p:nvPr>
        </p:nvSpPr>
        <p:spPr/>
        <p:txBody>
          <a:bodyPr/>
          <a:lstStyle/>
          <a:p>
            <a:pPr marL="0" indent="0">
              <a:buNone/>
            </a:pPr>
            <a:r>
              <a:rPr lang="en-US" b="1" dirty="0"/>
              <a:t>ALL</a:t>
            </a:r>
            <a:r>
              <a:rPr lang="en-US" dirty="0"/>
              <a:t> students benefit from a Student Assistance Program</a:t>
            </a:r>
          </a:p>
          <a:p>
            <a:pPr lvl="1"/>
            <a:r>
              <a:rPr lang="en-US" dirty="0"/>
              <a:t>Substance use prevention</a:t>
            </a:r>
          </a:p>
          <a:p>
            <a:pPr lvl="1"/>
            <a:r>
              <a:rPr lang="en-US" dirty="0"/>
              <a:t>Mental health promotion</a:t>
            </a:r>
          </a:p>
          <a:p>
            <a:pPr lvl="1"/>
            <a:r>
              <a:rPr lang="en-US" dirty="0"/>
              <a:t>Classroom presentations</a:t>
            </a:r>
          </a:p>
          <a:p>
            <a:pPr lvl="1"/>
            <a:r>
              <a:rPr lang="en-US" dirty="0"/>
              <a:t>Information campaigns </a:t>
            </a:r>
          </a:p>
          <a:p>
            <a:pPr marL="0" indent="0">
              <a:buNone/>
            </a:pPr>
            <a:endParaRPr lang="en-US" dirty="0"/>
          </a:p>
          <a:p>
            <a:pPr marL="0" indent="0">
              <a:buNone/>
            </a:pPr>
            <a:r>
              <a:rPr lang="en-US" dirty="0"/>
              <a:t>Students experiencing substance use or misuse and/or mental health challenges are best suited to receive Student Assistance interventions </a:t>
            </a:r>
          </a:p>
          <a:p>
            <a:pPr lvl="1"/>
            <a:endParaRPr lang="en-US" sz="2400" dirty="0">
              <a:latin typeface="Calibri" panose="020F0502020204030204" pitchFamily="34" charset="0"/>
              <a:cs typeface="Calibri" panose="020F0502020204030204" pitchFamily="34" charset="0"/>
            </a:endParaRPr>
          </a:p>
          <a:p>
            <a:pPr marL="457200" lvl="1" indent="0">
              <a:buNone/>
            </a:pPr>
            <a:endParaRPr lang="en-US" sz="2400" b="1" dirty="0">
              <a:latin typeface="Calibri" panose="020F0502020204030204" pitchFamily="34" charset="0"/>
              <a:cs typeface="Calibri" panose="020F0502020204030204" pitchFamily="34" charset="0"/>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73589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E5DD-A32F-488D-7733-91E5EC169649}"/>
              </a:ext>
            </a:extLst>
          </p:cNvPr>
          <p:cNvSpPr>
            <a:spLocks noGrp="1"/>
          </p:cNvSpPr>
          <p:nvPr>
            <p:ph type="title"/>
          </p:nvPr>
        </p:nvSpPr>
        <p:spPr/>
        <p:txBody>
          <a:bodyPr/>
          <a:lstStyle/>
          <a:p>
            <a:r>
              <a:rPr lang="en-US" b="1" dirty="0">
                <a:latin typeface="+mn-lt"/>
              </a:rPr>
              <a:t>How Do SAPs Work?</a:t>
            </a:r>
            <a:endParaRPr lang="en-US" dirty="0"/>
          </a:p>
        </p:txBody>
      </p:sp>
      <p:pic>
        <p:nvPicPr>
          <p:cNvPr id="9" name="Content Placeholder 8">
            <a:extLst>
              <a:ext uri="{FF2B5EF4-FFF2-40B4-BE49-F238E27FC236}">
                <a16:creationId xmlns:a16="http://schemas.microsoft.com/office/drawing/2014/main" id="{19E8FE03-2BA6-7A30-9AE7-98151A695105}"/>
              </a:ext>
            </a:extLst>
          </p:cNvPr>
          <p:cNvPicPr>
            <a:picLocks noGrp="1" noChangeAspect="1"/>
          </p:cNvPicPr>
          <p:nvPr>
            <p:ph idx="1"/>
          </p:nvPr>
        </p:nvPicPr>
        <p:blipFill>
          <a:blip r:embed="rId3"/>
          <a:stretch>
            <a:fillRect/>
          </a:stretch>
        </p:blipFill>
        <p:spPr>
          <a:xfrm>
            <a:off x="2228850" y="2167478"/>
            <a:ext cx="9124950" cy="3667631"/>
          </a:xfrm>
          <a:prstGeom prst="rect">
            <a:avLst/>
          </a:prstGeom>
        </p:spPr>
      </p:pic>
      <p:sp>
        <p:nvSpPr>
          <p:cNvPr id="5" name="Content Placeholder 5">
            <a:extLst>
              <a:ext uri="{FF2B5EF4-FFF2-40B4-BE49-F238E27FC236}">
                <a16:creationId xmlns:a16="http://schemas.microsoft.com/office/drawing/2014/main" id="{50B7F73F-7505-D7EB-9557-D5220C6E27FD}"/>
              </a:ext>
            </a:extLst>
          </p:cNvPr>
          <p:cNvSpPr txBox="1">
            <a:spLocks/>
          </p:cNvSpPr>
          <p:nvPr/>
        </p:nvSpPr>
        <p:spPr>
          <a:xfrm>
            <a:off x="3044051" y="3257150"/>
            <a:ext cx="6542407" cy="9849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800"/>
              </a:spcBef>
              <a:buNone/>
            </a:pPr>
            <a:endParaRPr lang="en-US" sz="2667" dirty="0"/>
          </a:p>
        </p:txBody>
      </p:sp>
    </p:spTree>
    <p:extLst>
      <p:ext uri="{BB962C8B-B14F-4D97-AF65-F5344CB8AC3E}">
        <p14:creationId xmlns:p14="http://schemas.microsoft.com/office/powerpoint/2010/main" val="26705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A72BF-7105-4AD1-8AF3-2971C963FC9B}"/>
              </a:ext>
            </a:extLst>
          </p:cNvPr>
          <p:cNvSpPr>
            <a:spLocks noGrp="1"/>
          </p:cNvSpPr>
          <p:nvPr>
            <p:ph type="title"/>
          </p:nvPr>
        </p:nvSpPr>
        <p:spPr/>
        <p:txBody>
          <a:bodyPr>
            <a:noAutofit/>
          </a:bodyPr>
          <a:lstStyle/>
          <a:p>
            <a:r>
              <a:rPr lang="en-US" dirty="0">
                <a:latin typeface="+mn-lt"/>
              </a:rPr>
              <a:t>Identification and Referral Process</a:t>
            </a:r>
          </a:p>
        </p:txBody>
      </p:sp>
      <p:sp>
        <p:nvSpPr>
          <p:cNvPr id="2" name="Content Placeholder 1">
            <a:extLst>
              <a:ext uri="{FF2B5EF4-FFF2-40B4-BE49-F238E27FC236}">
                <a16:creationId xmlns:a16="http://schemas.microsoft.com/office/drawing/2014/main" id="{E9126DF1-21E1-03DB-F3A8-DC147468FBF9}"/>
              </a:ext>
            </a:extLst>
          </p:cNvPr>
          <p:cNvSpPr>
            <a:spLocks noGrp="1"/>
          </p:cNvSpPr>
          <p:nvPr>
            <p:ph idx="1"/>
          </p:nvPr>
        </p:nvSpPr>
        <p:spPr>
          <a:xfrm>
            <a:off x="1792942" y="3429001"/>
            <a:ext cx="10210373" cy="3189513"/>
          </a:xfrm>
        </p:spPr>
        <p:txBody>
          <a:bodyPr>
            <a:normAutofit/>
          </a:bodyPr>
          <a:lstStyle/>
          <a:p>
            <a:pPr marL="0" indent="0">
              <a:spcBef>
                <a:spcPts val="800"/>
              </a:spcBef>
              <a:buNone/>
            </a:pPr>
            <a:r>
              <a:rPr lang="en-US" sz="2667" b="1" dirty="0"/>
              <a:t>Process:</a:t>
            </a:r>
          </a:p>
          <a:p>
            <a:pPr marL="609585" indent="-609585">
              <a:spcBef>
                <a:spcPts val="800"/>
              </a:spcBef>
              <a:buFont typeface="+mj-lt"/>
              <a:buAutoNum type="arabicPeriod"/>
            </a:pPr>
            <a:r>
              <a:rPr lang="en-US" sz="2667" dirty="0"/>
              <a:t>Provide brief description of concerns.</a:t>
            </a:r>
          </a:p>
          <a:p>
            <a:pPr marL="609585" indent="-609585">
              <a:spcBef>
                <a:spcPts val="800"/>
              </a:spcBef>
              <a:buFont typeface="+mj-lt"/>
              <a:buAutoNum type="arabicPeriod"/>
            </a:pPr>
            <a:r>
              <a:rPr lang="en-US" sz="2667" dirty="0"/>
              <a:t>Students receive notification from designated SAP team member(s).</a:t>
            </a:r>
          </a:p>
          <a:p>
            <a:pPr marL="609585" indent="-609585">
              <a:spcBef>
                <a:spcPts val="800"/>
              </a:spcBef>
              <a:buFont typeface="+mj-lt"/>
              <a:buAutoNum type="arabicPeriod"/>
            </a:pPr>
            <a:r>
              <a:rPr lang="en-US" sz="2667" dirty="0"/>
              <a:t>SAP team member(s) meets with student and assesses current concerns or risks.</a:t>
            </a:r>
          </a:p>
          <a:p>
            <a:endParaRPr lang="en-US" dirty="0"/>
          </a:p>
        </p:txBody>
      </p:sp>
      <p:sp>
        <p:nvSpPr>
          <p:cNvPr id="3" name="Slide Number Placeholder 2">
            <a:extLst>
              <a:ext uri="{FF2B5EF4-FFF2-40B4-BE49-F238E27FC236}">
                <a16:creationId xmlns:a16="http://schemas.microsoft.com/office/drawing/2014/main" id="{2E0FD02B-13D1-415F-8BBB-EB16947BADC6}"/>
              </a:ext>
            </a:extLst>
          </p:cNvPr>
          <p:cNvSpPr>
            <a:spLocks noGrp="1"/>
          </p:cNvSpPr>
          <p:nvPr>
            <p:ph type="sldNum" sz="quarter" idx="12"/>
          </p:nvPr>
        </p:nvSpPr>
        <p:spPr/>
        <p:txBody>
          <a:bodyPr/>
          <a:lstStyle/>
          <a:p>
            <a:fld id="{D07D4089-40B5-457D-927F-16367A53BB79}" type="slidenum">
              <a:rPr lang="en-US" smtClean="0"/>
              <a:pPr/>
              <a:t>8</a:t>
            </a:fld>
            <a:endParaRPr lang="en-US" dirty="0"/>
          </a:p>
        </p:txBody>
      </p:sp>
      <p:sp>
        <p:nvSpPr>
          <p:cNvPr id="5" name="Content Placeholder 5">
            <a:extLst>
              <a:ext uri="{FF2B5EF4-FFF2-40B4-BE49-F238E27FC236}">
                <a16:creationId xmlns:a16="http://schemas.microsoft.com/office/drawing/2014/main" id="{1F7E86C0-29B3-40B7-B1F9-BFC366512208}"/>
              </a:ext>
            </a:extLst>
          </p:cNvPr>
          <p:cNvSpPr txBox="1">
            <a:spLocks/>
          </p:cNvSpPr>
          <p:nvPr/>
        </p:nvSpPr>
        <p:spPr>
          <a:xfrm>
            <a:off x="609600" y="2362668"/>
            <a:ext cx="10972800" cy="51576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buNone/>
            </a:pPr>
            <a:endParaRPr lang="en-US" sz="1600" dirty="0"/>
          </a:p>
        </p:txBody>
      </p:sp>
      <p:sp>
        <p:nvSpPr>
          <p:cNvPr id="6" name="Rectangle 5">
            <a:extLst>
              <a:ext uri="{FF2B5EF4-FFF2-40B4-BE49-F238E27FC236}">
                <a16:creationId xmlns:a16="http://schemas.microsoft.com/office/drawing/2014/main" id="{C463A493-B272-C74A-E680-94D4479E171C}"/>
              </a:ext>
            </a:extLst>
          </p:cNvPr>
          <p:cNvSpPr/>
          <p:nvPr/>
        </p:nvSpPr>
        <p:spPr>
          <a:xfrm>
            <a:off x="1792942" y="1572780"/>
            <a:ext cx="10001213" cy="1446614"/>
          </a:xfrm>
          <a:prstGeom prst="rect">
            <a:avLst/>
          </a:prstGeom>
        </p:spPr>
        <p:txBody>
          <a:bodyPr wrap="square">
            <a:spAutoFit/>
          </a:bodyPr>
          <a:lstStyle/>
          <a:p>
            <a:pPr>
              <a:spcBef>
                <a:spcPts val="800"/>
              </a:spcBef>
            </a:pPr>
            <a:r>
              <a:rPr lang="en-US" sz="2667" b="1" dirty="0"/>
              <a:t>Identification/referral by…</a:t>
            </a:r>
          </a:p>
          <a:p>
            <a:pPr>
              <a:spcBef>
                <a:spcPts val="800"/>
              </a:spcBef>
            </a:pPr>
            <a:r>
              <a:rPr lang="en-US" sz="2400" dirty="0"/>
              <a:t>Teachers, administrators, and interdisciplinary team members </a:t>
            </a:r>
            <a:r>
              <a:rPr lang="en-US" sz="2400" b="1" i="1" dirty="0"/>
              <a:t>OR</a:t>
            </a:r>
          </a:p>
          <a:p>
            <a:pPr>
              <a:spcBef>
                <a:spcPts val="800"/>
              </a:spcBef>
            </a:pPr>
            <a:r>
              <a:rPr lang="en-US" sz="2400" dirty="0"/>
              <a:t>Students and/or families</a:t>
            </a:r>
          </a:p>
        </p:txBody>
      </p:sp>
    </p:spTree>
    <p:extLst>
      <p:ext uri="{BB962C8B-B14F-4D97-AF65-F5344CB8AC3E}">
        <p14:creationId xmlns:p14="http://schemas.microsoft.com/office/powerpoint/2010/main" val="5317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6AFF-51E1-2346-80A8-43733F654929}"/>
              </a:ext>
            </a:extLst>
          </p:cNvPr>
          <p:cNvSpPr>
            <a:spLocks noGrp="1"/>
          </p:cNvSpPr>
          <p:nvPr>
            <p:ph type="title"/>
          </p:nvPr>
        </p:nvSpPr>
        <p:spPr>
          <a:xfrm>
            <a:off x="2229632" y="365125"/>
            <a:ext cx="9428968" cy="1325563"/>
          </a:xfrm>
        </p:spPr>
        <p:txBody>
          <a:bodyPr/>
          <a:lstStyle/>
          <a:p>
            <a:r>
              <a:rPr lang="en-US" dirty="0"/>
              <a:t>True North Student Assistance Program</a:t>
            </a:r>
          </a:p>
        </p:txBody>
      </p:sp>
      <p:pic>
        <p:nvPicPr>
          <p:cNvPr id="9" name="Content Placeholder 8">
            <a:extLst>
              <a:ext uri="{FF2B5EF4-FFF2-40B4-BE49-F238E27FC236}">
                <a16:creationId xmlns:a16="http://schemas.microsoft.com/office/drawing/2014/main" id="{0BF2BAC9-AF1E-8548-8BCA-C227A01AE876}"/>
              </a:ext>
            </a:extLst>
          </p:cNvPr>
          <p:cNvPicPr>
            <a:picLocks noGrp="1" noChangeAspect="1"/>
          </p:cNvPicPr>
          <p:nvPr>
            <p:ph idx="1"/>
          </p:nvPr>
        </p:nvPicPr>
        <p:blipFill rotWithShape="1">
          <a:blip r:embed="rId3"/>
          <a:srcRect l="10113" t="7881" r="7116" b="7746"/>
          <a:stretch/>
        </p:blipFill>
        <p:spPr>
          <a:xfrm>
            <a:off x="2532806" y="1370496"/>
            <a:ext cx="3932730" cy="5187911"/>
          </a:xfrm>
          <a:solidFill>
            <a:schemeClr val="accent1"/>
          </a:solidFill>
        </p:spPr>
      </p:pic>
      <p:sp>
        <p:nvSpPr>
          <p:cNvPr id="10" name="TextBox 9">
            <a:extLst>
              <a:ext uri="{FF2B5EF4-FFF2-40B4-BE49-F238E27FC236}">
                <a16:creationId xmlns:a16="http://schemas.microsoft.com/office/drawing/2014/main" id="{E9865768-2081-0C40-BE29-FF6516796561}"/>
              </a:ext>
            </a:extLst>
          </p:cNvPr>
          <p:cNvSpPr txBox="1"/>
          <p:nvPr/>
        </p:nvSpPr>
        <p:spPr>
          <a:xfrm>
            <a:off x="4971672" y="1940596"/>
            <a:ext cx="4086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Tier 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Behavioral Health Service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Treatment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9907A853-F9E3-EC42-8288-45C6F61151E3}"/>
              </a:ext>
            </a:extLst>
          </p:cNvPr>
          <p:cNvSpPr txBox="1"/>
          <p:nvPr/>
        </p:nvSpPr>
        <p:spPr>
          <a:xfrm>
            <a:off x="5572716" y="3655694"/>
            <a:ext cx="4086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Tier 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Targeted Interventions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Selective/Indicated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 name="TextBox 11">
            <a:extLst>
              <a:ext uri="{FF2B5EF4-FFF2-40B4-BE49-F238E27FC236}">
                <a16:creationId xmlns:a16="http://schemas.microsoft.com/office/drawing/2014/main" id="{587D24C2-6504-0749-B4A8-D69E643F409C}"/>
              </a:ext>
            </a:extLst>
          </p:cNvPr>
          <p:cNvSpPr txBox="1"/>
          <p:nvPr/>
        </p:nvSpPr>
        <p:spPr>
          <a:xfrm>
            <a:off x="6173988" y="5340231"/>
            <a:ext cx="4086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Tier 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School-Wide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Universal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7EF31737-6192-47ED-9460-8E4B68BCC69B}"/>
              </a:ext>
            </a:extLst>
          </p:cNvPr>
          <p:cNvSpPr txBox="1"/>
          <p:nvPr/>
        </p:nvSpPr>
        <p:spPr>
          <a:xfrm>
            <a:off x="8806767" y="3153111"/>
            <a:ext cx="645288"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B54971B-F73C-492B-86A7-FABE4FBCC69C}"/>
              </a:ext>
            </a:extLst>
          </p:cNvPr>
          <p:cNvSpPr txBox="1"/>
          <p:nvPr/>
        </p:nvSpPr>
        <p:spPr>
          <a:xfrm>
            <a:off x="9628378" y="4545672"/>
            <a:ext cx="22917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Traditional Student Assistance</a:t>
            </a:r>
          </a:p>
        </p:txBody>
      </p:sp>
      <p:sp>
        <p:nvSpPr>
          <p:cNvPr id="13" name="TextBox 12">
            <a:extLst>
              <a:ext uri="{FF2B5EF4-FFF2-40B4-BE49-F238E27FC236}">
                <a16:creationId xmlns:a16="http://schemas.microsoft.com/office/drawing/2014/main" id="{F6EA3D46-86CF-4B4D-B9AC-5C23ED436EFA}"/>
              </a:ext>
            </a:extLst>
          </p:cNvPr>
          <p:cNvSpPr txBox="1"/>
          <p:nvPr/>
        </p:nvSpPr>
        <p:spPr>
          <a:xfrm>
            <a:off x="8099875" y="1350922"/>
            <a:ext cx="80979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9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EDF5F9F-2F7E-4847-B0D4-A4519599188D}"/>
              </a:ext>
            </a:extLst>
          </p:cNvPr>
          <p:cNvSpPr txBox="1"/>
          <p:nvPr/>
        </p:nvSpPr>
        <p:spPr>
          <a:xfrm>
            <a:off x="8638621" y="1926049"/>
            <a:ext cx="22917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CR-ESD 113 True North Enhancement </a:t>
            </a:r>
          </a:p>
        </p:txBody>
      </p:sp>
      <p:sp>
        <p:nvSpPr>
          <p:cNvPr id="7" name="TextBox 6">
            <a:extLst>
              <a:ext uri="{FF2B5EF4-FFF2-40B4-BE49-F238E27FC236}">
                <a16:creationId xmlns:a16="http://schemas.microsoft.com/office/drawing/2014/main" id="{BFD559D0-A450-4C0D-89E4-E816FD24DEC4}"/>
              </a:ext>
            </a:extLst>
          </p:cNvPr>
          <p:cNvSpPr txBox="1"/>
          <p:nvPr/>
        </p:nvSpPr>
        <p:spPr>
          <a:xfrm>
            <a:off x="3553428" y="5595550"/>
            <a:ext cx="1812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ALL</a:t>
            </a:r>
          </a:p>
        </p:txBody>
      </p:sp>
      <p:sp>
        <p:nvSpPr>
          <p:cNvPr id="14" name="TextBox 13">
            <a:extLst>
              <a:ext uri="{FF2B5EF4-FFF2-40B4-BE49-F238E27FC236}">
                <a16:creationId xmlns:a16="http://schemas.microsoft.com/office/drawing/2014/main" id="{34A488AB-BAE9-44D7-8E97-741C05374047}"/>
              </a:ext>
            </a:extLst>
          </p:cNvPr>
          <p:cNvSpPr txBox="1"/>
          <p:nvPr/>
        </p:nvSpPr>
        <p:spPr>
          <a:xfrm>
            <a:off x="3862685" y="3964452"/>
            <a:ext cx="11343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SOME</a:t>
            </a:r>
          </a:p>
        </p:txBody>
      </p:sp>
      <p:sp>
        <p:nvSpPr>
          <p:cNvPr id="15" name="TextBox 14">
            <a:extLst>
              <a:ext uri="{FF2B5EF4-FFF2-40B4-BE49-F238E27FC236}">
                <a16:creationId xmlns:a16="http://schemas.microsoft.com/office/drawing/2014/main" id="{2F6756AD-BE82-44A7-8016-5DC4BA5F7CB3}"/>
              </a:ext>
            </a:extLst>
          </p:cNvPr>
          <p:cNvSpPr txBox="1"/>
          <p:nvPr/>
        </p:nvSpPr>
        <p:spPr>
          <a:xfrm>
            <a:off x="4092126" y="2249214"/>
            <a:ext cx="8097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FEW</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485808"/>
      </p:ext>
    </p:extLst>
  </p:cSld>
  <p:clrMapOvr>
    <a:masterClrMapping/>
  </p:clrMapOvr>
</p:sld>
</file>

<file path=ppt/theme/theme1.xml><?xml version="1.0" encoding="utf-8"?>
<a:theme xmlns:a="http://schemas.openxmlformats.org/drawingml/2006/main" name="True North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e North Theme" id="{4A4F55CC-80E1-E949-9FC2-C6759BA7ACBF}" vid="{363ABB0F-A8F0-D74D-BB3E-621E92087638}"/>
    </a:ext>
  </a:extLst>
</a:theme>
</file>

<file path=ppt/theme/theme2.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88708C326C3E4CADFCB833D741E62C" ma:contentTypeVersion="19" ma:contentTypeDescription="Create a new document." ma:contentTypeScope="" ma:versionID="71bc8c16ab761cb617fe17712a9bba72">
  <xsd:schema xmlns:xsd="http://www.w3.org/2001/XMLSchema" xmlns:xs="http://www.w3.org/2001/XMLSchema" xmlns:p="http://schemas.microsoft.com/office/2006/metadata/properties" xmlns:ns2="30c96ee6-c168-4e58-9503-bca1f305f3f9" xmlns:ns3="f46ad185-d85d-425e-a013-e9b99bc40c0a" targetNamespace="http://schemas.microsoft.com/office/2006/metadata/properties" ma:root="true" ma:fieldsID="2f7f31a84a09aef2213393663ca1501a" ns2:_="" ns3:_="">
    <xsd:import namespace="30c96ee6-c168-4e58-9503-bca1f305f3f9"/>
    <xsd:import namespace="f46ad185-d85d-425e-a013-e9b99bc40c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6ee6-c168-4e58-9503-bca1f305f3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6d3087-7421-4ee1-8c49-b3c8cbaf401e" ma:termSetId="09814cd3-568e-fe90-9814-8d621ff8fb84" ma:anchorId="fba54fb3-c3e1-fe81-a776-ca4b69148c4d" ma:open="true" ma:isKeyword="false">
      <xsd:complexType>
        <xsd:sequence>
          <xsd:element ref="pc:Terms" minOccurs="0" maxOccurs="1"/>
        </xsd:sequence>
      </xsd:complex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ad185-d85d-425e-a013-e9b99bc40c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6735cc-23fa-4e5d-b651-fd23c1f97947}" ma:internalName="TaxCatchAll" ma:showField="CatchAllData" ma:web="f46ad185-d85d-425e-a013-e9b99bc40c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4279D0-24FC-481E-A5FE-FB0091771A27}">
  <ds:schemaRefs>
    <ds:schemaRef ds:uri="http://schemas.microsoft.com/sharepoint/v3/contenttype/forms"/>
  </ds:schemaRefs>
</ds:datastoreItem>
</file>

<file path=customXml/itemProps2.xml><?xml version="1.0" encoding="utf-8"?>
<ds:datastoreItem xmlns:ds="http://schemas.openxmlformats.org/officeDocument/2006/customXml" ds:itemID="{CB7780B3-FFA4-4662-B4C8-FCFCE8EED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96ee6-c168-4e58-9503-bca1f305f3f9"/>
    <ds:schemaRef ds:uri="f46ad185-d85d-425e-a013-e9b99bc40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True North Theme</Template>
  <TotalTime>1598</TotalTime>
  <Words>2556</Words>
  <Application>Microsoft Office PowerPoint</Application>
  <PresentationFormat>Widescreen</PresentationFormat>
  <Paragraphs>308</Paragraphs>
  <Slides>26</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Arial</vt:lpstr>
      <vt:lpstr>Calibri</vt:lpstr>
      <vt:lpstr>Calibri Light</vt:lpstr>
      <vt:lpstr>Merriweather</vt:lpstr>
      <vt:lpstr>Museo Slab 500</vt:lpstr>
      <vt:lpstr>Open Sans</vt:lpstr>
      <vt:lpstr>Quattrocento Sans</vt:lpstr>
      <vt:lpstr>True North Theme</vt:lpstr>
      <vt:lpstr>5_Office Theme</vt:lpstr>
      <vt:lpstr>Office Theme</vt:lpstr>
      <vt:lpstr>1_Office Theme</vt:lpstr>
      <vt:lpstr>ESD 113 True North Student Assistance Model</vt:lpstr>
      <vt:lpstr>Youth Behavioral Health: What we know</vt:lpstr>
      <vt:lpstr>WHAT WE KNOW</vt:lpstr>
      <vt:lpstr>PowerPoint Presentation</vt:lpstr>
      <vt:lpstr>What is a Student Assistance Program?</vt:lpstr>
      <vt:lpstr>Who does a Student Assistance Program Serve?</vt:lpstr>
      <vt:lpstr>How Do SAPs Work?</vt:lpstr>
      <vt:lpstr>Identification and Referral Process</vt:lpstr>
      <vt:lpstr>True North Student Assistance Program</vt:lpstr>
      <vt:lpstr>True North Services Impact</vt:lpstr>
      <vt:lpstr>True North Services Impact</vt:lpstr>
      <vt:lpstr>True North Services Impact</vt:lpstr>
      <vt:lpstr>Challenges </vt:lpstr>
      <vt:lpstr>Opportunities</vt:lpstr>
      <vt:lpstr>Behavioral Health Student Assistance Program  (BH-SAP)</vt:lpstr>
      <vt:lpstr>PowerPoint Presentation</vt:lpstr>
      <vt:lpstr>Our Statewide Initiatives A regional delivery system for statewide programs &amp; services</vt:lpstr>
      <vt:lpstr> The AESD BH SAP model – Infrastructure</vt:lpstr>
      <vt:lpstr> The SAP model – Tier 1 Student Services</vt:lpstr>
      <vt:lpstr> The SAP model – Tier 2 Student Services</vt:lpstr>
      <vt:lpstr>4,026 BH-SAP Prevention activities conducted</vt:lpstr>
      <vt:lpstr> Nearly 3,000 Students Directly Served via BH-SAP</vt:lpstr>
      <vt:lpstr> Substantial Impact on Individual Students’ Lives</vt:lpstr>
      <vt:lpstr> Substantial Impact on Individual Students’ Lives</vt:lpstr>
      <vt:lpstr> School partners report BH-SAP was Invaluable</vt:lpstr>
      <vt:lpstr>Please reach out for more information:  Erin Wick – ESD Network Behavioral Health Student Assistance Program Lead ewick@esd113.org </vt:lpstr>
    </vt:vector>
  </TitlesOfParts>
  <Company>ESD 113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Telehealth Services with Capital Region ESD 113/True North</dc:title>
  <dc:creator>Sara Ellsworth</dc:creator>
  <cp:lastModifiedBy>Beth Bojkov</cp:lastModifiedBy>
  <cp:revision>84</cp:revision>
  <dcterms:created xsi:type="dcterms:W3CDTF">2020-04-09T19:45:38Z</dcterms:created>
  <dcterms:modified xsi:type="dcterms:W3CDTF">2024-10-08T21:53:34Z</dcterms:modified>
</cp:coreProperties>
</file>