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modernComment_101_E4979137.xml" ContentType="application/vnd.ms-powerpoint.comments+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6"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09AB722-C59A-745B-93B7-F9EC4638B943}" name="Emily Robson" initials="ER" userId="S::erobson@qualityhealth.org::a50ea3ab-b22f-4dd8-966e-4d343f59ac2c"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7" d="100"/>
          <a:sy n="117" d="100"/>
        </p:scale>
        <p:origin x="76"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ie Nicholas" userId="S::knicholas@qualityhealth.org::8fec5f9d-41ef-468a-98a6-0720db5236ea" providerId="AD" clId="Web-{64C5EAC2-8985-4E39-A45B-CD07ADC19650}"/>
    <pc:docChg chg="modSld">
      <pc:chgData name="Karie Nicholas" userId="S::knicholas@qualityhealth.org::8fec5f9d-41ef-468a-98a6-0720db5236ea" providerId="AD" clId="Web-{64C5EAC2-8985-4E39-A45B-CD07ADC19650}" dt="2023-06-05T22:51:21.982" v="43" actId="20577"/>
      <pc:docMkLst>
        <pc:docMk/>
      </pc:docMkLst>
      <pc:sldChg chg="modSp">
        <pc:chgData name="Karie Nicholas" userId="S::knicholas@qualityhealth.org::8fec5f9d-41ef-468a-98a6-0720db5236ea" providerId="AD" clId="Web-{64C5EAC2-8985-4E39-A45B-CD07ADC19650}" dt="2023-06-05T22:51:21.982" v="43" actId="20577"/>
        <pc:sldMkLst>
          <pc:docMk/>
          <pc:sldMk cId="2338997705" sldId="256"/>
        </pc:sldMkLst>
      </pc:sldChg>
    </pc:docChg>
  </pc:docChgLst>
  <pc:docChgLst>
    <pc:chgData name="Emily Robson" userId="S::erobson@qualityhealth.org::a50ea3ab-b22f-4dd8-966e-4d343f59ac2c" providerId="AD" clId="Web-{F3DD4AF7-4EDD-8931-5A33-7A8499465F3F}"/>
    <pc:docChg chg="mod addSld modSld">
      <pc:chgData name="Emily Robson" userId="S::erobson@qualityhealth.org::a50ea3ab-b22f-4dd8-966e-4d343f59ac2c" providerId="AD" clId="Web-{F3DD4AF7-4EDD-8931-5A33-7A8499465F3F}" dt="2023-06-05T22:40:46.442" v="39"/>
      <pc:docMkLst>
        <pc:docMk/>
      </pc:docMkLst>
      <pc:sldChg chg="modSp">
        <pc:chgData name="Emily Robson" userId="S::erobson@qualityhealth.org::a50ea3ab-b22f-4dd8-966e-4d343f59ac2c" providerId="AD" clId="Web-{F3DD4AF7-4EDD-8931-5A33-7A8499465F3F}" dt="2023-06-05T22:34:25.619" v="5" actId="20577"/>
        <pc:sldMkLst>
          <pc:docMk/>
          <pc:sldMk cId="2338997705" sldId="256"/>
        </pc:sldMkLst>
      </pc:sldChg>
      <pc:sldChg chg="modSp add replId addCm modCm">
        <pc:chgData name="Emily Robson" userId="S::erobson@qualityhealth.org::a50ea3ab-b22f-4dd8-966e-4d343f59ac2c" providerId="AD" clId="Web-{F3DD4AF7-4EDD-8931-5A33-7A8499465F3F}" dt="2023-06-05T22:40:46.442" v="39"/>
        <pc:sldMkLst>
          <pc:docMk/>
          <pc:sldMk cId="3835138359" sldId="257"/>
        </pc:sldMkLst>
        <pc:extLst>
          <p:ext xmlns:p="http://schemas.openxmlformats.org/presentationml/2006/main" uri="{D6D511B9-2390-475A-947B-AFAB55BFBCF1}">
            <pc226:cmChg xmlns:pc226="http://schemas.microsoft.com/office/powerpoint/2022/06/main/command" chg="add mod">
              <pc226:chgData name="Emily Robson" userId="S::erobson@qualityhealth.org::a50ea3ab-b22f-4dd8-966e-4d343f59ac2c" providerId="AD" clId="Web-{F3DD4AF7-4EDD-8931-5A33-7A8499465F3F}" dt="2023-06-05T22:37:51.430" v="23" actId="20577"/>
              <pc2:cmMkLst xmlns:pc2="http://schemas.microsoft.com/office/powerpoint/2019/9/main/command">
                <pc:docMk/>
                <pc:sldMk cId="3835138359" sldId="257"/>
                <pc2:cmMk id="{3DB5F451-1836-4F9D-AE27-22BDE4508C95}"/>
              </pc2:cmMkLst>
            </pc226:cmChg>
            <pc226:cmChg xmlns:pc226="http://schemas.microsoft.com/office/powerpoint/2022/06/main/command" chg="add">
              <pc226:chgData name="Emily Robson" userId="S::erobson@qualityhealth.org::a50ea3ab-b22f-4dd8-966e-4d343f59ac2c" providerId="AD" clId="Web-{F3DD4AF7-4EDD-8931-5A33-7A8499465F3F}" dt="2023-06-05T22:35:52.422" v="11"/>
              <pc2:cmMkLst xmlns:pc2="http://schemas.microsoft.com/office/powerpoint/2019/9/main/command">
                <pc:docMk/>
                <pc:sldMk cId="3835138359" sldId="257"/>
                <pc2:cmMk id="{907917A4-E8F4-48AF-8BE2-9EBC29206566}"/>
              </pc2:cmMkLst>
            </pc226:cmChg>
            <pc226:cmChg xmlns:pc226="http://schemas.microsoft.com/office/powerpoint/2022/06/main/command" chg="add">
              <pc226:chgData name="Emily Robson" userId="S::erobson@qualityhealth.org::a50ea3ab-b22f-4dd8-966e-4d343f59ac2c" providerId="AD" clId="Web-{F3DD4AF7-4EDD-8931-5A33-7A8499465F3F}" dt="2023-06-05T22:40:46.442" v="39"/>
              <pc2:cmMkLst xmlns:pc2="http://schemas.microsoft.com/office/powerpoint/2019/9/main/command">
                <pc:docMk/>
                <pc:sldMk cId="3835138359" sldId="257"/>
                <pc2:cmMk id="{23C00FBC-3872-4958-8F2D-066BCA26BC3B}"/>
              </pc2:cmMkLst>
            </pc226:cmChg>
          </p:ext>
        </pc:extLst>
      </pc:sldChg>
    </pc:docChg>
  </pc:docChgLst>
  <pc:docChgLst>
    <pc:chgData name="Karie Nicholas" userId="8fec5f9d-41ef-468a-98a6-0720db5236ea" providerId="ADAL" clId="{C3815F4E-CA93-4DF8-A37B-1395318946A7}"/>
    <pc:docChg chg="undo custSel modSld">
      <pc:chgData name="Karie Nicholas" userId="8fec5f9d-41ef-468a-98a6-0720db5236ea" providerId="ADAL" clId="{C3815F4E-CA93-4DF8-A37B-1395318946A7}" dt="2023-05-16T21:55:48.804" v="5626" actId="20577"/>
      <pc:docMkLst>
        <pc:docMk/>
      </pc:docMkLst>
      <pc:sldChg chg="addSp delSp modSp mod modNotesTx">
        <pc:chgData name="Karie Nicholas" userId="8fec5f9d-41ef-468a-98a6-0720db5236ea" providerId="ADAL" clId="{C3815F4E-CA93-4DF8-A37B-1395318946A7}" dt="2023-05-16T21:55:48.804" v="5626" actId="20577"/>
        <pc:sldMkLst>
          <pc:docMk/>
          <pc:sldMk cId="2338997705" sldId="256"/>
        </pc:sldMkLst>
      </pc:sldChg>
    </pc:docChg>
  </pc:docChgLst>
  <pc:docChgLst>
    <pc:chgData name="Emily Robson" userId="a50ea3ab-b22f-4dd8-966e-4d343f59ac2c" providerId="ADAL" clId="{F9D66B53-0C7B-4245-80F5-8463AC77AC39}"/>
    <pc:docChg chg="modSld">
      <pc:chgData name="Emily Robson" userId="a50ea3ab-b22f-4dd8-966e-4d343f59ac2c" providerId="ADAL" clId="{F9D66B53-0C7B-4245-80F5-8463AC77AC39}" dt="2023-02-07T21:56:06.886" v="0" actId="207"/>
      <pc:docMkLst>
        <pc:docMk/>
      </pc:docMkLst>
      <pc:sldChg chg="modSp mod">
        <pc:chgData name="Emily Robson" userId="a50ea3ab-b22f-4dd8-966e-4d343f59ac2c" providerId="ADAL" clId="{F9D66B53-0C7B-4245-80F5-8463AC77AC39}" dt="2023-02-07T21:56:06.886" v="0" actId="207"/>
        <pc:sldMkLst>
          <pc:docMk/>
          <pc:sldMk cId="2338997705" sldId="256"/>
        </pc:sldMkLst>
      </pc:sldChg>
    </pc:docChg>
  </pc:docChgLst>
  <pc:docChgLst>
    <pc:chgData name="Karie Nicholas" userId="8fec5f9d-41ef-468a-98a6-0720db5236ea" providerId="ADAL" clId="{8A7623A6-8FC3-4335-8546-6E1FA18FF58F}"/>
    <pc:docChg chg="modSld">
      <pc:chgData name="Karie Nicholas" userId="8fec5f9d-41ef-468a-98a6-0720db5236ea" providerId="ADAL" clId="{8A7623A6-8FC3-4335-8546-6E1FA18FF58F}" dt="2023-03-28T15:19:43.397" v="0" actId="20577"/>
      <pc:docMkLst>
        <pc:docMk/>
      </pc:docMkLst>
      <pc:sldChg chg="modSp mod">
        <pc:chgData name="Karie Nicholas" userId="8fec5f9d-41ef-468a-98a6-0720db5236ea" providerId="ADAL" clId="{8A7623A6-8FC3-4335-8546-6E1FA18FF58F}" dt="2023-03-28T15:19:43.397" v="0" actId="20577"/>
        <pc:sldMkLst>
          <pc:docMk/>
          <pc:sldMk cId="2338997705" sldId="256"/>
        </pc:sldMkLst>
      </pc:sldChg>
    </pc:docChg>
  </pc:docChgLst>
  <pc:docChgLst>
    <pc:chgData name="Karie Nicholas" userId="8fec5f9d-41ef-468a-98a6-0720db5236ea" providerId="ADAL" clId="{EE5EACDA-B082-4ADA-B427-496E53200388}"/>
    <pc:docChg chg="modSld">
      <pc:chgData name="Karie Nicholas" userId="8fec5f9d-41ef-468a-98a6-0720db5236ea" providerId="ADAL" clId="{EE5EACDA-B082-4ADA-B427-496E53200388}" dt="2023-01-06T20:47:22.072" v="27" actId="20577"/>
      <pc:docMkLst>
        <pc:docMk/>
      </pc:docMkLst>
      <pc:sldChg chg="modSp mod">
        <pc:chgData name="Karie Nicholas" userId="8fec5f9d-41ef-468a-98a6-0720db5236ea" providerId="ADAL" clId="{EE5EACDA-B082-4ADA-B427-496E53200388}" dt="2023-01-06T20:47:22.072" v="27" actId="20577"/>
        <pc:sldMkLst>
          <pc:docMk/>
          <pc:sldMk cId="2338997705" sldId="256"/>
        </pc:sldMkLst>
      </pc:sldChg>
    </pc:docChg>
  </pc:docChgLst>
  <pc:docChgLst>
    <pc:chgData name="Karie Nicholas" userId="8fec5f9d-41ef-468a-98a6-0720db5236ea" providerId="ADAL" clId="{81D89D7A-3E8A-436D-BEA0-8F430EAE2ED0}"/>
    <pc:docChg chg="custSel modSld">
      <pc:chgData name="Karie Nicholas" userId="8fec5f9d-41ef-468a-98a6-0720db5236ea" providerId="ADAL" clId="{81D89D7A-3E8A-436D-BEA0-8F430EAE2ED0}" dt="2022-12-14T18:54:40.048" v="1000" actId="20577"/>
      <pc:docMkLst>
        <pc:docMk/>
      </pc:docMkLst>
      <pc:sldChg chg="modSp mod modNotesTx">
        <pc:chgData name="Karie Nicholas" userId="8fec5f9d-41ef-468a-98a6-0720db5236ea" providerId="ADAL" clId="{81D89D7A-3E8A-436D-BEA0-8F430EAE2ED0}" dt="2022-12-14T18:54:40.048" v="1000" actId="20577"/>
        <pc:sldMkLst>
          <pc:docMk/>
          <pc:sldMk cId="2338997705" sldId="256"/>
        </pc:sldMkLst>
      </pc:sldChg>
    </pc:docChg>
  </pc:docChgLst>
  <pc:docChgLst>
    <pc:chgData name="Karie Nicholas" userId="8fec5f9d-41ef-468a-98a6-0720db5236ea" providerId="ADAL" clId="{B243B655-2B17-46CF-B45F-FFE64BCDA7F1}"/>
    <pc:docChg chg="custSel modSld">
      <pc:chgData name="Karie Nicholas" userId="8fec5f9d-41ef-468a-98a6-0720db5236ea" providerId="ADAL" clId="{B243B655-2B17-46CF-B45F-FFE64BCDA7F1}" dt="2025-01-22T18:34:46.700" v="161" actId="20577"/>
      <pc:docMkLst>
        <pc:docMk/>
      </pc:docMkLst>
      <pc:sldChg chg="modSp mod">
        <pc:chgData name="Karie Nicholas" userId="8fec5f9d-41ef-468a-98a6-0720db5236ea" providerId="ADAL" clId="{B243B655-2B17-46CF-B45F-FFE64BCDA7F1}" dt="2025-01-22T18:34:46.700" v="161" actId="20577"/>
        <pc:sldMkLst>
          <pc:docMk/>
          <pc:sldMk cId="2338997705" sldId="256"/>
        </pc:sldMkLst>
        <pc:spChg chg="mod">
          <ac:chgData name="Karie Nicholas" userId="8fec5f9d-41ef-468a-98a6-0720db5236ea" providerId="ADAL" clId="{B243B655-2B17-46CF-B45F-FFE64BCDA7F1}" dt="2025-01-22T18:34:46.700" v="161" actId="20577"/>
          <ac:spMkLst>
            <pc:docMk/>
            <pc:sldMk cId="2338997705" sldId="256"/>
            <ac:spMk id="4" creationId="{FBA5562A-E069-469E-0CFC-CB82B87D4905}"/>
          </ac:spMkLst>
        </pc:spChg>
        <pc:spChg chg="mod">
          <ac:chgData name="Karie Nicholas" userId="8fec5f9d-41ef-468a-98a6-0720db5236ea" providerId="ADAL" clId="{B243B655-2B17-46CF-B45F-FFE64BCDA7F1}" dt="2025-01-22T18:32:15.562" v="32" actId="207"/>
          <ac:spMkLst>
            <pc:docMk/>
            <pc:sldMk cId="2338997705" sldId="256"/>
            <ac:spMk id="8" creationId="{96C0E9A5-27B9-327C-B8B1-CF790D51799A}"/>
          </ac:spMkLst>
        </pc:spChg>
        <pc:spChg chg="mod">
          <ac:chgData name="Karie Nicholas" userId="8fec5f9d-41ef-468a-98a6-0720db5236ea" providerId="ADAL" clId="{B243B655-2B17-46CF-B45F-FFE64BCDA7F1}" dt="2025-01-22T18:32:47.599" v="60" actId="20577"/>
          <ac:spMkLst>
            <pc:docMk/>
            <pc:sldMk cId="2338997705" sldId="256"/>
            <ac:spMk id="11" creationId="{4B994021-C3FE-75D6-E8CC-1574281E888B}"/>
          </ac:spMkLst>
        </pc:spChg>
        <pc:spChg chg="mod">
          <ac:chgData name="Karie Nicholas" userId="8fec5f9d-41ef-468a-98a6-0720db5236ea" providerId="ADAL" clId="{B243B655-2B17-46CF-B45F-FFE64BCDA7F1}" dt="2025-01-22T18:33:30.264" v="68" actId="207"/>
          <ac:spMkLst>
            <pc:docMk/>
            <pc:sldMk cId="2338997705" sldId="256"/>
            <ac:spMk id="12" creationId="{6AB2FBF6-2E46-E61F-ED4A-EB6F64058208}"/>
          </ac:spMkLst>
        </pc:spChg>
      </pc:sldChg>
    </pc:docChg>
  </pc:docChgLst>
</pc:chgInfo>
</file>

<file path=ppt/comments/modernComment_101_E4979137.xml><?xml version="1.0" encoding="utf-8"?>
<p188:cmLst xmlns:a="http://schemas.openxmlformats.org/drawingml/2006/main" xmlns:r="http://schemas.openxmlformats.org/officeDocument/2006/relationships" xmlns:p188="http://schemas.microsoft.com/office/powerpoint/2018/8/main">
  <p188:cm id="{907917A4-E8F4-48AF-8BE2-9EBC29206566}" authorId="{B09AB722-C59A-745B-93B7-F9EC4638B943}" created="2023-06-05T22:35:52.422">
    <ac:deMkLst xmlns:ac="http://schemas.microsoft.com/office/drawing/2013/main/command">
      <pc:docMk xmlns:pc="http://schemas.microsoft.com/office/powerpoint/2013/main/command"/>
      <pc:sldMk xmlns:pc="http://schemas.microsoft.com/office/powerpoint/2013/main/command" cId="3835138359" sldId="257"/>
      <ac:spMk id="8" creationId="{96C0E9A5-27B9-327C-B8B1-CF790D51799A}"/>
    </ac:deMkLst>
    <p188:txBody>
      <a:bodyPr/>
      <a:lstStyle/>
      <a:p>
        <a:r>
          <a:rPr lang="en-US"/>
          <a:t>This is reading to me as Arcora and Healthentic are the two purchasers</a:t>
        </a:r>
      </a:p>
    </p188:txBody>
  </p188:cm>
  <p188:cm id="{3DB5F451-1836-4F9D-AE27-22BDE4508C95}" authorId="{B09AB722-C59A-745B-93B7-F9EC4638B943}" created="2023-06-05T22:37:37.851">
    <ac:txMkLst xmlns:ac="http://schemas.microsoft.com/office/drawing/2013/main/command">
      <pc:docMk xmlns:pc="http://schemas.microsoft.com/office/powerpoint/2013/main/command"/>
      <pc:sldMk xmlns:pc="http://schemas.microsoft.com/office/powerpoint/2013/main/command" cId="3835138359" sldId="257"/>
      <ac:spMk id="9" creationId="{6BD314B0-7651-028B-7EBC-039EE2FF12E0}"/>
      <ac:txMk cp="278" len="11">
        <ac:context len="434" hash="581299702"/>
      </ac:txMk>
    </ac:txMkLst>
    <p188:pos x="1702740" y="1589851"/>
    <p188:txBody>
      <a:bodyPr/>
      <a:lstStyle/>
      <a:p>
        <a:r>
          <a:rPr lang="en-US"/>
          <a:t>With Bree guidelines or EBP?</a:t>
        </a:r>
      </a:p>
    </p188:txBody>
  </p188:cm>
  <p188:cm id="{23C00FBC-3872-4958-8F2D-066BCA26BC3B}" authorId="{B09AB722-C59A-745B-93B7-F9EC4638B943}" created="2023-06-05T22:40:46.442">
    <ac:deMkLst xmlns:ac="http://schemas.microsoft.com/office/drawing/2013/main/command">
      <pc:docMk xmlns:pc="http://schemas.microsoft.com/office/powerpoint/2013/main/command"/>
      <pc:sldMk xmlns:pc="http://schemas.microsoft.com/office/powerpoint/2013/main/command" cId="3835138359" sldId="257"/>
      <ac:spMk id="8" creationId="{96C0E9A5-27B9-327C-B8B1-CF790D51799A}"/>
    </ac:deMkLst>
    <p188:txBody>
      <a:bodyPr/>
      <a:lstStyle/>
      <a:p>
        <a:r>
          <a:rPr lang="en-US"/>
          <a:t>We will need to include the problem observed</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479AA2-E9E9-48DE-8964-4E28744C5794}" type="datetimeFigureOut">
              <a:rPr lang="en-US" smtClean="0"/>
              <a:t>1/22/2025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B0805B-1F7C-47B8-98DE-449508BEC381}" type="slidenum">
              <a:rPr lang="en-US" smtClean="0"/>
              <a:t>‹#›</a:t>
            </a:fld>
            <a:endParaRPr lang="en-US"/>
          </a:p>
        </p:txBody>
      </p:sp>
    </p:spTree>
    <p:extLst>
      <p:ext uri="{BB962C8B-B14F-4D97-AF65-F5344CB8AC3E}">
        <p14:creationId xmlns:p14="http://schemas.microsoft.com/office/powerpoint/2010/main" val="1145773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EB0805B-1F7C-47B8-98DE-449508BEC381}" type="slidenum">
              <a:rPr lang="en-US" smtClean="0"/>
              <a:t>1</a:t>
            </a:fld>
            <a:endParaRPr lang="en-US"/>
          </a:p>
        </p:txBody>
      </p:sp>
    </p:spTree>
    <p:extLst>
      <p:ext uri="{BB962C8B-B14F-4D97-AF65-F5344CB8AC3E}">
        <p14:creationId xmlns:p14="http://schemas.microsoft.com/office/powerpoint/2010/main" val="1466450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EB0805B-1F7C-47B8-98DE-449508BEC381}" type="slidenum">
              <a:rPr lang="en-US" smtClean="0"/>
              <a:t>2</a:t>
            </a:fld>
            <a:endParaRPr lang="en-US"/>
          </a:p>
        </p:txBody>
      </p:sp>
    </p:spTree>
    <p:extLst>
      <p:ext uri="{BB962C8B-B14F-4D97-AF65-F5344CB8AC3E}">
        <p14:creationId xmlns:p14="http://schemas.microsoft.com/office/powerpoint/2010/main" val="2198120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ABDCF-098E-D423-5E64-343FD9FF6C0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300D0B4-9B36-0EF4-AD20-9A9ED0E12E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E29665A-7900-16EC-CCA2-C00AF187E15C}"/>
              </a:ext>
            </a:extLst>
          </p:cNvPr>
          <p:cNvSpPr>
            <a:spLocks noGrp="1"/>
          </p:cNvSpPr>
          <p:nvPr>
            <p:ph type="dt" sz="half" idx="10"/>
          </p:nvPr>
        </p:nvSpPr>
        <p:spPr/>
        <p:txBody>
          <a:bodyPr/>
          <a:lstStyle/>
          <a:p>
            <a:fld id="{4953486B-628E-4D26-8E44-A027A74DE50B}" type="datetimeFigureOut">
              <a:rPr lang="en-US" smtClean="0"/>
              <a:t>1/22/2025</a:t>
            </a:fld>
            <a:endParaRPr lang="en-US"/>
          </a:p>
        </p:txBody>
      </p:sp>
      <p:sp>
        <p:nvSpPr>
          <p:cNvPr id="5" name="Footer Placeholder 4">
            <a:extLst>
              <a:ext uri="{FF2B5EF4-FFF2-40B4-BE49-F238E27FC236}">
                <a16:creationId xmlns:a16="http://schemas.microsoft.com/office/drawing/2014/main" id="{DDB5A548-6209-CA26-6976-CF2E1E20C3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1CD1B1-FDCA-B73C-1213-E309CD2A163E}"/>
              </a:ext>
            </a:extLst>
          </p:cNvPr>
          <p:cNvSpPr>
            <a:spLocks noGrp="1"/>
          </p:cNvSpPr>
          <p:nvPr>
            <p:ph type="sldNum" sz="quarter" idx="12"/>
          </p:nvPr>
        </p:nvSpPr>
        <p:spPr/>
        <p:txBody>
          <a:bodyPr/>
          <a:lstStyle/>
          <a:p>
            <a:fld id="{E568D590-3061-48DA-80BB-F2FB55B1C976}" type="slidenum">
              <a:rPr lang="en-US" smtClean="0"/>
              <a:t>‹#›</a:t>
            </a:fld>
            <a:endParaRPr lang="en-US"/>
          </a:p>
        </p:txBody>
      </p:sp>
    </p:spTree>
    <p:extLst>
      <p:ext uri="{BB962C8B-B14F-4D97-AF65-F5344CB8AC3E}">
        <p14:creationId xmlns:p14="http://schemas.microsoft.com/office/powerpoint/2010/main" val="2175196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76203-C463-645E-4FB2-3991F34ED65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3F46627-8FAF-01CD-E839-68FF84FEB9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ECF852-80E1-8BAC-737A-685D429F382C}"/>
              </a:ext>
            </a:extLst>
          </p:cNvPr>
          <p:cNvSpPr>
            <a:spLocks noGrp="1"/>
          </p:cNvSpPr>
          <p:nvPr>
            <p:ph type="dt" sz="half" idx="10"/>
          </p:nvPr>
        </p:nvSpPr>
        <p:spPr/>
        <p:txBody>
          <a:bodyPr/>
          <a:lstStyle/>
          <a:p>
            <a:fld id="{4953486B-628E-4D26-8E44-A027A74DE50B}" type="datetimeFigureOut">
              <a:rPr lang="en-US" smtClean="0"/>
              <a:t>1/22/2025</a:t>
            </a:fld>
            <a:endParaRPr lang="en-US"/>
          </a:p>
        </p:txBody>
      </p:sp>
      <p:sp>
        <p:nvSpPr>
          <p:cNvPr id="5" name="Footer Placeholder 4">
            <a:extLst>
              <a:ext uri="{FF2B5EF4-FFF2-40B4-BE49-F238E27FC236}">
                <a16:creationId xmlns:a16="http://schemas.microsoft.com/office/drawing/2014/main" id="{C16BE93A-E998-2561-E2C7-6169B57889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F7D42A-E95A-20F3-9BEF-BA23F8F259AE}"/>
              </a:ext>
            </a:extLst>
          </p:cNvPr>
          <p:cNvSpPr>
            <a:spLocks noGrp="1"/>
          </p:cNvSpPr>
          <p:nvPr>
            <p:ph type="sldNum" sz="quarter" idx="12"/>
          </p:nvPr>
        </p:nvSpPr>
        <p:spPr/>
        <p:txBody>
          <a:bodyPr/>
          <a:lstStyle/>
          <a:p>
            <a:fld id="{E568D590-3061-48DA-80BB-F2FB55B1C976}" type="slidenum">
              <a:rPr lang="en-US" smtClean="0"/>
              <a:t>‹#›</a:t>
            </a:fld>
            <a:endParaRPr lang="en-US"/>
          </a:p>
        </p:txBody>
      </p:sp>
    </p:spTree>
    <p:extLst>
      <p:ext uri="{BB962C8B-B14F-4D97-AF65-F5344CB8AC3E}">
        <p14:creationId xmlns:p14="http://schemas.microsoft.com/office/powerpoint/2010/main" val="2773631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7328E1-6109-B601-70E1-8D2EE5C5DA4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C0628F5-F1A6-4759-CC8A-09F44CEA3A0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C41880-AD99-9833-2E66-6A017DDC6F9F}"/>
              </a:ext>
            </a:extLst>
          </p:cNvPr>
          <p:cNvSpPr>
            <a:spLocks noGrp="1"/>
          </p:cNvSpPr>
          <p:nvPr>
            <p:ph type="dt" sz="half" idx="10"/>
          </p:nvPr>
        </p:nvSpPr>
        <p:spPr/>
        <p:txBody>
          <a:bodyPr/>
          <a:lstStyle/>
          <a:p>
            <a:fld id="{4953486B-628E-4D26-8E44-A027A74DE50B}" type="datetimeFigureOut">
              <a:rPr lang="en-US" smtClean="0"/>
              <a:t>1/22/2025</a:t>
            </a:fld>
            <a:endParaRPr lang="en-US"/>
          </a:p>
        </p:txBody>
      </p:sp>
      <p:sp>
        <p:nvSpPr>
          <p:cNvPr id="5" name="Footer Placeholder 4">
            <a:extLst>
              <a:ext uri="{FF2B5EF4-FFF2-40B4-BE49-F238E27FC236}">
                <a16:creationId xmlns:a16="http://schemas.microsoft.com/office/drawing/2014/main" id="{73B0E0BC-6DFA-B663-C86B-41E8ABEFCB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8B24C4-992F-B429-87D4-89C59AB89AA3}"/>
              </a:ext>
            </a:extLst>
          </p:cNvPr>
          <p:cNvSpPr>
            <a:spLocks noGrp="1"/>
          </p:cNvSpPr>
          <p:nvPr>
            <p:ph type="sldNum" sz="quarter" idx="12"/>
          </p:nvPr>
        </p:nvSpPr>
        <p:spPr/>
        <p:txBody>
          <a:bodyPr/>
          <a:lstStyle/>
          <a:p>
            <a:fld id="{E568D590-3061-48DA-80BB-F2FB55B1C976}" type="slidenum">
              <a:rPr lang="en-US" smtClean="0"/>
              <a:t>‹#›</a:t>
            </a:fld>
            <a:endParaRPr lang="en-US"/>
          </a:p>
        </p:txBody>
      </p:sp>
    </p:spTree>
    <p:extLst>
      <p:ext uri="{BB962C8B-B14F-4D97-AF65-F5344CB8AC3E}">
        <p14:creationId xmlns:p14="http://schemas.microsoft.com/office/powerpoint/2010/main" val="3170322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6C47F-FB8C-477A-8F60-F9EFBCC82D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24D475-67CA-6FD5-BEF7-EF11E29002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D4132F-4E81-8CA7-92D9-03C34FC6662D}"/>
              </a:ext>
            </a:extLst>
          </p:cNvPr>
          <p:cNvSpPr>
            <a:spLocks noGrp="1"/>
          </p:cNvSpPr>
          <p:nvPr>
            <p:ph type="dt" sz="half" idx="10"/>
          </p:nvPr>
        </p:nvSpPr>
        <p:spPr/>
        <p:txBody>
          <a:bodyPr/>
          <a:lstStyle/>
          <a:p>
            <a:fld id="{4953486B-628E-4D26-8E44-A027A74DE50B}" type="datetimeFigureOut">
              <a:rPr lang="en-US" smtClean="0"/>
              <a:t>1/22/2025</a:t>
            </a:fld>
            <a:endParaRPr lang="en-US"/>
          </a:p>
        </p:txBody>
      </p:sp>
      <p:sp>
        <p:nvSpPr>
          <p:cNvPr id="5" name="Footer Placeholder 4">
            <a:extLst>
              <a:ext uri="{FF2B5EF4-FFF2-40B4-BE49-F238E27FC236}">
                <a16:creationId xmlns:a16="http://schemas.microsoft.com/office/drawing/2014/main" id="{CB85FD72-0E22-690D-0DD0-6AE708F908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2E78E7-DA78-483C-7FDD-0F2C36D09D41}"/>
              </a:ext>
            </a:extLst>
          </p:cNvPr>
          <p:cNvSpPr>
            <a:spLocks noGrp="1"/>
          </p:cNvSpPr>
          <p:nvPr>
            <p:ph type="sldNum" sz="quarter" idx="12"/>
          </p:nvPr>
        </p:nvSpPr>
        <p:spPr/>
        <p:txBody>
          <a:bodyPr/>
          <a:lstStyle/>
          <a:p>
            <a:fld id="{E568D590-3061-48DA-80BB-F2FB55B1C976}" type="slidenum">
              <a:rPr lang="en-US" smtClean="0"/>
              <a:t>‹#›</a:t>
            </a:fld>
            <a:endParaRPr lang="en-US"/>
          </a:p>
        </p:txBody>
      </p:sp>
    </p:spTree>
    <p:extLst>
      <p:ext uri="{BB962C8B-B14F-4D97-AF65-F5344CB8AC3E}">
        <p14:creationId xmlns:p14="http://schemas.microsoft.com/office/powerpoint/2010/main" val="1485933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EF6A8-12A6-56A9-B7CC-0CB6E78821B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06C06F4-F245-7C32-CC77-E274D26FE2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18E0D20-7914-1987-F2B9-4DE14DF1501B}"/>
              </a:ext>
            </a:extLst>
          </p:cNvPr>
          <p:cNvSpPr>
            <a:spLocks noGrp="1"/>
          </p:cNvSpPr>
          <p:nvPr>
            <p:ph type="dt" sz="half" idx="10"/>
          </p:nvPr>
        </p:nvSpPr>
        <p:spPr/>
        <p:txBody>
          <a:bodyPr/>
          <a:lstStyle/>
          <a:p>
            <a:fld id="{4953486B-628E-4D26-8E44-A027A74DE50B}" type="datetimeFigureOut">
              <a:rPr lang="en-US" smtClean="0"/>
              <a:t>1/22/2025</a:t>
            </a:fld>
            <a:endParaRPr lang="en-US"/>
          </a:p>
        </p:txBody>
      </p:sp>
      <p:sp>
        <p:nvSpPr>
          <p:cNvPr id="5" name="Footer Placeholder 4">
            <a:extLst>
              <a:ext uri="{FF2B5EF4-FFF2-40B4-BE49-F238E27FC236}">
                <a16:creationId xmlns:a16="http://schemas.microsoft.com/office/drawing/2014/main" id="{644F4E65-BF21-A4AC-FBB0-C33328DEAA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95D255-624A-0E53-E333-49A2CB6F70D5}"/>
              </a:ext>
            </a:extLst>
          </p:cNvPr>
          <p:cNvSpPr>
            <a:spLocks noGrp="1"/>
          </p:cNvSpPr>
          <p:nvPr>
            <p:ph type="sldNum" sz="quarter" idx="12"/>
          </p:nvPr>
        </p:nvSpPr>
        <p:spPr/>
        <p:txBody>
          <a:bodyPr/>
          <a:lstStyle/>
          <a:p>
            <a:fld id="{E568D590-3061-48DA-80BB-F2FB55B1C976}" type="slidenum">
              <a:rPr lang="en-US" smtClean="0"/>
              <a:t>‹#›</a:t>
            </a:fld>
            <a:endParaRPr lang="en-US"/>
          </a:p>
        </p:txBody>
      </p:sp>
    </p:spTree>
    <p:extLst>
      <p:ext uri="{BB962C8B-B14F-4D97-AF65-F5344CB8AC3E}">
        <p14:creationId xmlns:p14="http://schemas.microsoft.com/office/powerpoint/2010/main" val="906515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2ECD3-3A7A-7378-604A-85373967AD9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85C26B-CDF4-30E7-2EF9-FBD5922FBD5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332A5D9-CAD0-D739-F2A5-CBD5DB3CFA3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892EA1A-AC9C-C493-15E8-E300E9E8BF13}"/>
              </a:ext>
            </a:extLst>
          </p:cNvPr>
          <p:cNvSpPr>
            <a:spLocks noGrp="1"/>
          </p:cNvSpPr>
          <p:nvPr>
            <p:ph type="dt" sz="half" idx="10"/>
          </p:nvPr>
        </p:nvSpPr>
        <p:spPr/>
        <p:txBody>
          <a:bodyPr/>
          <a:lstStyle/>
          <a:p>
            <a:fld id="{4953486B-628E-4D26-8E44-A027A74DE50B}" type="datetimeFigureOut">
              <a:rPr lang="en-US" smtClean="0"/>
              <a:t>1/22/2025</a:t>
            </a:fld>
            <a:endParaRPr lang="en-US"/>
          </a:p>
        </p:txBody>
      </p:sp>
      <p:sp>
        <p:nvSpPr>
          <p:cNvPr id="6" name="Footer Placeholder 5">
            <a:extLst>
              <a:ext uri="{FF2B5EF4-FFF2-40B4-BE49-F238E27FC236}">
                <a16:creationId xmlns:a16="http://schemas.microsoft.com/office/drawing/2014/main" id="{7F884B7E-C4C6-6F3E-FA59-8F283BF012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5E85F1-1A71-00B5-D0A9-9BB9A8B6CA79}"/>
              </a:ext>
            </a:extLst>
          </p:cNvPr>
          <p:cNvSpPr>
            <a:spLocks noGrp="1"/>
          </p:cNvSpPr>
          <p:nvPr>
            <p:ph type="sldNum" sz="quarter" idx="12"/>
          </p:nvPr>
        </p:nvSpPr>
        <p:spPr/>
        <p:txBody>
          <a:bodyPr/>
          <a:lstStyle/>
          <a:p>
            <a:fld id="{E568D590-3061-48DA-80BB-F2FB55B1C976}" type="slidenum">
              <a:rPr lang="en-US" smtClean="0"/>
              <a:t>‹#›</a:t>
            </a:fld>
            <a:endParaRPr lang="en-US"/>
          </a:p>
        </p:txBody>
      </p:sp>
    </p:spTree>
    <p:extLst>
      <p:ext uri="{BB962C8B-B14F-4D97-AF65-F5344CB8AC3E}">
        <p14:creationId xmlns:p14="http://schemas.microsoft.com/office/powerpoint/2010/main" val="630990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C4282-1413-2A4A-36DF-B75F4F16C51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117FB0E-3FB0-B4AC-CB9A-6ADEE2E6DA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4E7B3F-DF28-0DAB-08E9-A25FAA2142E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DE59C4E-AD83-24B6-2CEE-0EC403D037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24600AA-8A1A-46EC-5EE5-8056116D704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90B3FE8-4887-FABE-818B-F18F6DD49FB3}"/>
              </a:ext>
            </a:extLst>
          </p:cNvPr>
          <p:cNvSpPr>
            <a:spLocks noGrp="1"/>
          </p:cNvSpPr>
          <p:nvPr>
            <p:ph type="dt" sz="half" idx="10"/>
          </p:nvPr>
        </p:nvSpPr>
        <p:spPr/>
        <p:txBody>
          <a:bodyPr/>
          <a:lstStyle/>
          <a:p>
            <a:fld id="{4953486B-628E-4D26-8E44-A027A74DE50B}" type="datetimeFigureOut">
              <a:rPr lang="en-US" smtClean="0"/>
              <a:t>1/22/2025</a:t>
            </a:fld>
            <a:endParaRPr lang="en-US"/>
          </a:p>
        </p:txBody>
      </p:sp>
      <p:sp>
        <p:nvSpPr>
          <p:cNvPr id="8" name="Footer Placeholder 7">
            <a:extLst>
              <a:ext uri="{FF2B5EF4-FFF2-40B4-BE49-F238E27FC236}">
                <a16:creationId xmlns:a16="http://schemas.microsoft.com/office/drawing/2014/main" id="{6C7F0DB0-AE95-1876-5241-EB7756987AA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60A91EC-BA19-B72D-6864-9D27096850F4}"/>
              </a:ext>
            </a:extLst>
          </p:cNvPr>
          <p:cNvSpPr>
            <a:spLocks noGrp="1"/>
          </p:cNvSpPr>
          <p:nvPr>
            <p:ph type="sldNum" sz="quarter" idx="12"/>
          </p:nvPr>
        </p:nvSpPr>
        <p:spPr/>
        <p:txBody>
          <a:bodyPr/>
          <a:lstStyle/>
          <a:p>
            <a:fld id="{E568D590-3061-48DA-80BB-F2FB55B1C976}" type="slidenum">
              <a:rPr lang="en-US" smtClean="0"/>
              <a:t>‹#›</a:t>
            </a:fld>
            <a:endParaRPr lang="en-US"/>
          </a:p>
        </p:txBody>
      </p:sp>
    </p:spTree>
    <p:extLst>
      <p:ext uri="{BB962C8B-B14F-4D97-AF65-F5344CB8AC3E}">
        <p14:creationId xmlns:p14="http://schemas.microsoft.com/office/powerpoint/2010/main" val="1480448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F2F66-E2A4-8EBF-3141-99C4E23F0F0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FFBA156-DF38-B3F2-1E3C-0C5A775000C3}"/>
              </a:ext>
            </a:extLst>
          </p:cNvPr>
          <p:cNvSpPr>
            <a:spLocks noGrp="1"/>
          </p:cNvSpPr>
          <p:nvPr>
            <p:ph type="dt" sz="half" idx="10"/>
          </p:nvPr>
        </p:nvSpPr>
        <p:spPr/>
        <p:txBody>
          <a:bodyPr/>
          <a:lstStyle/>
          <a:p>
            <a:fld id="{4953486B-628E-4D26-8E44-A027A74DE50B}" type="datetimeFigureOut">
              <a:rPr lang="en-US" smtClean="0"/>
              <a:t>1/22/2025</a:t>
            </a:fld>
            <a:endParaRPr lang="en-US"/>
          </a:p>
        </p:txBody>
      </p:sp>
      <p:sp>
        <p:nvSpPr>
          <p:cNvPr id="4" name="Footer Placeholder 3">
            <a:extLst>
              <a:ext uri="{FF2B5EF4-FFF2-40B4-BE49-F238E27FC236}">
                <a16:creationId xmlns:a16="http://schemas.microsoft.com/office/drawing/2014/main" id="{7BFE1DB4-66FF-9E07-69D3-44A0D5E1DF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6231AC2-B7A4-5652-C48A-65E5D13A76C6}"/>
              </a:ext>
            </a:extLst>
          </p:cNvPr>
          <p:cNvSpPr>
            <a:spLocks noGrp="1"/>
          </p:cNvSpPr>
          <p:nvPr>
            <p:ph type="sldNum" sz="quarter" idx="12"/>
          </p:nvPr>
        </p:nvSpPr>
        <p:spPr/>
        <p:txBody>
          <a:bodyPr/>
          <a:lstStyle/>
          <a:p>
            <a:fld id="{E568D590-3061-48DA-80BB-F2FB55B1C976}" type="slidenum">
              <a:rPr lang="en-US" smtClean="0"/>
              <a:t>‹#›</a:t>
            </a:fld>
            <a:endParaRPr lang="en-US"/>
          </a:p>
        </p:txBody>
      </p:sp>
    </p:spTree>
    <p:extLst>
      <p:ext uri="{BB962C8B-B14F-4D97-AF65-F5344CB8AC3E}">
        <p14:creationId xmlns:p14="http://schemas.microsoft.com/office/powerpoint/2010/main" val="506186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5D93B5-CE45-A1C8-7D02-196779171AAD}"/>
              </a:ext>
            </a:extLst>
          </p:cNvPr>
          <p:cNvSpPr>
            <a:spLocks noGrp="1"/>
          </p:cNvSpPr>
          <p:nvPr>
            <p:ph type="dt" sz="half" idx="10"/>
          </p:nvPr>
        </p:nvSpPr>
        <p:spPr/>
        <p:txBody>
          <a:bodyPr/>
          <a:lstStyle/>
          <a:p>
            <a:fld id="{4953486B-628E-4D26-8E44-A027A74DE50B}" type="datetimeFigureOut">
              <a:rPr lang="en-US" smtClean="0"/>
              <a:t>1/22/2025</a:t>
            </a:fld>
            <a:endParaRPr lang="en-US"/>
          </a:p>
        </p:txBody>
      </p:sp>
      <p:sp>
        <p:nvSpPr>
          <p:cNvPr id="3" name="Footer Placeholder 2">
            <a:extLst>
              <a:ext uri="{FF2B5EF4-FFF2-40B4-BE49-F238E27FC236}">
                <a16:creationId xmlns:a16="http://schemas.microsoft.com/office/drawing/2014/main" id="{A1699689-7483-272A-8172-C99B5E60EF0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3A776E-4410-21A6-16AF-747E79DB7293}"/>
              </a:ext>
            </a:extLst>
          </p:cNvPr>
          <p:cNvSpPr>
            <a:spLocks noGrp="1"/>
          </p:cNvSpPr>
          <p:nvPr>
            <p:ph type="sldNum" sz="quarter" idx="12"/>
          </p:nvPr>
        </p:nvSpPr>
        <p:spPr/>
        <p:txBody>
          <a:bodyPr/>
          <a:lstStyle/>
          <a:p>
            <a:fld id="{E568D590-3061-48DA-80BB-F2FB55B1C976}" type="slidenum">
              <a:rPr lang="en-US" smtClean="0"/>
              <a:t>‹#›</a:t>
            </a:fld>
            <a:endParaRPr lang="en-US"/>
          </a:p>
        </p:txBody>
      </p:sp>
    </p:spTree>
    <p:extLst>
      <p:ext uri="{BB962C8B-B14F-4D97-AF65-F5344CB8AC3E}">
        <p14:creationId xmlns:p14="http://schemas.microsoft.com/office/powerpoint/2010/main" val="559057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BBD8B-EBD1-58F2-5C6E-048DB4E8A4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FFD940B-4647-0E3B-DD80-7FC2B988D4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72D921-CA6E-F529-4705-A46C6A19CF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80C130-F5C6-A16F-1205-028E7C694EF0}"/>
              </a:ext>
            </a:extLst>
          </p:cNvPr>
          <p:cNvSpPr>
            <a:spLocks noGrp="1"/>
          </p:cNvSpPr>
          <p:nvPr>
            <p:ph type="dt" sz="half" idx="10"/>
          </p:nvPr>
        </p:nvSpPr>
        <p:spPr/>
        <p:txBody>
          <a:bodyPr/>
          <a:lstStyle/>
          <a:p>
            <a:fld id="{4953486B-628E-4D26-8E44-A027A74DE50B}" type="datetimeFigureOut">
              <a:rPr lang="en-US" smtClean="0"/>
              <a:t>1/22/2025</a:t>
            </a:fld>
            <a:endParaRPr lang="en-US"/>
          </a:p>
        </p:txBody>
      </p:sp>
      <p:sp>
        <p:nvSpPr>
          <p:cNvPr id="6" name="Footer Placeholder 5">
            <a:extLst>
              <a:ext uri="{FF2B5EF4-FFF2-40B4-BE49-F238E27FC236}">
                <a16:creationId xmlns:a16="http://schemas.microsoft.com/office/drawing/2014/main" id="{97D3F894-12CB-4947-665A-092F287E56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54BA13-22D2-482C-9AC4-DFCE9027199C}"/>
              </a:ext>
            </a:extLst>
          </p:cNvPr>
          <p:cNvSpPr>
            <a:spLocks noGrp="1"/>
          </p:cNvSpPr>
          <p:nvPr>
            <p:ph type="sldNum" sz="quarter" idx="12"/>
          </p:nvPr>
        </p:nvSpPr>
        <p:spPr/>
        <p:txBody>
          <a:bodyPr/>
          <a:lstStyle/>
          <a:p>
            <a:fld id="{E568D590-3061-48DA-80BB-F2FB55B1C976}" type="slidenum">
              <a:rPr lang="en-US" smtClean="0"/>
              <a:t>‹#›</a:t>
            </a:fld>
            <a:endParaRPr lang="en-US"/>
          </a:p>
        </p:txBody>
      </p:sp>
    </p:spTree>
    <p:extLst>
      <p:ext uri="{BB962C8B-B14F-4D97-AF65-F5344CB8AC3E}">
        <p14:creationId xmlns:p14="http://schemas.microsoft.com/office/powerpoint/2010/main" val="837930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B8E29-B42C-1C75-54DC-983633B256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08DF0B2-E1EF-506A-4EC6-B570829C53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9D1FF22-BEE0-1E20-126B-D4EB075CF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2299E5-3A06-7705-18EE-33A273808E12}"/>
              </a:ext>
            </a:extLst>
          </p:cNvPr>
          <p:cNvSpPr>
            <a:spLocks noGrp="1"/>
          </p:cNvSpPr>
          <p:nvPr>
            <p:ph type="dt" sz="half" idx="10"/>
          </p:nvPr>
        </p:nvSpPr>
        <p:spPr/>
        <p:txBody>
          <a:bodyPr/>
          <a:lstStyle/>
          <a:p>
            <a:fld id="{4953486B-628E-4D26-8E44-A027A74DE50B}" type="datetimeFigureOut">
              <a:rPr lang="en-US" smtClean="0"/>
              <a:t>1/22/2025</a:t>
            </a:fld>
            <a:endParaRPr lang="en-US"/>
          </a:p>
        </p:txBody>
      </p:sp>
      <p:sp>
        <p:nvSpPr>
          <p:cNvPr id="6" name="Footer Placeholder 5">
            <a:extLst>
              <a:ext uri="{FF2B5EF4-FFF2-40B4-BE49-F238E27FC236}">
                <a16:creationId xmlns:a16="http://schemas.microsoft.com/office/drawing/2014/main" id="{BF8DE71F-8211-6416-6090-DB8C96A5A2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34EAF1-2488-3D6F-0864-E89C4E502546}"/>
              </a:ext>
            </a:extLst>
          </p:cNvPr>
          <p:cNvSpPr>
            <a:spLocks noGrp="1"/>
          </p:cNvSpPr>
          <p:nvPr>
            <p:ph type="sldNum" sz="quarter" idx="12"/>
          </p:nvPr>
        </p:nvSpPr>
        <p:spPr/>
        <p:txBody>
          <a:bodyPr/>
          <a:lstStyle/>
          <a:p>
            <a:fld id="{E568D590-3061-48DA-80BB-F2FB55B1C976}" type="slidenum">
              <a:rPr lang="en-US" smtClean="0"/>
              <a:t>‹#›</a:t>
            </a:fld>
            <a:endParaRPr lang="en-US"/>
          </a:p>
        </p:txBody>
      </p:sp>
    </p:spTree>
    <p:extLst>
      <p:ext uri="{BB962C8B-B14F-4D97-AF65-F5344CB8AC3E}">
        <p14:creationId xmlns:p14="http://schemas.microsoft.com/office/powerpoint/2010/main" val="1782713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EFB9A02-3BD8-2C55-E2AC-107EA29C94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D2AA53-EECC-8E26-78C3-A7D1E65528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3BE585-C655-A4C3-2CB9-FE74F29D0A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53486B-628E-4D26-8E44-A027A74DE50B}" type="datetimeFigureOut">
              <a:rPr lang="en-US" smtClean="0"/>
              <a:t>1/22/2025</a:t>
            </a:fld>
            <a:endParaRPr lang="en-US"/>
          </a:p>
        </p:txBody>
      </p:sp>
      <p:sp>
        <p:nvSpPr>
          <p:cNvPr id="5" name="Footer Placeholder 4">
            <a:extLst>
              <a:ext uri="{FF2B5EF4-FFF2-40B4-BE49-F238E27FC236}">
                <a16:creationId xmlns:a16="http://schemas.microsoft.com/office/drawing/2014/main" id="{8AFC385F-A3D7-A132-02A0-75E76572F3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244B5CD-5F2E-9E2D-C8CC-CFCDCDBEB8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68D590-3061-48DA-80BB-F2FB55B1C976}" type="slidenum">
              <a:rPr lang="en-US" smtClean="0"/>
              <a:t>‹#›</a:t>
            </a:fld>
            <a:endParaRPr lang="en-US"/>
          </a:p>
        </p:txBody>
      </p:sp>
    </p:spTree>
    <p:extLst>
      <p:ext uri="{BB962C8B-B14F-4D97-AF65-F5344CB8AC3E}">
        <p14:creationId xmlns:p14="http://schemas.microsoft.com/office/powerpoint/2010/main" val="23553315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svg"/><Relationship Id="rId3" Type="http://schemas.openxmlformats.org/officeDocument/2006/relationships/image" Target="../media/image1.png"/><Relationship Id="rId7" Type="http://schemas.openxmlformats.org/officeDocument/2006/relationships/image" Target="../media/image5.svg"/><Relationship Id="rId12" Type="http://schemas.openxmlformats.org/officeDocument/2006/relationships/image" Target="../media/image10.pn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image" Target="../media/image3.sv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sv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8" Type="http://schemas.openxmlformats.org/officeDocument/2006/relationships/image" Target="../media/image5.svg"/><Relationship Id="rId13" Type="http://schemas.openxmlformats.org/officeDocument/2006/relationships/image" Target="../media/image10.png"/><Relationship Id="rId3" Type="http://schemas.microsoft.com/office/2018/10/relationships/comments" Target="../comments/modernComment_101_E4979137.xml"/><Relationship Id="rId7" Type="http://schemas.openxmlformats.org/officeDocument/2006/relationships/image" Target="../media/image4.png"/><Relationship Id="rId12" Type="http://schemas.openxmlformats.org/officeDocument/2006/relationships/image" Target="../media/image9.svg"/><Relationship Id="rId17" Type="http://schemas.openxmlformats.org/officeDocument/2006/relationships/image" Target="../media/image14.png"/><Relationship Id="rId2" Type="http://schemas.openxmlformats.org/officeDocument/2006/relationships/notesSlide" Target="../notesSlides/notesSlide2.xml"/><Relationship Id="rId16" Type="http://schemas.openxmlformats.org/officeDocument/2006/relationships/image" Target="../media/image13.png"/><Relationship Id="rId1" Type="http://schemas.openxmlformats.org/officeDocument/2006/relationships/slideLayout" Target="../slideLayouts/slideLayout1.xml"/><Relationship Id="rId6" Type="http://schemas.openxmlformats.org/officeDocument/2006/relationships/image" Target="../media/image3.svg"/><Relationship Id="rId11" Type="http://schemas.openxmlformats.org/officeDocument/2006/relationships/image" Target="../media/image8.png"/><Relationship Id="rId5" Type="http://schemas.openxmlformats.org/officeDocument/2006/relationships/image" Target="../media/image2.png"/><Relationship Id="rId15" Type="http://schemas.openxmlformats.org/officeDocument/2006/relationships/image" Target="../media/image12.png"/><Relationship Id="rId10" Type="http://schemas.openxmlformats.org/officeDocument/2006/relationships/image" Target="../media/image7.svg"/><Relationship Id="rId4" Type="http://schemas.openxmlformats.org/officeDocument/2006/relationships/image" Target="../media/image1.png"/><Relationship Id="rId9" Type="http://schemas.openxmlformats.org/officeDocument/2006/relationships/image" Target="../media/image6.png"/><Relationship Id="rId14" Type="http://schemas.openxmlformats.org/officeDocument/2006/relationships/image" Target="../media/image11.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579B7963-95C8-4530-F5DA-A022CF4ED624}"/>
              </a:ext>
            </a:extLst>
          </p:cNvPr>
          <p:cNvSpPr/>
          <p:nvPr/>
        </p:nvSpPr>
        <p:spPr>
          <a:xfrm>
            <a:off x="160400" y="6146108"/>
            <a:ext cx="2674492" cy="711892"/>
          </a:xfrm>
          <a:prstGeom prst="rect">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E143A71-35F8-475E-45F7-DEDD2B9E39CD}"/>
              </a:ext>
            </a:extLst>
          </p:cNvPr>
          <p:cNvSpPr/>
          <p:nvPr/>
        </p:nvSpPr>
        <p:spPr>
          <a:xfrm>
            <a:off x="16029" y="-183805"/>
            <a:ext cx="12192000" cy="980537"/>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FBA5562A-E069-469E-0CFC-CB82B87D4905}"/>
              </a:ext>
            </a:extLst>
          </p:cNvPr>
          <p:cNvSpPr txBox="1"/>
          <p:nvPr/>
        </p:nvSpPr>
        <p:spPr>
          <a:xfrm>
            <a:off x="63261" y="-161018"/>
            <a:ext cx="11990717" cy="369332"/>
          </a:xfrm>
          <a:prstGeom prst="rect">
            <a:avLst/>
          </a:prstGeom>
          <a:noFill/>
        </p:spPr>
        <p:txBody>
          <a:bodyPr wrap="square" rtlCol="0">
            <a:spAutoFit/>
          </a:bodyPr>
          <a:lstStyle/>
          <a:p>
            <a:pPr algn="ctr"/>
            <a:r>
              <a:rPr lang="en-US" b="1" dirty="0"/>
              <a:t>Change Dental Opioid Prescribing Practices Through Education and Monitoring</a:t>
            </a:r>
          </a:p>
        </p:txBody>
      </p:sp>
      <p:pic>
        <p:nvPicPr>
          <p:cNvPr id="5" name="Picture 4">
            <a:extLst>
              <a:ext uri="{FF2B5EF4-FFF2-40B4-BE49-F238E27FC236}">
                <a16:creationId xmlns:a16="http://schemas.microsoft.com/office/drawing/2014/main" id="{4ECDC032-B03D-1CE0-9504-ED263F00AE28}"/>
              </a:ext>
            </a:extLst>
          </p:cNvPr>
          <p:cNvPicPr>
            <a:picLocks noChangeAspect="1"/>
          </p:cNvPicPr>
          <p:nvPr/>
        </p:nvPicPr>
        <p:blipFill>
          <a:blip r:embed="rId3"/>
          <a:stretch>
            <a:fillRect/>
          </a:stretch>
        </p:blipFill>
        <p:spPr>
          <a:xfrm>
            <a:off x="259672" y="13215"/>
            <a:ext cx="1033302" cy="665425"/>
          </a:xfrm>
          <a:prstGeom prst="rect">
            <a:avLst/>
          </a:prstGeom>
        </p:spPr>
      </p:pic>
      <p:sp>
        <p:nvSpPr>
          <p:cNvPr id="6" name="TextBox 5">
            <a:extLst>
              <a:ext uri="{FF2B5EF4-FFF2-40B4-BE49-F238E27FC236}">
                <a16:creationId xmlns:a16="http://schemas.microsoft.com/office/drawing/2014/main" id="{8D3083F9-7262-9720-E5DC-B5EA3EEC1017}"/>
              </a:ext>
            </a:extLst>
          </p:cNvPr>
          <p:cNvSpPr txBox="1"/>
          <p:nvPr/>
        </p:nvSpPr>
        <p:spPr>
          <a:xfrm>
            <a:off x="1512731" y="174296"/>
            <a:ext cx="10596744" cy="769441"/>
          </a:xfrm>
          <a:prstGeom prst="rect">
            <a:avLst/>
          </a:prstGeom>
          <a:noFill/>
        </p:spPr>
        <p:txBody>
          <a:bodyPr wrap="square" rtlCol="0">
            <a:spAutoFit/>
          </a:bodyPr>
          <a:lstStyle/>
          <a:p>
            <a:r>
              <a:rPr lang="en-US" sz="1100"/>
              <a:t>In 2019, Delta Dental of Washington found disparities in opioid prescribing practices between member dentists in Washington State and members nation-wide, even as the US struggled with an epidemic opioid addiction. Evidence shows that individuals under 24 years of age are more vulnerable to addiction issues if they receive prescription opioids. Some of the most routine surgeries done by dentists where patient receive prescription pain medications are for third molar extraction surgeries, usually done on teenagers and young adults. </a:t>
            </a:r>
          </a:p>
          <a:p>
            <a:r>
              <a:rPr lang="en-US" sz="1100"/>
              <a:t>.</a:t>
            </a:r>
          </a:p>
        </p:txBody>
      </p:sp>
      <p:sp>
        <p:nvSpPr>
          <p:cNvPr id="8" name="TextBox 7">
            <a:extLst>
              <a:ext uri="{FF2B5EF4-FFF2-40B4-BE49-F238E27FC236}">
                <a16:creationId xmlns:a16="http://schemas.microsoft.com/office/drawing/2014/main" id="{96C0E9A5-27B9-327C-B8B1-CF790D51799A}"/>
              </a:ext>
            </a:extLst>
          </p:cNvPr>
          <p:cNvSpPr txBox="1"/>
          <p:nvPr/>
        </p:nvSpPr>
        <p:spPr>
          <a:xfrm>
            <a:off x="204521" y="1654269"/>
            <a:ext cx="2265872" cy="2462213"/>
          </a:xfrm>
          <a:prstGeom prst="rect">
            <a:avLst/>
          </a:prstGeom>
          <a:noFill/>
        </p:spPr>
        <p:txBody>
          <a:bodyPr wrap="square" lIns="91440" tIns="45720" rIns="91440" bIns="45720" rtlCol="0" anchor="t">
            <a:spAutoFit/>
          </a:bodyPr>
          <a:lstStyle/>
          <a:p>
            <a:r>
              <a:rPr lang="en-US" sz="1100" dirty="0"/>
              <a:t>This project was a collaboration between Delta Dental of Washington State, two of their largest purchasers, the </a:t>
            </a:r>
            <a:r>
              <a:rPr lang="en-US" sz="1100" dirty="0" err="1"/>
              <a:t>Acora</a:t>
            </a:r>
            <a:r>
              <a:rPr lang="en-US" sz="1100" dirty="0"/>
              <a:t> foundation, and </a:t>
            </a:r>
            <a:r>
              <a:rPr lang="en-US" sz="1100" dirty="0" err="1"/>
              <a:t>Healthentic</a:t>
            </a:r>
            <a:r>
              <a:rPr lang="en-US" sz="1100" dirty="0"/>
              <a:t>. One purchaser voiced an interest in addressing prescribing practices for individuals under the age of 25.  After looking at the data, the problem that Delta Dental identified was that opioid prescribing was significantly higher in Washington State than national wide among their contracted dentists.</a:t>
            </a:r>
          </a:p>
        </p:txBody>
      </p:sp>
      <p:sp>
        <p:nvSpPr>
          <p:cNvPr id="9" name="TextBox 8">
            <a:extLst>
              <a:ext uri="{FF2B5EF4-FFF2-40B4-BE49-F238E27FC236}">
                <a16:creationId xmlns:a16="http://schemas.microsoft.com/office/drawing/2014/main" id="{6BD314B0-7651-028B-7EBC-039EE2FF12E0}"/>
              </a:ext>
            </a:extLst>
          </p:cNvPr>
          <p:cNvSpPr txBox="1"/>
          <p:nvPr/>
        </p:nvSpPr>
        <p:spPr>
          <a:xfrm>
            <a:off x="2522673" y="1636493"/>
            <a:ext cx="2265872" cy="2462213"/>
          </a:xfrm>
          <a:prstGeom prst="rect">
            <a:avLst/>
          </a:prstGeom>
          <a:noFill/>
        </p:spPr>
        <p:txBody>
          <a:bodyPr wrap="square" lIns="91440" tIns="45720" rIns="91440" bIns="45720" rtlCol="0" anchor="t">
            <a:spAutoFit/>
          </a:bodyPr>
          <a:lstStyle/>
          <a:p>
            <a:r>
              <a:rPr lang="en-US" sz="1100" dirty="0"/>
              <a:t>This project used two methods for implementation. The first was an educational program including informational materials for both patients and providers as well as CE courses for dental providers. The second was a data sharing and analysis of prescribing practice consistency with guidelines, followed by further education and outreach to a small number of outlier providers who needed more support to change their prescribing behaviors.</a:t>
            </a:r>
          </a:p>
        </p:txBody>
      </p:sp>
      <p:sp>
        <p:nvSpPr>
          <p:cNvPr id="10" name="TextBox 9">
            <a:extLst>
              <a:ext uri="{FF2B5EF4-FFF2-40B4-BE49-F238E27FC236}">
                <a16:creationId xmlns:a16="http://schemas.microsoft.com/office/drawing/2014/main" id="{988ABCD6-3AE6-0002-A929-FA9B5EA9D336}"/>
              </a:ext>
            </a:extLst>
          </p:cNvPr>
          <p:cNvSpPr txBox="1"/>
          <p:nvPr/>
        </p:nvSpPr>
        <p:spPr>
          <a:xfrm>
            <a:off x="4884517" y="1615033"/>
            <a:ext cx="2265872" cy="3139321"/>
          </a:xfrm>
          <a:prstGeom prst="rect">
            <a:avLst/>
          </a:prstGeom>
          <a:noFill/>
        </p:spPr>
        <p:txBody>
          <a:bodyPr wrap="square" rtlCol="0">
            <a:spAutoFit/>
          </a:bodyPr>
          <a:lstStyle/>
          <a:p>
            <a:r>
              <a:rPr lang="en-US" sz="1100"/>
              <a:t>Advice and lessons learned from this implementation effort include the following:</a:t>
            </a:r>
          </a:p>
          <a:p>
            <a:pPr marL="171450" indent="-171450">
              <a:buFont typeface="Arial" panose="020B0604020202020204" pitchFamily="34" charset="0"/>
              <a:buChar char="•"/>
            </a:pPr>
            <a:r>
              <a:rPr lang="en-US" sz="1100"/>
              <a:t>Make sure that patients understand what is an opioid is and the risks of taking them</a:t>
            </a:r>
          </a:p>
          <a:p>
            <a:pPr marL="171450" indent="-171450">
              <a:buFont typeface="Arial" panose="020B0604020202020204" pitchFamily="34" charset="0"/>
              <a:buChar char="•"/>
            </a:pPr>
            <a:r>
              <a:rPr lang="en-US" sz="1100"/>
              <a:t>Create standards for </a:t>
            </a:r>
          </a:p>
          <a:p>
            <a:pPr marL="628650" lvl="1" indent="-171450">
              <a:buFont typeface="Arial" panose="020B0604020202020204" pitchFamily="34" charset="0"/>
              <a:buChar char="•"/>
            </a:pPr>
            <a:r>
              <a:rPr lang="en-US" sz="1100"/>
              <a:t>dose and type of medication </a:t>
            </a:r>
          </a:p>
          <a:p>
            <a:pPr marL="628650" lvl="1" indent="-171450">
              <a:buFont typeface="Arial" panose="020B0604020202020204" pitchFamily="34" charset="0"/>
              <a:buChar char="•"/>
            </a:pPr>
            <a:r>
              <a:rPr lang="en-US" sz="1100"/>
              <a:t>duration of use,,</a:t>
            </a:r>
          </a:p>
          <a:p>
            <a:pPr marL="628650" lvl="1" indent="-171450">
              <a:buFont typeface="Arial" panose="020B0604020202020204" pitchFamily="34" charset="0"/>
              <a:buChar char="•"/>
            </a:pPr>
            <a:r>
              <a:rPr lang="en-US" sz="1100"/>
              <a:t>and protocol for decision making around prescribing opioids</a:t>
            </a:r>
          </a:p>
          <a:p>
            <a:pPr marL="171450" indent="-171450">
              <a:buFont typeface="Arial" panose="020B0604020202020204" pitchFamily="34" charset="0"/>
              <a:buChar char="•"/>
            </a:pPr>
            <a:r>
              <a:rPr lang="en-US" sz="1100"/>
              <a:t>Focus on opioid naïve populations for harm-reduction</a:t>
            </a:r>
          </a:p>
          <a:p>
            <a:pPr marL="171450" indent="-171450">
              <a:buFont typeface="Arial" panose="020B0604020202020204" pitchFamily="34" charset="0"/>
              <a:buChar char="•"/>
            </a:pPr>
            <a:r>
              <a:rPr lang="en-US" sz="1100"/>
              <a:t>Data Is a powerful tool to help providers assess their prescribing behaviors. </a:t>
            </a:r>
          </a:p>
        </p:txBody>
      </p:sp>
      <p:sp>
        <p:nvSpPr>
          <p:cNvPr id="11" name="TextBox 10">
            <a:extLst>
              <a:ext uri="{FF2B5EF4-FFF2-40B4-BE49-F238E27FC236}">
                <a16:creationId xmlns:a16="http://schemas.microsoft.com/office/drawing/2014/main" id="{4B994021-C3FE-75D6-E8CC-1574281E888B}"/>
              </a:ext>
            </a:extLst>
          </p:cNvPr>
          <p:cNvSpPr txBox="1"/>
          <p:nvPr/>
        </p:nvSpPr>
        <p:spPr>
          <a:xfrm>
            <a:off x="7315523" y="1614058"/>
            <a:ext cx="2265872" cy="2970044"/>
          </a:xfrm>
          <a:prstGeom prst="rect">
            <a:avLst/>
          </a:prstGeom>
          <a:noFill/>
        </p:spPr>
        <p:txBody>
          <a:bodyPr wrap="square" rtlCol="0">
            <a:spAutoFit/>
          </a:bodyPr>
          <a:lstStyle/>
          <a:p>
            <a:r>
              <a:rPr lang="en-US" sz="1100" dirty="0"/>
              <a:t>Outcomes of this implementation effort: </a:t>
            </a:r>
          </a:p>
          <a:p>
            <a:pPr marL="171450" indent="-171450">
              <a:buFont typeface="Arial" panose="020B0604020202020204" pitchFamily="34" charset="0"/>
              <a:buChar char="•"/>
            </a:pPr>
            <a:r>
              <a:rPr lang="en-US" sz="1100" dirty="0">
                <a:effectLst/>
                <a:latin typeface="Calibri" panose="020F0502020204030204" pitchFamily="34" charset="0"/>
                <a:ea typeface="Calibri" panose="020F0502020204030204" pitchFamily="34" charset="0"/>
                <a:cs typeface="Arial" panose="020B0604020202020204" pitchFamily="34" charset="0"/>
              </a:rPr>
              <a:t>422 dentists trained</a:t>
            </a:r>
          </a:p>
          <a:p>
            <a:pPr marL="171450" indent="-171450">
              <a:buFont typeface="Arial" panose="020B0604020202020204" pitchFamily="34" charset="0"/>
              <a:buChar char="•"/>
            </a:pPr>
            <a:r>
              <a:rPr lang="en-US" sz="1100" dirty="0">
                <a:latin typeface="Calibri" panose="020F0502020204030204" pitchFamily="34" charset="0"/>
                <a:ea typeface="Calibri" panose="020F0502020204030204" pitchFamily="34" charset="0"/>
                <a:cs typeface="Arial" panose="020B0604020202020204" pitchFamily="34" charset="0"/>
              </a:rPr>
              <a:t>52,300 patient information brochures distributed</a:t>
            </a:r>
          </a:p>
          <a:p>
            <a:pPr marL="171450" indent="-171450">
              <a:buFont typeface="Arial" panose="020B0604020202020204" pitchFamily="34" charset="0"/>
              <a:buChar char="•"/>
            </a:pPr>
            <a:r>
              <a:rPr lang="en-US" sz="1100" dirty="0">
                <a:effectLst/>
                <a:latin typeface="Calibri" panose="020F0502020204030204" pitchFamily="34" charset="0"/>
                <a:ea typeface="Calibri" panose="020F0502020204030204" pitchFamily="34" charset="0"/>
                <a:cs typeface="Arial" panose="020B0604020202020204" pitchFamily="34" charset="0"/>
              </a:rPr>
              <a:t>3 in-person trainings for 3 Federally Qualified Health Centers, Thurston County Dental Society, and Snohomish County Public Health Department. </a:t>
            </a:r>
          </a:p>
          <a:p>
            <a:pPr marL="171450" indent="-171450">
              <a:buFont typeface="Arial" panose="020B0604020202020204" pitchFamily="34" charset="0"/>
              <a:buChar char="•"/>
            </a:pPr>
            <a:r>
              <a:rPr lang="en-US" sz="1100" dirty="0">
                <a:latin typeface="Calibri" panose="020F0502020204030204" pitchFamily="34" charset="0"/>
                <a:cs typeface="Arial" panose="020B0604020202020204" pitchFamily="34" charset="0"/>
              </a:rPr>
              <a:t>General education letters sent</a:t>
            </a:r>
          </a:p>
          <a:p>
            <a:pPr marL="171450" indent="-171450">
              <a:buFont typeface="Arial" panose="020B0604020202020204" pitchFamily="34" charset="0"/>
              <a:buChar char="•"/>
            </a:pPr>
            <a:r>
              <a:rPr lang="en-US" sz="1100" dirty="0">
                <a:latin typeface="Calibri" panose="020F0502020204030204" pitchFamily="34" charset="0"/>
                <a:cs typeface="Arial" panose="020B0604020202020204" pitchFamily="34" charset="0"/>
              </a:rPr>
              <a:t>Targeted education letters sent</a:t>
            </a:r>
          </a:p>
          <a:p>
            <a:pPr marL="171450" indent="-171450">
              <a:buFont typeface="Arial" panose="020B0604020202020204" pitchFamily="34" charset="0"/>
              <a:buChar char="•"/>
            </a:pPr>
            <a:r>
              <a:rPr lang="en-US" sz="1100" dirty="0">
                <a:latin typeface="Calibri" panose="020F0502020204030204" pitchFamily="34" charset="0"/>
                <a:cs typeface="Arial" panose="020B0604020202020204" pitchFamily="34" charset="0"/>
              </a:rPr>
              <a:t>Counseling sessions with providers implemented</a:t>
            </a:r>
          </a:p>
          <a:p>
            <a:pPr marL="171450" indent="-171450">
              <a:buFont typeface="Arial" panose="020B0604020202020204" pitchFamily="34" charset="0"/>
              <a:buChar char="•"/>
            </a:pPr>
            <a:r>
              <a:rPr lang="en-US" sz="1100" dirty="0">
                <a:latin typeface="Calibri" panose="020F0502020204030204" pitchFamily="34" charset="0"/>
                <a:cs typeface="Arial" panose="020B0604020202020204" pitchFamily="34" charset="0"/>
              </a:rPr>
              <a:t>There is no indication in the data that providers have reverted to previous prescribing practices. </a:t>
            </a:r>
          </a:p>
        </p:txBody>
      </p:sp>
      <p:sp>
        <p:nvSpPr>
          <p:cNvPr id="12" name="TextBox 11">
            <a:extLst>
              <a:ext uri="{FF2B5EF4-FFF2-40B4-BE49-F238E27FC236}">
                <a16:creationId xmlns:a16="http://schemas.microsoft.com/office/drawing/2014/main" id="{6AB2FBF6-2E46-E61F-ED4A-EB6F64058208}"/>
              </a:ext>
            </a:extLst>
          </p:cNvPr>
          <p:cNvSpPr txBox="1"/>
          <p:nvPr/>
        </p:nvSpPr>
        <p:spPr>
          <a:xfrm>
            <a:off x="9788106" y="1616941"/>
            <a:ext cx="2265872" cy="2970044"/>
          </a:xfrm>
          <a:prstGeom prst="rect">
            <a:avLst/>
          </a:prstGeom>
          <a:noFill/>
        </p:spPr>
        <p:txBody>
          <a:bodyPr wrap="square" rtlCol="0">
            <a:spAutoFit/>
          </a:bodyPr>
          <a:lstStyle/>
          <a:p>
            <a:r>
              <a:rPr lang="en-US" sz="1100" dirty="0"/>
              <a:t>The impact on prescribing practices as a proxy for prevention and harm reduction were: </a:t>
            </a:r>
          </a:p>
          <a:p>
            <a:pPr marL="171450" indent="-171450">
              <a:buFont typeface="Arial" panose="020B0604020202020204" pitchFamily="34" charset="0"/>
              <a:buChar char="•"/>
            </a:pPr>
            <a:r>
              <a:rPr lang="en-US" sz="1100" dirty="0"/>
              <a:t>The percent of member providers prescribing opioids against guidelines dropped in Washington. </a:t>
            </a:r>
          </a:p>
          <a:p>
            <a:pPr marL="171450" indent="-171450">
              <a:buFont typeface="Arial" panose="020B0604020202020204" pitchFamily="34" charset="0"/>
              <a:buChar char="•"/>
            </a:pPr>
            <a:r>
              <a:rPr lang="en-US" sz="1100" dirty="0"/>
              <a:t>Lower potential for misuse, including consumption and selling.</a:t>
            </a:r>
          </a:p>
          <a:p>
            <a:pPr marL="171450" indent="-171450">
              <a:buFont typeface="Arial" panose="020B0604020202020204" pitchFamily="34" charset="0"/>
              <a:buChar char="•"/>
            </a:pPr>
            <a:r>
              <a:rPr lang="en-US" sz="1100" dirty="0"/>
              <a:t>Fewer pills prescribed leading to potential costs saving for the health system overall, and patients in particular.</a:t>
            </a:r>
          </a:p>
          <a:p>
            <a:pPr marL="171450" indent="-171450">
              <a:buFont typeface="Arial" panose="020B0604020202020204" pitchFamily="34" charset="0"/>
              <a:buChar char="•"/>
            </a:pPr>
            <a:r>
              <a:rPr lang="en-US" sz="1100" dirty="0"/>
              <a:t>Potential waste reduction in excess prescriptions and their removal from patients and home.</a:t>
            </a:r>
          </a:p>
        </p:txBody>
      </p:sp>
      <p:sp>
        <p:nvSpPr>
          <p:cNvPr id="13" name="Rectangle 12">
            <a:extLst>
              <a:ext uri="{FF2B5EF4-FFF2-40B4-BE49-F238E27FC236}">
                <a16:creationId xmlns:a16="http://schemas.microsoft.com/office/drawing/2014/main" id="{3686E141-B8EA-EF74-B27C-84A4CCAD031B}"/>
              </a:ext>
            </a:extLst>
          </p:cNvPr>
          <p:cNvSpPr/>
          <p:nvPr/>
        </p:nvSpPr>
        <p:spPr>
          <a:xfrm>
            <a:off x="138022" y="5430377"/>
            <a:ext cx="12053978" cy="310551"/>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D00E798-4EBC-06D8-ECB8-AAA638C52852}"/>
              </a:ext>
            </a:extLst>
          </p:cNvPr>
          <p:cNvSpPr/>
          <p:nvPr/>
        </p:nvSpPr>
        <p:spPr>
          <a:xfrm>
            <a:off x="275835" y="5436728"/>
            <a:ext cx="45719" cy="296232"/>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8E1E186-0A7D-3178-2A1E-CA40FF282C10}"/>
              </a:ext>
            </a:extLst>
          </p:cNvPr>
          <p:cNvSpPr/>
          <p:nvPr/>
        </p:nvSpPr>
        <p:spPr>
          <a:xfrm>
            <a:off x="11223867" y="5456138"/>
            <a:ext cx="45719" cy="296232"/>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69EF1A28-6EFC-A279-8EF3-896FCA062180}"/>
              </a:ext>
            </a:extLst>
          </p:cNvPr>
          <p:cNvSpPr/>
          <p:nvPr/>
        </p:nvSpPr>
        <p:spPr>
          <a:xfrm>
            <a:off x="5775281" y="5470457"/>
            <a:ext cx="45719" cy="310551"/>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58247A53-033B-012E-0794-D6C9B452B73B}"/>
              </a:ext>
            </a:extLst>
          </p:cNvPr>
          <p:cNvSpPr txBox="1"/>
          <p:nvPr/>
        </p:nvSpPr>
        <p:spPr>
          <a:xfrm>
            <a:off x="53414" y="5728615"/>
            <a:ext cx="649857" cy="261610"/>
          </a:xfrm>
          <a:prstGeom prst="rect">
            <a:avLst/>
          </a:prstGeom>
          <a:noFill/>
        </p:spPr>
        <p:txBody>
          <a:bodyPr wrap="square" rtlCol="0">
            <a:spAutoFit/>
          </a:bodyPr>
          <a:lstStyle/>
          <a:p>
            <a:r>
              <a:rPr lang="en-US" sz="1100" b="1"/>
              <a:t>2018</a:t>
            </a:r>
          </a:p>
        </p:txBody>
      </p:sp>
      <p:sp>
        <p:nvSpPr>
          <p:cNvPr id="18" name="TextBox 17">
            <a:extLst>
              <a:ext uri="{FF2B5EF4-FFF2-40B4-BE49-F238E27FC236}">
                <a16:creationId xmlns:a16="http://schemas.microsoft.com/office/drawing/2014/main" id="{C7F9D91A-2919-F38E-F8D5-0F2F61255D8C}"/>
              </a:ext>
            </a:extLst>
          </p:cNvPr>
          <p:cNvSpPr txBox="1"/>
          <p:nvPr/>
        </p:nvSpPr>
        <p:spPr>
          <a:xfrm>
            <a:off x="5535895" y="5762344"/>
            <a:ext cx="649857" cy="261610"/>
          </a:xfrm>
          <a:prstGeom prst="rect">
            <a:avLst/>
          </a:prstGeom>
          <a:noFill/>
        </p:spPr>
        <p:txBody>
          <a:bodyPr wrap="square" rtlCol="0">
            <a:spAutoFit/>
          </a:bodyPr>
          <a:lstStyle/>
          <a:p>
            <a:r>
              <a:rPr lang="en-US" sz="1100" b="1"/>
              <a:t>2020</a:t>
            </a:r>
          </a:p>
        </p:txBody>
      </p:sp>
      <p:sp>
        <p:nvSpPr>
          <p:cNvPr id="19" name="TextBox 18">
            <a:extLst>
              <a:ext uri="{FF2B5EF4-FFF2-40B4-BE49-F238E27FC236}">
                <a16:creationId xmlns:a16="http://schemas.microsoft.com/office/drawing/2014/main" id="{818792EA-FB69-444A-93C7-79F2629C113B}"/>
              </a:ext>
            </a:extLst>
          </p:cNvPr>
          <p:cNvSpPr txBox="1"/>
          <p:nvPr/>
        </p:nvSpPr>
        <p:spPr>
          <a:xfrm>
            <a:off x="10966574" y="5748581"/>
            <a:ext cx="649857" cy="261610"/>
          </a:xfrm>
          <a:prstGeom prst="rect">
            <a:avLst/>
          </a:prstGeom>
          <a:noFill/>
        </p:spPr>
        <p:txBody>
          <a:bodyPr wrap="square" rtlCol="0">
            <a:spAutoFit/>
          </a:bodyPr>
          <a:lstStyle/>
          <a:p>
            <a:r>
              <a:rPr lang="en-US" sz="1100" b="1"/>
              <a:t>2022</a:t>
            </a:r>
          </a:p>
        </p:txBody>
      </p:sp>
      <p:sp>
        <p:nvSpPr>
          <p:cNvPr id="20" name="TextBox 19">
            <a:extLst>
              <a:ext uri="{FF2B5EF4-FFF2-40B4-BE49-F238E27FC236}">
                <a16:creationId xmlns:a16="http://schemas.microsoft.com/office/drawing/2014/main" id="{225D447C-22EC-2713-B7E5-935C070C6326}"/>
              </a:ext>
            </a:extLst>
          </p:cNvPr>
          <p:cNvSpPr txBox="1"/>
          <p:nvPr/>
        </p:nvSpPr>
        <p:spPr>
          <a:xfrm>
            <a:off x="169478" y="6126229"/>
            <a:ext cx="2168395" cy="246221"/>
          </a:xfrm>
          <a:prstGeom prst="rect">
            <a:avLst/>
          </a:prstGeom>
          <a:noFill/>
        </p:spPr>
        <p:txBody>
          <a:bodyPr wrap="square" rtlCol="0">
            <a:spAutoFit/>
          </a:bodyPr>
          <a:lstStyle/>
          <a:p>
            <a:r>
              <a:rPr lang="en-US" sz="1000">
                <a:solidFill>
                  <a:schemeClr val="bg1"/>
                </a:solidFill>
              </a:rPr>
              <a:t>Dr. Kyle Dosch, Dental Director</a:t>
            </a:r>
          </a:p>
        </p:txBody>
      </p:sp>
      <p:sp>
        <p:nvSpPr>
          <p:cNvPr id="22" name="Rectangle 21">
            <a:extLst>
              <a:ext uri="{FF2B5EF4-FFF2-40B4-BE49-F238E27FC236}">
                <a16:creationId xmlns:a16="http://schemas.microsoft.com/office/drawing/2014/main" id="{465BFE52-BCF9-65A9-1B9A-4052B81B15C9}"/>
              </a:ext>
            </a:extLst>
          </p:cNvPr>
          <p:cNvSpPr/>
          <p:nvPr/>
        </p:nvSpPr>
        <p:spPr>
          <a:xfrm>
            <a:off x="3193673" y="6126228"/>
            <a:ext cx="2742262" cy="727061"/>
          </a:xfrm>
          <a:prstGeom prst="rect">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D48BD35E-3D37-17C1-B7DA-DB3AD5F5C905}"/>
              </a:ext>
            </a:extLst>
          </p:cNvPr>
          <p:cNvSpPr txBox="1"/>
          <p:nvPr/>
        </p:nvSpPr>
        <p:spPr>
          <a:xfrm>
            <a:off x="3198128" y="6156549"/>
            <a:ext cx="2168395" cy="246221"/>
          </a:xfrm>
          <a:prstGeom prst="rect">
            <a:avLst/>
          </a:prstGeom>
          <a:noFill/>
        </p:spPr>
        <p:txBody>
          <a:bodyPr wrap="square" rtlCol="0">
            <a:spAutoFit/>
          </a:bodyPr>
          <a:lstStyle/>
          <a:p>
            <a:r>
              <a:rPr lang="en-US" sz="1000">
                <a:solidFill>
                  <a:schemeClr val="bg1"/>
                </a:solidFill>
              </a:rPr>
              <a:t>Brenda Choy, (title)</a:t>
            </a:r>
          </a:p>
        </p:txBody>
      </p:sp>
      <p:sp>
        <p:nvSpPr>
          <p:cNvPr id="24" name="Rectangle 23">
            <a:extLst>
              <a:ext uri="{FF2B5EF4-FFF2-40B4-BE49-F238E27FC236}">
                <a16:creationId xmlns:a16="http://schemas.microsoft.com/office/drawing/2014/main" id="{F24A8C5F-13F0-9E6B-55B5-AEF857A13D17}"/>
              </a:ext>
            </a:extLst>
          </p:cNvPr>
          <p:cNvSpPr/>
          <p:nvPr/>
        </p:nvSpPr>
        <p:spPr>
          <a:xfrm>
            <a:off x="6267172" y="6126228"/>
            <a:ext cx="2785652" cy="740020"/>
          </a:xfrm>
          <a:prstGeom prst="rect">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4EB7BD3B-AA48-CFCB-A5C8-3E3E0382B8E9}"/>
              </a:ext>
            </a:extLst>
          </p:cNvPr>
          <p:cNvSpPr txBox="1"/>
          <p:nvPr/>
        </p:nvSpPr>
        <p:spPr>
          <a:xfrm>
            <a:off x="6309646" y="6144976"/>
            <a:ext cx="2168395" cy="246221"/>
          </a:xfrm>
          <a:prstGeom prst="rect">
            <a:avLst/>
          </a:prstGeom>
          <a:noFill/>
        </p:spPr>
        <p:txBody>
          <a:bodyPr wrap="square" rtlCol="0">
            <a:spAutoFit/>
          </a:bodyPr>
          <a:lstStyle/>
          <a:p>
            <a:r>
              <a:rPr lang="en-US" sz="1000">
                <a:solidFill>
                  <a:schemeClr val="bg1"/>
                </a:solidFill>
              </a:rPr>
              <a:t>Stacy Torrance, (title)</a:t>
            </a:r>
          </a:p>
        </p:txBody>
      </p:sp>
      <p:sp>
        <p:nvSpPr>
          <p:cNvPr id="26" name="Rectangle 25">
            <a:extLst>
              <a:ext uri="{FF2B5EF4-FFF2-40B4-BE49-F238E27FC236}">
                <a16:creationId xmlns:a16="http://schemas.microsoft.com/office/drawing/2014/main" id="{6CB10D3F-9A06-AC47-35BB-EC75BF29843A}"/>
              </a:ext>
            </a:extLst>
          </p:cNvPr>
          <p:cNvSpPr/>
          <p:nvPr/>
        </p:nvSpPr>
        <p:spPr>
          <a:xfrm>
            <a:off x="9368215" y="6126228"/>
            <a:ext cx="2672687" cy="765380"/>
          </a:xfrm>
          <a:prstGeom prst="rect">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C97AB4D9-DC28-6239-0404-6452A25682D3}"/>
              </a:ext>
            </a:extLst>
          </p:cNvPr>
          <p:cNvSpPr txBox="1"/>
          <p:nvPr/>
        </p:nvSpPr>
        <p:spPr>
          <a:xfrm>
            <a:off x="9368215" y="6117593"/>
            <a:ext cx="2168395" cy="246221"/>
          </a:xfrm>
          <a:prstGeom prst="rect">
            <a:avLst/>
          </a:prstGeom>
          <a:noFill/>
        </p:spPr>
        <p:txBody>
          <a:bodyPr wrap="square" rtlCol="0">
            <a:spAutoFit/>
          </a:bodyPr>
          <a:lstStyle/>
          <a:p>
            <a:r>
              <a:rPr lang="en-US" sz="1000">
                <a:solidFill>
                  <a:schemeClr val="bg1"/>
                </a:solidFill>
              </a:rPr>
              <a:t>Diane Oakes, Chief Mission Officer</a:t>
            </a:r>
          </a:p>
        </p:txBody>
      </p:sp>
      <p:sp>
        <p:nvSpPr>
          <p:cNvPr id="28" name="Diamond 27">
            <a:extLst>
              <a:ext uri="{FF2B5EF4-FFF2-40B4-BE49-F238E27FC236}">
                <a16:creationId xmlns:a16="http://schemas.microsoft.com/office/drawing/2014/main" id="{F222087F-9998-75E5-304C-BCDBAD3128D5}"/>
              </a:ext>
            </a:extLst>
          </p:cNvPr>
          <p:cNvSpPr/>
          <p:nvPr/>
        </p:nvSpPr>
        <p:spPr>
          <a:xfrm>
            <a:off x="2625188" y="5533690"/>
            <a:ext cx="161026" cy="178280"/>
          </a:xfrm>
          <a:prstGeom prst="diamond">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841865A7-7793-BA98-4996-14B34D9337F0}"/>
              </a:ext>
            </a:extLst>
          </p:cNvPr>
          <p:cNvSpPr txBox="1"/>
          <p:nvPr/>
        </p:nvSpPr>
        <p:spPr>
          <a:xfrm>
            <a:off x="8608483" y="5861763"/>
            <a:ext cx="1698968" cy="215444"/>
          </a:xfrm>
          <a:prstGeom prst="rect">
            <a:avLst/>
          </a:prstGeom>
          <a:noFill/>
        </p:spPr>
        <p:txBody>
          <a:bodyPr wrap="square" rtlCol="0">
            <a:spAutoFit/>
          </a:bodyPr>
          <a:lstStyle/>
          <a:p>
            <a:r>
              <a:rPr lang="en-US" sz="800"/>
              <a:t>Auditing of dental prescribing data</a:t>
            </a:r>
          </a:p>
        </p:txBody>
      </p:sp>
      <p:sp>
        <p:nvSpPr>
          <p:cNvPr id="31" name="TextBox 30">
            <a:extLst>
              <a:ext uri="{FF2B5EF4-FFF2-40B4-BE49-F238E27FC236}">
                <a16:creationId xmlns:a16="http://schemas.microsoft.com/office/drawing/2014/main" id="{2DBFE2D5-4A15-F772-5EDD-658A2079C868}"/>
              </a:ext>
            </a:extLst>
          </p:cNvPr>
          <p:cNvSpPr txBox="1"/>
          <p:nvPr/>
        </p:nvSpPr>
        <p:spPr>
          <a:xfrm>
            <a:off x="5900862" y="5046478"/>
            <a:ext cx="1955090" cy="338554"/>
          </a:xfrm>
          <a:prstGeom prst="rect">
            <a:avLst/>
          </a:prstGeom>
          <a:noFill/>
        </p:spPr>
        <p:txBody>
          <a:bodyPr wrap="square" rtlCol="0">
            <a:spAutoFit/>
          </a:bodyPr>
          <a:lstStyle/>
          <a:p>
            <a:r>
              <a:rPr lang="en-US" sz="800"/>
              <a:t>COVID-19 Pandemic Start, interruption in routine dental services </a:t>
            </a:r>
          </a:p>
        </p:txBody>
      </p:sp>
      <p:sp>
        <p:nvSpPr>
          <p:cNvPr id="32" name="Arrow: Right 31">
            <a:extLst>
              <a:ext uri="{FF2B5EF4-FFF2-40B4-BE49-F238E27FC236}">
                <a16:creationId xmlns:a16="http://schemas.microsoft.com/office/drawing/2014/main" id="{A9833A55-AD8B-E5A6-06F4-492C95EA1429}"/>
              </a:ext>
            </a:extLst>
          </p:cNvPr>
          <p:cNvSpPr/>
          <p:nvPr/>
        </p:nvSpPr>
        <p:spPr>
          <a:xfrm>
            <a:off x="87990" y="955716"/>
            <a:ext cx="9795869" cy="609374"/>
          </a:xfrm>
          <a:prstGeom prst="rightArrow">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0233A662-06BB-75B0-B9C0-9922CC655328}"/>
              </a:ext>
            </a:extLst>
          </p:cNvPr>
          <p:cNvSpPr/>
          <p:nvPr/>
        </p:nvSpPr>
        <p:spPr>
          <a:xfrm>
            <a:off x="624841" y="870050"/>
            <a:ext cx="808006" cy="758383"/>
          </a:xfrm>
          <a:prstGeom prst="ellipse">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BB057893-5BC5-7246-8D94-846B712DF63C}"/>
              </a:ext>
            </a:extLst>
          </p:cNvPr>
          <p:cNvSpPr/>
          <p:nvPr/>
        </p:nvSpPr>
        <p:spPr>
          <a:xfrm>
            <a:off x="2971497" y="840964"/>
            <a:ext cx="808006" cy="758383"/>
          </a:xfrm>
          <a:prstGeom prst="ellipse">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823772A9-119F-D87A-1C1A-72E69DB99BCF}"/>
              </a:ext>
            </a:extLst>
          </p:cNvPr>
          <p:cNvSpPr/>
          <p:nvPr/>
        </p:nvSpPr>
        <p:spPr>
          <a:xfrm>
            <a:off x="5501640" y="858300"/>
            <a:ext cx="808006" cy="758383"/>
          </a:xfrm>
          <a:prstGeom prst="ellipse">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93941362-E0B2-7CD0-CBA6-77CF231FF1F5}"/>
              </a:ext>
            </a:extLst>
          </p:cNvPr>
          <p:cNvSpPr/>
          <p:nvPr/>
        </p:nvSpPr>
        <p:spPr>
          <a:xfrm>
            <a:off x="7989498" y="864692"/>
            <a:ext cx="808006" cy="758383"/>
          </a:xfrm>
          <a:prstGeom prst="ellipse">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5EF9360D-E96D-4E93-B2D1-84F83EDC0F96}"/>
              </a:ext>
            </a:extLst>
          </p:cNvPr>
          <p:cNvSpPr/>
          <p:nvPr/>
        </p:nvSpPr>
        <p:spPr>
          <a:xfrm>
            <a:off x="10497484" y="854843"/>
            <a:ext cx="808006" cy="75838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Graphic 38" descr="Heart with pulse with solid fill">
            <a:extLst>
              <a:ext uri="{FF2B5EF4-FFF2-40B4-BE49-F238E27FC236}">
                <a16:creationId xmlns:a16="http://schemas.microsoft.com/office/drawing/2014/main" id="{2F3C48E5-3CBA-FBA2-C441-BD6D04EF9EE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10618972" y="983242"/>
            <a:ext cx="549215" cy="549215"/>
          </a:xfrm>
          <a:prstGeom prst="rect">
            <a:avLst/>
          </a:prstGeom>
        </p:spPr>
      </p:pic>
      <p:pic>
        <p:nvPicPr>
          <p:cNvPr id="41" name="Graphic 40" descr="Group brainstorm with solid fill">
            <a:extLst>
              <a:ext uri="{FF2B5EF4-FFF2-40B4-BE49-F238E27FC236}">
                <a16:creationId xmlns:a16="http://schemas.microsoft.com/office/drawing/2014/main" id="{AD008789-E8C8-A0C5-56E1-99E946CE2A0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57028" y="966064"/>
            <a:ext cx="543631" cy="543631"/>
          </a:xfrm>
          <a:prstGeom prst="rect">
            <a:avLst/>
          </a:prstGeom>
        </p:spPr>
      </p:pic>
      <p:pic>
        <p:nvPicPr>
          <p:cNvPr id="43" name="Graphic 42" descr="Gears with solid fill">
            <a:extLst>
              <a:ext uri="{FF2B5EF4-FFF2-40B4-BE49-F238E27FC236}">
                <a16:creationId xmlns:a16="http://schemas.microsoft.com/office/drawing/2014/main" id="{DA88168B-8D8C-011B-DFD8-A961289727F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3107093" y="961268"/>
            <a:ext cx="520460" cy="520460"/>
          </a:xfrm>
          <a:prstGeom prst="rect">
            <a:avLst/>
          </a:prstGeom>
        </p:spPr>
      </p:pic>
      <p:pic>
        <p:nvPicPr>
          <p:cNvPr id="45" name="Graphic 44" descr="Comment Like with solid fill">
            <a:extLst>
              <a:ext uri="{FF2B5EF4-FFF2-40B4-BE49-F238E27FC236}">
                <a16:creationId xmlns:a16="http://schemas.microsoft.com/office/drawing/2014/main" id="{D95E3339-5EAC-363F-5E20-244AD5D120E6}"/>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rcRect/>
          <a:stretch/>
        </p:blipFill>
        <p:spPr>
          <a:xfrm>
            <a:off x="5621690" y="967620"/>
            <a:ext cx="573657" cy="573657"/>
          </a:xfrm>
          <a:prstGeom prst="rect">
            <a:avLst/>
          </a:prstGeom>
        </p:spPr>
      </p:pic>
      <p:pic>
        <p:nvPicPr>
          <p:cNvPr id="47" name="Graphic 46" descr="Clipboard Checked with solid fill">
            <a:extLst>
              <a:ext uri="{FF2B5EF4-FFF2-40B4-BE49-F238E27FC236}">
                <a16:creationId xmlns:a16="http://schemas.microsoft.com/office/drawing/2014/main" id="{BCDDC1CA-85A4-F342-B34B-1A3A7BCBE2C8}"/>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8144772" y="986202"/>
            <a:ext cx="497457" cy="497457"/>
          </a:xfrm>
          <a:prstGeom prst="rect">
            <a:avLst/>
          </a:prstGeom>
        </p:spPr>
      </p:pic>
      <p:sp>
        <p:nvSpPr>
          <p:cNvPr id="2" name="Rectangle 1">
            <a:extLst>
              <a:ext uri="{FF2B5EF4-FFF2-40B4-BE49-F238E27FC236}">
                <a16:creationId xmlns:a16="http://schemas.microsoft.com/office/drawing/2014/main" id="{CB11E5D9-DAAA-AFE7-B808-BF2700F3C961}"/>
              </a:ext>
            </a:extLst>
          </p:cNvPr>
          <p:cNvSpPr/>
          <p:nvPr/>
        </p:nvSpPr>
        <p:spPr>
          <a:xfrm>
            <a:off x="2887564" y="5463297"/>
            <a:ext cx="45719" cy="310551"/>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FCD9581-42A9-D268-878A-C945E3744AFC}"/>
              </a:ext>
            </a:extLst>
          </p:cNvPr>
          <p:cNvSpPr txBox="1"/>
          <p:nvPr/>
        </p:nvSpPr>
        <p:spPr>
          <a:xfrm>
            <a:off x="2608595" y="5788914"/>
            <a:ext cx="649857" cy="261610"/>
          </a:xfrm>
          <a:prstGeom prst="rect">
            <a:avLst/>
          </a:prstGeom>
          <a:noFill/>
        </p:spPr>
        <p:txBody>
          <a:bodyPr wrap="square" rtlCol="0">
            <a:spAutoFit/>
          </a:bodyPr>
          <a:lstStyle/>
          <a:p>
            <a:r>
              <a:rPr lang="en-US" sz="1100" b="1"/>
              <a:t>2019</a:t>
            </a:r>
          </a:p>
        </p:txBody>
      </p:sp>
      <p:sp>
        <p:nvSpPr>
          <p:cNvPr id="38" name="Rectangle 37">
            <a:extLst>
              <a:ext uri="{FF2B5EF4-FFF2-40B4-BE49-F238E27FC236}">
                <a16:creationId xmlns:a16="http://schemas.microsoft.com/office/drawing/2014/main" id="{DD441D40-1AE2-B160-5A00-4537292309B3}"/>
              </a:ext>
            </a:extLst>
          </p:cNvPr>
          <p:cNvSpPr/>
          <p:nvPr/>
        </p:nvSpPr>
        <p:spPr>
          <a:xfrm>
            <a:off x="8402740" y="5451793"/>
            <a:ext cx="45719" cy="310551"/>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70165FDE-4F00-3E5F-F664-757BAC5A5ED1}"/>
              </a:ext>
            </a:extLst>
          </p:cNvPr>
          <p:cNvSpPr txBox="1"/>
          <p:nvPr/>
        </p:nvSpPr>
        <p:spPr>
          <a:xfrm>
            <a:off x="8158323" y="5795646"/>
            <a:ext cx="649857" cy="261610"/>
          </a:xfrm>
          <a:prstGeom prst="rect">
            <a:avLst/>
          </a:prstGeom>
          <a:noFill/>
        </p:spPr>
        <p:txBody>
          <a:bodyPr wrap="square" rtlCol="0">
            <a:spAutoFit/>
          </a:bodyPr>
          <a:lstStyle/>
          <a:p>
            <a:r>
              <a:rPr lang="en-US" sz="1100" b="1"/>
              <a:t>2021</a:t>
            </a:r>
          </a:p>
        </p:txBody>
      </p:sp>
      <p:sp>
        <p:nvSpPr>
          <p:cNvPr id="46" name="TextBox 45">
            <a:extLst>
              <a:ext uri="{FF2B5EF4-FFF2-40B4-BE49-F238E27FC236}">
                <a16:creationId xmlns:a16="http://schemas.microsoft.com/office/drawing/2014/main" id="{3C330ED7-229A-D1F8-02E3-D80C91EB8A39}"/>
              </a:ext>
            </a:extLst>
          </p:cNvPr>
          <p:cNvSpPr txBox="1"/>
          <p:nvPr/>
        </p:nvSpPr>
        <p:spPr>
          <a:xfrm>
            <a:off x="1595735" y="4865242"/>
            <a:ext cx="1079543" cy="584775"/>
          </a:xfrm>
          <a:prstGeom prst="rect">
            <a:avLst/>
          </a:prstGeom>
          <a:noFill/>
        </p:spPr>
        <p:txBody>
          <a:bodyPr wrap="square" rtlCol="0">
            <a:spAutoFit/>
          </a:bodyPr>
          <a:lstStyle/>
          <a:p>
            <a:r>
              <a:rPr lang="en-US" sz="800"/>
              <a:t>Educational Materials Distributed to dentists and patients</a:t>
            </a:r>
          </a:p>
        </p:txBody>
      </p:sp>
      <p:cxnSp>
        <p:nvCxnSpPr>
          <p:cNvPr id="49" name="Straight Connector 48">
            <a:extLst>
              <a:ext uri="{FF2B5EF4-FFF2-40B4-BE49-F238E27FC236}">
                <a16:creationId xmlns:a16="http://schemas.microsoft.com/office/drawing/2014/main" id="{82908440-D51D-5848-07E2-346C3FEB7698}"/>
              </a:ext>
            </a:extLst>
          </p:cNvPr>
          <p:cNvCxnSpPr>
            <a:cxnSpLocks/>
          </p:cNvCxnSpPr>
          <p:nvPr/>
        </p:nvCxnSpPr>
        <p:spPr>
          <a:xfrm>
            <a:off x="2094230" y="5332238"/>
            <a:ext cx="0" cy="189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Diamond 50">
            <a:extLst>
              <a:ext uri="{FF2B5EF4-FFF2-40B4-BE49-F238E27FC236}">
                <a16:creationId xmlns:a16="http://schemas.microsoft.com/office/drawing/2014/main" id="{38E806E5-2751-B27F-D4A5-C8142649005F}"/>
              </a:ext>
            </a:extLst>
          </p:cNvPr>
          <p:cNvSpPr/>
          <p:nvPr/>
        </p:nvSpPr>
        <p:spPr>
          <a:xfrm>
            <a:off x="1416060" y="5518820"/>
            <a:ext cx="161026" cy="178280"/>
          </a:xfrm>
          <a:prstGeom prst="diamond">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2" name="Straight Connector 51">
            <a:extLst>
              <a:ext uri="{FF2B5EF4-FFF2-40B4-BE49-F238E27FC236}">
                <a16:creationId xmlns:a16="http://schemas.microsoft.com/office/drawing/2014/main" id="{E4667727-C1CB-4986-CCCB-067E8E50ECCE}"/>
              </a:ext>
            </a:extLst>
          </p:cNvPr>
          <p:cNvCxnSpPr>
            <a:cxnSpLocks/>
          </p:cNvCxnSpPr>
          <p:nvPr/>
        </p:nvCxnSpPr>
        <p:spPr>
          <a:xfrm>
            <a:off x="2440141" y="5710871"/>
            <a:ext cx="0" cy="189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AB7626EA-234D-DCD0-3A0D-0F4DF8D79014}"/>
              </a:ext>
            </a:extLst>
          </p:cNvPr>
          <p:cNvSpPr txBox="1"/>
          <p:nvPr/>
        </p:nvSpPr>
        <p:spPr>
          <a:xfrm>
            <a:off x="1337457" y="5749188"/>
            <a:ext cx="1447838" cy="338554"/>
          </a:xfrm>
          <a:prstGeom prst="rect">
            <a:avLst/>
          </a:prstGeom>
          <a:noFill/>
        </p:spPr>
        <p:txBody>
          <a:bodyPr wrap="square" rtlCol="0">
            <a:spAutoFit/>
          </a:bodyPr>
          <a:lstStyle/>
          <a:p>
            <a:r>
              <a:rPr lang="en-US" sz="800"/>
              <a:t>General letters sent to dentists describing initiative</a:t>
            </a:r>
          </a:p>
        </p:txBody>
      </p:sp>
      <p:cxnSp>
        <p:nvCxnSpPr>
          <p:cNvPr id="55" name="Straight Connector 54">
            <a:extLst>
              <a:ext uri="{FF2B5EF4-FFF2-40B4-BE49-F238E27FC236}">
                <a16:creationId xmlns:a16="http://schemas.microsoft.com/office/drawing/2014/main" id="{145390B7-A312-3F6D-C337-B32300E1766B}"/>
              </a:ext>
            </a:extLst>
          </p:cNvPr>
          <p:cNvCxnSpPr>
            <a:cxnSpLocks/>
          </p:cNvCxnSpPr>
          <p:nvPr/>
        </p:nvCxnSpPr>
        <p:spPr>
          <a:xfrm>
            <a:off x="6219647" y="5342744"/>
            <a:ext cx="0" cy="189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1DB3D01E-8E21-D917-3DF7-0E5E1CC4B23C}"/>
              </a:ext>
            </a:extLst>
          </p:cNvPr>
          <p:cNvCxnSpPr>
            <a:cxnSpLocks/>
          </p:cNvCxnSpPr>
          <p:nvPr/>
        </p:nvCxnSpPr>
        <p:spPr>
          <a:xfrm>
            <a:off x="2083072" y="5514132"/>
            <a:ext cx="1042849" cy="0"/>
          </a:xfrm>
          <a:prstGeom prst="line">
            <a:avLst/>
          </a:prstGeom>
          <a:ln w="38100">
            <a:solidFill>
              <a:srgbClr val="006666"/>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DA790F9F-444B-31C0-794C-F0C60A039708}"/>
              </a:ext>
            </a:extLst>
          </p:cNvPr>
          <p:cNvCxnSpPr>
            <a:cxnSpLocks/>
          </p:cNvCxnSpPr>
          <p:nvPr/>
        </p:nvCxnSpPr>
        <p:spPr>
          <a:xfrm>
            <a:off x="2415740" y="5711970"/>
            <a:ext cx="740947" cy="0"/>
          </a:xfrm>
          <a:prstGeom prst="line">
            <a:avLst/>
          </a:prstGeom>
          <a:ln w="38100">
            <a:solidFill>
              <a:srgbClr val="006666"/>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626FAE85-E99C-9ACD-3C32-6C22B4776FD6}"/>
              </a:ext>
            </a:extLst>
          </p:cNvPr>
          <p:cNvCxnSpPr>
            <a:cxnSpLocks/>
          </p:cNvCxnSpPr>
          <p:nvPr/>
        </p:nvCxnSpPr>
        <p:spPr>
          <a:xfrm>
            <a:off x="1496573" y="5324250"/>
            <a:ext cx="0" cy="189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0E1826F3-7DA1-6D2F-290A-27D585279D4B}"/>
              </a:ext>
            </a:extLst>
          </p:cNvPr>
          <p:cNvSpPr txBox="1"/>
          <p:nvPr/>
        </p:nvSpPr>
        <p:spPr>
          <a:xfrm>
            <a:off x="1101918" y="5136365"/>
            <a:ext cx="764034" cy="338554"/>
          </a:xfrm>
          <a:prstGeom prst="rect">
            <a:avLst/>
          </a:prstGeom>
          <a:noFill/>
        </p:spPr>
        <p:txBody>
          <a:bodyPr wrap="square" rtlCol="0">
            <a:spAutoFit/>
          </a:bodyPr>
          <a:lstStyle/>
          <a:p>
            <a:r>
              <a:rPr lang="en-US" sz="800"/>
              <a:t>Website launch</a:t>
            </a:r>
          </a:p>
        </p:txBody>
      </p:sp>
      <p:cxnSp>
        <p:nvCxnSpPr>
          <p:cNvPr id="63" name="Straight Connector 62">
            <a:extLst>
              <a:ext uri="{FF2B5EF4-FFF2-40B4-BE49-F238E27FC236}">
                <a16:creationId xmlns:a16="http://schemas.microsoft.com/office/drawing/2014/main" id="{E5E03839-D30E-8F30-5248-945EAADCC46D}"/>
              </a:ext>
            </a:extLst>
          </p:cNvPr>
          <p:cNvCxnSpPr>
            <a:cxnSpLocks/>
          </p:cNvCxnSpPr>
          <p:nvPr/>
        </p:nvCxnSpPr>
        <p:spPr>
          <a:xfrm>
            <a:off x="2700396" y="5368356"/>
            <a:ext cx="0" cy="189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4" name="TextBox 63">
            <a:extLst>
              <a:ext uri="{FF2B5EF4-FFF2-40B4-BE49-F238E27FC236}">
                <a16:creationId xmlns:a16="http://schemas.microsoft.com/office/drawing/2014/main" id="{AAD7C3BF-75C9-2F4B-F3FE-7197F6E1F478}"/>
              </a:ext>
            </a:extLst>
          </p:cNvPr>
          <p:cNvSpPr txBox="1"/>
          <p:nvPr/>
        </p:nvSpPr>
        <p:spPr>
          <a:xfrm>
            <a:off x="2578559" y="5043837"/>
            <a:ext cx="764034" cy="338554"/>
          </a:xfrm>
          <a:prstGeom prst="rect">
            <a:avLst/>
          </a:prstGeom>
          <a:noFill/>
        </p:spPr>
        <p:txBody>
          <a:bodyPr wrap="square" rtlCol="0">
            <a:spAutoFit/>
          </a:bodyPr>
          <a:lstStyle/>
          <a:p>
            <a:r>
              <a:rPr lang="en-US" sz="800"/>
              <a:t>CE Course Launch</a:t>
            </a:r>
          </a:p>
        </p:txBody>
      </p:sp>
      <p:cxnSp>
        <p:nvCxnSpPr>
          <p:cNvPr id="65" name="Straight Connector 64">
            <a:extLst>
              <a:ext uri="{FF2B5EF4-FFF2-40B4-BE49-F238E27FC236}">
                <a16:creationId xmlns:a16="http://schemas.microsoft.com/office/drawing/2014/main" id="{32197815-37E8-9D12-E458-EB4A9D15A448}"/>
              </a:ext>
            </a:extLst>
          </p:cNvPr>
          <p:cNvCxnSpPr>
            <a:cxnSpLocks/>
          </p:cNvCxnSpPr>
          <p:nvPr/>
        </p:nvCxnSpPr>
        <p:spPr>
          <a:xfrm>
            <a:off x="4476510" y="5489751"/>
            <a:ext cx="7363626" cy="6638"/>
          </a:xfrm>
          <a:prstGeom prst="line">
            <a:avLst/>
          </a:prstGeom>
          <a:ln w="38100">
            <a:solidFill>
              <a:srgbClr val="006666"/>
            </a:solidFill>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D7ABCACC-9690-AE1C-D80B-F1F97500642D}"/>
              </a:ext>
            </a:extLst>
          </p:cNvPr>
          <p:cNvSpPr txBox="1"/>
          <p:nvPr/>
        </p:nvSpPr>
        <p:spPr>
          <a:xfrm>
            <a:off x="3737433" y="5128959"/>
            <a:ext cx="1046813" cy="338554"/>
          </a:xfrm>
          <a:prstGeom prst="rect">
            <a:avLst/>
          </a:prstGeom>
          <a:noFill/>
        </p:spPr>
        <p:txBody>
          <a:bodyPr wrap="square" rtlCol="0">
            <a:spAutoFit/>
          </a:bodyPr>
          <a:lstStyle/>
          <a:p>
            <a:r>
              <a:rPr lang="en-US" sz="800"/>
              <a:t>One-on-one phone conversations</a:t>
            </a:r>
          </a:p>
        </p:txBody>
      </p:sp>
      <p:cxnSp>
        <p:nvCxnSpPr>
          <p:cNvPr id="69" name="Straight Connector 68">
            <a:extLst>
              <a:ext uri="{FF2B5EF4-FFF2-40B4-BE49-F238E27FC236}">
                <a16:creationId xmlns:a16="http://schemas.microsoft.com/office/drawing/2014/main" id="{8B89A3C3-F3E0-165A-2FE7-3A01D9D52647}"/>
              </a:ext>
            </a:extLst>
          </p:cNvPr>
          <p:cNvCxnSpPr>
            <a:cxnSpLocks/>
          </p:cNvCxnSpPr>
          <p:nvPr/>
        </p:nvCxnSpPr>
        <p:spPr>
          <a:xfrm>
            <a:off x="4490830" y="5342744"/>
            <a:ext cx="0" cy="189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Oval 29">
            <a:extLst>
              <a:ext uri="{FF2B5EF4-FFF2-40B4-BE49-F238E27FC236}">
                <a16:creationId xmlns:a16="http://schemas.microsoft.com/office/drawing/2014/main" id="{53ABC5F1-6C98-4CBE-1D26-B55DEFBE6248}"/>
              </a:ext>
            </a:extLst>
          </p:cNvPr>
          <p:cNvSpPr/>
          <p:nvPr/>
        </p:nvSpPr>
        <p:spPr>
          <a:xfrm>
            <a:off x="6151664" y="5565398"/>
            <a:ext cx="149525" cy="16102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0" name="Straight Connector 69">
            <a:extLst>
              <a:ext uri="{FF2B5EF4-FFF2-40B4-BE49-F238E27FC236}">
                <a16:creationId xmlns:a16="http://schemas.microsoft.com/office/drawing/2014/main" id="{3787E0EC-CEF7-1BC5-B86B-4587DDCFB0CF}"/>
              </a:ext>
            </a:extLst>
          </p:cNvPr>
          <p:cNvCxnSpPr>
            <a:cxnSpLocks/>
          </p:cNvCxnSpPr>
          <p:nvPr/>
        </p:nvCxnSpPr>
        <p:spPr>
          <a:xfrm>
            <a:off x="4490830" y="5738130"/>
            <a:ext cx="1042849" cy="0"/>
          </a:xfrm>
          <a:prstGeom prst="line">
            <a:avLst/>
          </a:prstGeom>
          <a:ln w="38100">
            <a:solidFill>
              <a:srgbClr val="006666"/>
            </a:solidFill>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7E2CB96F-3BAD-7BBF-2182-A01613A2E1FD}"/>
              </a:ext>
            </a:extLst>
          </p:cNvPr>
          <p:cNvSpPr txBox="1"/>
          <p:nvPr/>
        </p:nvSpPr>
        <p:spPr>
          <a:xfrm>
            <a:off x="3833655" y="5838831"/>
            <a:ext cx="1362939" cy="215444"/>
          </a:xfrm>
          <a:prstGeom prst="rect">
            <a:avLst/>
          </a:prstGeom>
          <a:noFill/>
        </p:spPr>
        <p:txBody>
          <a:bodyPr wrap="square" rtlCol="0">
            <a:spAutoFit/>
          </a:bodyPr>
          <a:lstStyle/>
          <a:p>
            <a:r>
              <a:rPr lang="en-US" sz="800"/>
              <a:t>Focused letters campaign</a:t>
            </a:r>
          </a:p>
        </p:txBody>
      </p:sp>
      <p:cxnSp>
        <p:nvCxnSpPr>
          <p:cNvPr id="72" name="Straight Connector 71">
            <a:extLst>
              <a:ext uri="{FF2B5EF4-FFF2-40B4-BE49-F238E27FC236}">
                <a16:creationId xmlns:a16="http://schemas.microsoft.com/office/drawing/2014/main" id="{9F004676-21E0-6153-03DB-0AE7B6768096}"/>
              </a:ext>
            </a:extLst>
          </p:cNvPr>
          <p:cNvCxnSpPr>
            <a:cxnSpLocks/>
          </p:cNvCxnSpPr>
          <p:nvPr/>
        </p:nvCxnSpPr>
        <p:spPr>
          <a:xfrm>
            <a:off x="4490830" y="5693653"/>
            <a:ext cx="0" cy="189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3" name="Diamond 72">
            <a:extLst>
              <a:ext uri="{FF2B5EF4-FFF2-40B4-BE49-F238E27FC236}">
                <a16:creationId xmlns:a16="http://schemas.microsoft.com/office/drawing/2014/main" id="{07A333B8-DD08-A484-F77F-92A01ACD0156}"/>
              </a:ext>
            </a:extLst>
          </p:cNvPr>
          <p:cNvSpPr/>
          <p:nvPr/>
        </p:nvSpPr>
        <p:spPr>
          <a:xfrm>
            <a:off x="4771824" y="5534373"/>
            <a:ext cx="161026" cy="178280"/>
          </a:xfrm>
          <a:prstGeom prst="diamond">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73">
            <a:extLst>
              <a:ext uri="{FF2B5EF4-FFF2-40B4-BE49-F238E27FC236}">
                <a16:creationId xmlns:a16="http://schemas.microsoft.com/office/drawing/2014/main" id="{55A5359E-CF0C-79C7-7627-7EC2417C55FF}"/>
              </a:ext>
            </a:extLst>
          </p:cNvPr>
          <p:cNvSpPr txBox="1"/>
          <p:nvPr/>
        </p:nvSpPr>
        <p:spPr>
          <a:xfrm>
            <a:off x="4726351" y="5130449"/>
            <a:ext cx="764034" cy="215444"/>
          </a:xfrm>
          <a:prstGeom prst="rect">
            <a:avLst/>
          </a:prstGeom>
          <a:noFill/>
        </p:spPr>
        <p:txBody>
          <a:bodyPr wrap="square" rtlCol="0">
            <a:spAutoFit/>
          </a:bodyPr>
          <a:lstStyle/>
          <a:p>
            <a:r>
              <a:rPr lang="en-US" sz="800"/>
              <a:t>Blog start</a:t>
            </a:r>
          </a:p>
        </p:txBody>
      </p:sp>
      <p:cxnSp>
        <p:nvCxnSpPr>
          <p:cNvPr id="76" name="Straight Connector 75">
            <a:extLst>
              <a:ext uri="{FF2B5EF4-FFF2-40B4-BE49-F238E27FC236}">
                <a16:creationId xmlns:a16="http://schemas.microsoft.com/office/drawing/2014/main" id="{00E9D08B-B469-789E-05C7-EBF1A2C225F6}"/>
              </a:ext>
            </a:extLst>
          </p:cNvPr>
          <p:cNvCxnSpPr>
            <a:cxnSpLocks/>
          </p:cNvCxnSpPr>
          <p:nvPr/>
        </p:nvCxnSpPr>
        <p:spPr>
          <a:xfrm>
            <a:off x="4852337" y="5360684"/>
            <a:ext cx="0" cy="189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0CC6C010-0CCD-1AF0-2F9A-ABCAB80B07F5}"/>
              </a:ext>
            </a:extLst>
          </p:cNvPr>
          <p:cNvCxnSpPr>
            <a:cxnSpLocks/>
          </p:cNvCxnSpPr>
          <p:nvPr/>
        </p:nvCxnSpPr>
        <p:spPr>
          <a:xfrm flipV="1">
            <a:off x="8425599" y="5683851"/>
            <a:ext cx="3389014" cy="12662"/>
          </a:xfrm>
          <a:prstGeom prst="line">
            <a:avLst/>
          </a:prstGeom>
          <a:ln w="38100">
            <a:solidFill>
              <a:srgbClr val="006666"/>
            </a:solidFill>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C3410BDB-32AA-BAAF-BB9E-88201BBF42C4}"/>
              </a:ext>
            </a:extLst>
          </p:cNvPr>
          <p:cNvCxnSpPr>
            <a:cxnSpLocks/>
          </p:cNvCxnSpPr>
          <p:nvPr/>
        </p:nvCxnSpPr>
        <p:spPr>
          <a:xfrm>
            <a:off x="8731981" y="5686067"/>
            <a:ext cx="0" cy="189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74309E44-F275-5CD2-5647-B18FED2972CB}"/>
              </a:ext>
            </a:extLst>
          </p:cNvPr>
          <p:cNvCxnSpPr>
            <a:cxnSpLocks/>
          </p:cNvCxnSpPr>
          <p:nvPr/>
        </p:nvCxnSpPr>
        <p:spPr>
          <a:xfrm>
            <a:off x="10571673" y="5375516"/>
            <a:ext cx="0" cy="189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3" name="TextBox 82">
            <a:extLst>
              <a:ext uri="{FF2B5EF4-FFF2-40B4-BE49-F238E27FC236}">
                <a16:creationId xmlns:a16="http://schemas.microsoft.com/office/drawing/2014/main" id="{8E2014A5-5201-B314-E260-D44A234600DD}"/>
              </a:ext>
            </a:extLst>
          </p:cNvPr>
          <p:cNvSpPr txBox="1"/>
          <p:nvPr/>
        </p:nvSpPr>
        <p:spPr>
          <a:xfrm>
            <a:off x="10204763" y="5039383"/>
            <a:ext cx="1698968" cy="338554"/>
          </a:xfrm>
          <a:prstGeom prst="rect">
            <a:avLst/>
          </a:prstGeom>
          <a:noFill/>
        </p:spPr>
        <p:txBody>
          <a:bodyPr wrap="square" rtlCol="0">
            <a:spAutoFit/>
          </a:bodyPr>
          <a:lstStyle/>
          <a:p>
            <a:r>
              <a:rPr lang="en-US" sz="800"/>
              <a:t>(IVR) messaging added to customer service line</a:t>
            </a:r>
          </a:p>
        </p:txBody>
      </p:sp>
      <p:cxnSp>
        <p:nvCxnSpPr>
          <p:cNvPr id="85" name="Straight Connector 84">
            <a:extLst>
              <a:ext uri="{FF2B5EF4-FFF2-40B4-BE49-F238E27FC236}">
                <a16:creationId xmlns:a16="http://schemas.microsoft.com/office/drawing/2014/main" id="{9C19B316-1578-A91A-5E5D-5C7D25CBF473}"/>
              </a:ext>
            </a:extLst>
          </p:cNvPr>
          <p:cNvCxnSpPr>
            <a:cxnSpLocks/>
          </p:cNvCxnSpPr>
          <p:nvPr/>
        </p:nvCxnSpPr>
        <p:spPr>
          <a:xfrm>
            <a:off x="9425899" y="5351654"/>
            <a:ext cx="0" cy="189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3FE6322B-5465-1154-1105-4C3196841F04}"/>
              </a:ext>
            </a:extLst>
          </p:cNvPr>
          <p:cNvSpPr txBox="1"/>
          <p:nvPr/>
        </p:nvSpPr>
        <p:spPr>
          <a:xfrm>
            <a:off x="8857848" y="5051821"/>
            <a:ext cx="1625803" cy="338554"/>
          </a:xfrm>
          <a:prstGeom prst="rect">
            <a:avLst/>
          </a:prstGeom>
          <a:noFill/>
        </p:spPr>
        <p:txBody>
          <a:bodyPr wrap="square" rtlCol="0">
            <a:spAutoFit/>
          </a:bodyPr>
          <a:lstStyle/>
          <a:p>
            <a:r>
              <a:rPr lang="en-US" sz="800"/>
              <a:t>Policy message added to explanation of benefits</a:t>
            </a:r>
          </a:p>
        </p:txBody>
      </p:sp>
      <p:pic>
        <p:nvPicPr>
          <p:cNvPr id="94" name="Picture 93" descr="A picture containing font, graphics, graphic design, logo&#10;&#10;Description automatically generated">
            <a:extLst>
              <a:ext uri="{FF2B5EF4-FFF2-40B4-BE49-F238E27FC236}">
                <a16:creationId xmlns:a16="http://schemas.microsoft.com/office/drawing/2014/main" id="{66F9950E-66DE-99F9-BF93-652E98C268D9}"/>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7807990" y="6458878"/>
            <a:ext cx="1176299" cy="377984"/>
          </a:xfrm>
          <a:prstGeom prst="rect">
            <a:avLst/>
          </a:prstGeom>
        </p:spPr>
      </p:pic>
      <p:pic>
        <p:nvPicPr>
          <p:cNvPr id="96" name="Picture 95" descr="A green text on a white background&#10;&#10;Description automatically generated with medium confidence">
            <a:extLst>
              <a:ext uri="{FF2B5EF4-FFF2-40B4-BE49-F238E27FC236}">
                <a16:creationId xmlns:a16="http://schemas.microsoft.com/office/drawing/2014/main" id="{A079E5C0-C405-6222-D4D4-F6809B2A5FFE}"/>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4490830" y="6544635"/>
            <a:ext cx="1383125" cy="308655"/>
          </a:xfrm>
          <a:prstGeom prst="rect">
            <a:avLst/>
          </a:prstGeom>
        </p:spPr>
      </p:pic>
      <p:pic>
        <p:nvPicPr>
          <p:cNvPr id="98" name="Picture 97" descr="A green letter on a white background&#10;&#10;Description automatically generated with low confidence">
            <a:extLst>
              <a:ext uri="{FF2B5EF4-FFF2-40B4-BE49-F238E27FC236}">
                <a16:creationId xmlns:a16="http://schemas.microsoft.com/office/drawing/2014/main" id="{E6A4A64B-D0FD-0B88-948E-E0CD19B28B43}"/>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769711" y="6584321"/>
            <a:ext cx="2028101" cy="226472"/>
          </a:xfrm>
          <a:prstGeom prst="rect">
            <a:avLst/>
          </a:prstGeom>
        </p:spPr>
      </p:pic>
      <p:pic>
        <p:nvPicPr>
          <p:cNvPr id="99" name="Picture 98" descr="A green letter on a white background&#10;&#10;Description automatically generated with low confidence">
            <a:extLst>
              <a:ext uri="{FF2B5EF4-FFF2-40B4-BE49-F238E27FC236}">
                <a16:creationId xmlns:a16="http://schemas.microsoft.com/office/drawing/2014/main" id="{6265AF58-A666-168A-1A21-1FC44A91DDF9}"/>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10226814" y="6584320"/>
            <a:ext cx="1796289" cy="239812"/>
          </a:xfrm>
          <a:prstGeom prst="rect">
            <a:avLst/>
          </a:prstGeom>
        </p:spPr>
      </p:pic>
      <p:sp>
        <p:nvSpPr>
          <p:cNvPr id="84" name="Diamond 83">
            <a:extLst>
              <a:ext uri="{FF2B5EF4-FFF2-40B4-BE49-F238E27FC236}">
                <a16:creationId xmlns:a16="http://schemas.microsoft.com/office/drawing/2014/main" id="{51B209C0-FE3B-0EC0-E9A0-EB204390F827}"/>
              </a:ext>
            </a:extLst>
          </p:cNvPr>
          <p:cNvSpPr/>
          <p:nvPr/>
        </p:nvSpPr>
        <p:spPr>
          <a:xfrm>
            <a:off x="9349863" y="5501456"/>
            <a:ext cx="161026" cy="178280"/>
          </a:xfrm>
          <a:prstGeom prst="diamond">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Diamond 80">
            <a:extLst>
              <a:ext uri="{FF2B5EF4-FFF2-40B4-BE49-F238E27FC236}">
                <a16:creationId xmlns:a16="http://schemas.microsoft.com/office/drawing/2014/main" id="{F10A59B9-2E34-1642-1E55-3CC634569708}"/>
              </a:ext>
            </a:extLst>
          </p:cNvPr>
          <p:cNvSpPr/>
          <p:nvPr/>
        </p:nvSpPr>
        <p:spPr>
          <a:xfrm>
            <a:off x="10491160" y="5517927"/>
            <a:ext cx="161026" cy="178280"/>
          </a:xfrm>
          <a:prstGeom prst="diamond">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38997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579B7963-95C8-4530-F5DA-A022CF4ED624}"/>
              </a:ext>
            </a:extLst>
          </p:cNvPr>
          <p:cNvSpPr/>
          <p:nvPr/>
        </p:nvSpPr>
        <p:spPr>
          <a:xfrm>
            <a:off x="160400" y="6146108"/>
            <a:ext cx="2674492" cy="711892"/>
          </a:xfrm>
          <a:prstGeom prst="rect">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E143A71-35F8-475E-45F7-DEDD2B9E39CD}"/>
              </a:ext>
            </a:extLst>
          </p:cNvPr>
          <p:cNvSpPr/>
          <p:nvPr/>
        </p:nvSpPr>
        <p:spPr>
          <a:xfrm>
            <a:off x="16029" y="-183805"/>
            <a:ext cx="12192000" cy="980537"/>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FBA5562A-E069-469E-0CFC-CB82B87D4905}"/>
              </a:ext>
            </a:extLst>
          </p:cNvPr>
          <p:cNvSpPr txBox="1"/>
          <p:nvPr/>
        </p:nvSpPr>
        <p:spPr>
          <a:xfrm>
            <a:off x="63261" y="-161018"/>
            <a:ext cx="11990717" cy="369332"/>
          </a:xfrm>
          <a:prstGeom prst="rect">
            <a:avLst/>
          </a:prstGeom>
          <a:noFill/>
        </p:spPr>
        <p:txBody>
          <a:bodyPr wrap="square" rtlCol="0">
            <a:spAutoFit/>
          </a:bodyPr>
          <a:lstStyle/>
          <a:p>
            <a:pPr algn="ctr"/>
            <a:r>
              <a:rPr lang="en-US" b="1"/>
              <a:t>This is a place holder for a title: Case Study</a:t>
            </a:r>
          </a:p>
        </p:txBody>
      </p:sp>
      <p:pic>
        <p:nvPicPr>
          <p:cNvPr id="5" name="Picture 4">
            <a:extLst>
              <a:ext uri="{FF2B5EF4-FFF2-40B4-BE49-F238E27FC236}">
                <a16:creationId xmlns:a16="http://schemas.microsoft.com/office/drawing/2014/main" id="{4ECDC032-B03D-1CE0-9504-ED263F00AE28}"/>
              </a:ext>
            </a:extLst>
          </p:cNvPr>
          <p:cNvPicPr>
            <a:picLocks noChangeAspect="1"/>
          </p:cNvPicPr>
          <p:nvPr/>
        </p:nvPicPr>
        <p:blipFill>
          <a:blip r:embed="rId4"/>
          <a:stretch>
            <a:fillRect/>
          </a:stretch>
        </p:blipFill>
        <p:spPr>
          <a:xfrm>
            <a:off x="259672" y="13215"/>
            <a:ext cx="1033302" cy="665425"/>
          </a:xfrm>
          <a:prstGeom prst="rect">
            <a:avLst/>
          </a:prstGeom>
        </p:spPr>
      </p:pic>
      <p:sp>
        <p:nvSpPr>
          <p:cNvPr id="6" name="TextBox 5">
            <a:extLst>
              <a:ext uri="{FF2B5EF4-FFF2-40B4-BE49-F238E27FC236}">
                <a16:creationId xmlns:a16="http://schemas.microsoft.com/office/drawing/2014/main" id="{8D3083F9-7262-9720-E5DC-B5EA3EEC1017}"/>
              </a:ext>
            </a:extLst>
          </p:cNvPr>
          <p:cNvSpPr txBox="1"/>
          <p:nvPr/>
        </p:nvSpPr>
        <p:spPr>
          <a:xfrm>
            <a:off x="1512731" y="174296"/>
            <a:ext cx="10596744" cy="769441"/>
          </a:xfrm>
          <a:prstGeom prst="rect">
            <a:avLst/>
          </a:prstGeom>
          <a:noFill/>
        </p:spPr>
        <p:txBody>
          <a:bodyPr wrap="square" rtlCol="0">
            <a:spAutoFit/>
          </a:bodyPr>
          <a:lstStyle/>
          <a:p>
            <a:r>
              <a:rPr lang="en-US" sz="1100"/>
              <a:t>In 2019, Delta Dental of Washington found disparities in opioid prescribing practices between member dentists in Washington State and members nation-wide, even as the US struggled with an epidemic opioid addiction. Evidence shows that individuals under 24 years of age are more vulnerable to addiction issues if they receive prescription opioids. Some of the most routine surgeries done by dentists where patient receive prescription pain medications are for third molar extraction surgeries, usually done on teenagers and young adults. </a:t>
            </a:r>
          </a:p>
          <a:p>
            <a:r>
              <a:rPr lang="en-US" sz="1100"/>
              <a:t>.</a:t>
            </a:r>
          </a:p>
        </p:txBody>
      </p:sp>
      <p:sp>
        <p:nvSpPr>
          <p:cNvPr id="8" name="TextBox 7">
            <a:extLst>
              <a:ext uri="{FF2B5EF4-FFF2-40B4-BE49-F238E27FC236}">
                <a16:creationId xmlns:a16="http://schemas.microsoft.com/office/drawing/2014/main" id="{96C0E9A5-27B9-327C-B8B1-CF790D51799A}"/>
              </a:ext>
            </a:extLst>
          </p:cNvPr>
          <p:cNvSpPr txBox="1"/>
          <p:nvPr/>
        </p:nvSpPr>
        <p:spPr>
          <a:xfrm>
            <a:off x="204521" y="1654269"/>
            <a:ext cx="2265872" cy="2462213"/>
          </a:xfrm>
          <a:prstGeom prst="rect">
            <a:avLst/>
          </a:prstGeom>
          <a:noFill/>
        </p:spPr>
        <p:txBody>
          <a:bodyPr wrap="square" lIns="91440" tIns="45720" rIns="91440" bIns="45720" rtlCol="0" anchor="t">
            <a:spAutoFit/>
          </a:bodyPr>
          <a:lstStyle/>
          <a:p>
            <a:r>
              <a:rPr lang="en-US" sz="1100"/>
              <a:t>This project was a collaboration between Delta Dental of Washington State, two of DDWA largest purchasers, the </a:t>
            </a:r>
            <a:r>
              <a:rPr lang="en-US" sz="1100" err="1"/>
              <a:t>Arcora</a:t>
            </a:r>
            <a:r>
              <a:rPr lang="en-US" sz="1100"/>
              <a:t> foundation, and </a:t>
            </a:r>
            <a:r>
              <a:rPr lang="en-US" sz="1100" err="1"/>
              <a:t>Healthentic</a:t>
            </a:r>
            <a:r>
              <a:rPr lang="en-US" sz="1100"/>
              <a:t>. One purchaser voiced an interest in addressing prescribing practices for individuals under the age of 25.  </a:t>
            </a:r>
            <a:r>
              <a:rPr lang="en-US" sz="1100">
                <a:solidFill>
                  <a:srgbClr val="FF0000"/>
                </a:solidFill>
              </a:rPr>
              <a:t>After looking at the data, Delta Dental determined that opioid prescribing was X % higher in Washington State than national wide among their contracted dentists.</a:t>
            </a:r>
          </a:p>
        </p:txBody>
      </p:sp>
      <p:sp>
        <p:nvSpPr>
          <p:cNvPr id="9" name="TextBox 8">
            <a:extLst>
              <a:ext uri="{FF2B5EF4-FFF2-40B4-BE49-F238E27FC236}">
                <a16:creationId xmlns:a16="http://schemas.microsoft.com/office/drawing/2014/main" id="{6BD314B0-7651-028B-7EBC-039EE2FF12E0}"/>
              </a:ext>
            </a:extLst>
          </p:cNvPr>
          <p:cNvSpPr txBox="1"/>
          <p:nvPr/>
        </p:nvSpPr>
        <p:spPr>
          <a:xfrm>
            <a:off x="2522673" y="1636493"/>
            <a:ext cx="2265872" cy="2462213"/>
          </a:xfrm>
          <a:prstGeom prst="rect">
            <a:avLst/>
          </a:prstGeom>
          <a:noFill/>
        </p:spPr>
        <p:txBody>
          <a:bodyPr wrap="square" lIns="91440" tIns="45720" rIns="91440" bIns="45720" rtlCol="0" anchor="t">
            <a:spAutoFit/>
          </a:bodyPr>
          <a:lstStyle/>
          <a:p>
            <a:r>
              <a:rPr lang="en-US" sz="1100"/>
              <a:t>This project used two methods for implementation. The first was an educational program including informational materials for both patients and providers as well as CE courses for dental providers. The second was a data sharing and analysis of opioid prescribing concurrent with guidelines, followed by further education and outreach to a small number of outlier dentists who needed more support to change their prescribing behaviors.</a:t>
            </a:r>
          </a:p>
        </p:txBody>
      </p:sp>
      <p:sp>
        <p:nvSpPr>
          <p:cNvPr id="10" name="TextBox 9">
            <a:extLst>
              <a:ext uri="{FF2B5EF4-FFF2-40B4-BE49-F238E27FC236}">
                <a16:creationId xmlns:a16="http://schemas.microsoft.com/office/drawing/2014/main" id="{988ABCD6-3AE6-0002-A929-FA9B5EA9D336}"/>
              </a:ext>
            </a:extLst>
          </p:cNvPr>
          <p:cNvSpPr txBox="1"/>
          <p:nvPr/>
        </p:nvSpPr>
        <p:spPr>
          <a:xfrm>
            <a:off x="4884517" y="1615033"/>
            <a:ext cx="2265872" cy="3308598"/>
          </a:xfrm>
          <a:prstGeom prst="rect">
            <a:avLst/>
          </a:prstGeom>
          <a:noFill/>
        </p:spPr>
        <p:txBody>
          <a:bodyPr wrap="square" lIns="91440" tIns="45720" rIns="91440" bIns="45720" rtlCol="0" anchor="t">
            <a:spAutoFit/>
          </a:bodyPr>
          <a:lstStyle/>
          <a:p>
            <a:r>
              <a:rPr lang="en-US" sz="1100"/>
              <a:t>Advice and lessons learned from this implementation effort include the following:</a:t>
            </a:r>
          </a:p>
          <a:p>
            <a:pPr marL="171450" indent="-171450">
              <a:buFont typeface="Arial" panose="020B0604020202020204" pitchFamily="34" charset="0"/>
              <a:buChar char="•"/>
            </a:pPr>
            <a:r>
              <a:rPr lang="en-US" sz="1100"/>
              <a:t>Make sure that patients understand what is an opioid medication is and the risks of taking them</a:t>
            </a:r>
          </a:p>
          <a:p>
            <a:pPr marL="171450" indent="-171450">
              <a:buFont typeface="Arial" panose="020B0604020202020204" pitchFamily="34" charset="0"/>
              <a:buChar char="•"/>
            </a:pPr>
            <a:r>
              <a:rPr lang="en-US" sz="1100"/>
              <a:t>Create standards for </a:t>
            </a:r>
          </a:p>
          <a:p>
            <a:pPr marL="628650" lvl="1" indent="-171450">
              <a:buFont typeface="Arial" panose="020B0604020202020204" pitchFamily="34" charset="0"/>
              <a:buChar char="•"/>
            </a:pPr>
            <a:r>
              <a:rPr lang="en-US" sz="1100"/>
              <a:t>dose and type of medication </a:t>
            </a:r>
          </a:p>
          <a:p>
            <a:pPr marL="628650" lvl="1" indent="-171450">
              <a:buFont typeface="Arial" panose="020B0604020202020204" pitchFamily="34" charset="0"/>
              <a:buChar char="•"/>
            </a:pPr>
            <a:r>
              <a:rPr lang="en-US" sz="1100"/>
              <a:t>duration of use,</a:t>
            </a:r>
            <a:endParaRPr lang="en-US" sz="1100">
              <a:cs typeface="Calibri"/>
            </a:endParaRPr>
          </a:p>
          <a:p>
            <a:pPr marL="628650" lvl="1" indent="-171450">
              <a:buFont typeface="Arial" panose="020B0604020202020204" pitchFamily="34" charset="0"/>
              <a:buChar char="•"/>
            </a:pPr>
            <a:r>
              <a:rPr lang="en-US" sz="1100"/>
              <a:t>and protocol for decision making around prescribing opioids</a:t>
            </a:r>
          </a:p>
          <a:p>
            <a:pPr marL="171450" indent="-171450">
              <a:buFont typeface="Arial" panose="020B0604020202020204" pitchFamily="34" charset="0"/>
              <a:buChar char="•"/>
            </a:pPr>
            <a:r>
              <a:rPr lang="en-US" sz="1100"/>
              <a:t>Focus on opioid naïve populations for harm-reduction</a:t>
            </a:r>
          </a:p>
          <a:p>
            <a:pPr marL="171450" indent="-171450">
              <a:buFont typeface="Arial" panose="020B0604020202020204" pitchFamily="34" charset="0"/>
              <a:buChar char="•"/>
            </a:pPr>
            <a:r>
              <a:rPr lang="en-US" sz="1100"/>
              <a:t>Data Is a powerful tool to help providers assess their prescribing behaviors. </a:t>
            </a:r>
          </a:p>
        </p:txBody>
      </p:sp>
      <p:sp>
        <p:nvSpPr>
          <p:cNvPr id="11" name="TextBox 10">
            <a:extLst>
              <a:ext uri="{FF2B5EF4-FFF2-40B4-BE49-F238E27FC236}">
                <a16:creationId xmlns:a16="http://schemas.microsoft.com/office/drawing/2014/main" id="{4B994021-C3FE-75D6-E8CC-1574281E888B}"/>
              </a:ext>
            </a:extLst>
          </p:cNvPr>
          <p:cNvSpPr txBox="1"/>
          <p:nvPr/>
        </p:nvSpPr>
        <p:spPr>
          <a:xfrm>
            <a:off x="7315523" y="1614058"/>
            <a:ext cx="2265872" cy="3308598"/>
          </a:xfrm>
          <a:prstGeom prst="rect">
            <a:avLst/>
          </a:prstGeom>
          <a:noFill/>
        </p:spPr>
        <p:txBody>
          <a:bodyPr wrap="square" rtlCol="0">
            <a:spAutoFit/>
          </a:bodyPr>
          <a:lstStyle/>
          <a:p>
            <a:r>
              <a:rPr lang="en-US" sz="1100"/>
              <a:t>Outcomes of this implementation effort: </a:t>
            </a:r>
          </a:p>
          <a:p>
            <a:pPr marL="171450" indent="-171450">
              <a:buFont typeface="Arial" panose="020B0604020202020204" pitchFamily="34" charset="0"/>
              <a:buChar char="•"/>
            </a:pPr>
            <a:r>
              <a:rPr lang="en-US" sz="1100">
                <a:effectLst/>
                <a:latin typeface="Calibri" panose="020F0502020204030204" pitchFamily="34" charset="0"/>
                <a:ea typeface="Calibri" panose="020F0502020204030204" pitchFamily="34" charset="0"/>
                <a:cs typeface="Arial" panose="020B0604020202020204" pitchFamily="34" charset="0"/>
              </a:rPr>
              <a:t>422 dentists trained</a:t>
            </a:r>
          </a:p>
          <a:p>
            <a:pPr marL="171450" indent="-171450">
              <a:buFont typeface="Arial" panose="020B0604020202020204" pitchFamily="34" charset="0"/>
              <a:buChar char="•"/>
            </a:pPr>
            <a:r>
              <a:rPr lang="en-US" sz="1100">
                <a:latin typeface="Calibri" panose="020F0502020204030204" pitchFamily="34" charset="0"/>
                <a:ea typeface="Calibri" panose="020F0502020204030204" pitchFamily="34" charset="0"/>
                <a:cs typeface="Arial" panose="020B0604020202020204" pitchFamily="34" charset="0"/>
              </a:rPr>
              <a:t>52,300 patient information brochures distributed</a:t>
            </a:r>
          </a:p>
          <a:p>
            <a:pPr marL="171450" indent="-171450">
              <a:buFont typeface="Arial" panose="020B0604020202020204" pitchFamily="34" charset="0"/>
              <a:buChar char="•"/>
            </a:pPr>
            <a:r>
              <a:rPr lang="en-US" sz="1100">
                <a:effectLst/>
                <a:latin typeface="Calibri" panose="020F0502020204030204" pitchFamily="34" charset="0"/>
                <a:ea typeface="Calibri" panose="020F0502020204030204" pitchFamily="34" charset="0"/>
                <a:cs typeface="Arial" panose="020B0604020202020204" pitchFamily="34" charset="0"/>
              </a:rPr>
              <a:t>3 in-person trainings for 3 Federally Qualified Health Centers, Thurston County Dental Society, and Snohomish County Public Health Department. </a:t>
            </a:r>
          </a:p>
          <a:p>
            <a:pPr marL="171450" indent="-171450">
              <a:buFont typeface="Arial" panose="020B0604020202020204" pitchFamily="34" charset="0"/>
              <a:buChar char="•"/>
            </a:pPr>
            <a:r>
              <a:rPr lang="en-US" sz="1100">
                <a:solidFill>
                  <a:srgbClr val="FF0000"/>
                </a:solidFill>
                <a:latin typeface="Calibri" panose="020F0502020204030204" pitchFamily="34" charset="0"/>
                <a:cs typeface="Arial" panose="020B0604020202020204" pitchFamily="34" charset="0"/>
              </a:rPr>
              <a:t>X number </a:t>
            </a:r>
            <a:r>
              <a:rPr lang="en-US" sz="1100">
                <a:latin typeface="Calibri" panose="020F0502020204030204" pitchFamily="34" charset="0"/>
                <a:cs typeface="Arial" panose="020B0604020202020204" pitchFamily="34" charset="0"/>
              </a:rPr>
              <a:t>of general education letters sent</a:t>
            </a:r>
          </a:p>
          <a:p>
            <a:pPr marL="171450" indent="-171450">
              <a:buFont typeface="Arial" panose="020B0604020202020204" pitchFamily="34" charset="0"/>
              <a:buChar char="•"/>
            </a:pPr>
            <a:r>
              <a:rPr lang="en-US" sz="1100">
                <a:solidFill>
                  <a:srgbClr val="FF0000"/>
                </a:solidFill>
                <a:latin typeface="Calibri" panose="020F0502020204030204" pitchFamily="34" charset="0"/>
                <a:cs typeface="Arial" panose="020B0604020202020204" pitchFamily="34" charset="0"/>
              </a:rPr>
              <a:t>X number </a:t>
            </a:r>
            <a:r>
              <a:rPr lang="en-US" sz="1100">
                <a:latin typeface="Calibri" panose="020F0502020204030204" pitchFamily="34" charset="0"/>
                <a:cs typeface="Arial" panose="020B0604020202020204" pitchFamily="34" charset="0"/>
              </a:rPr>
              <a:t>of targeted education letters sent</a:t>
            </a:r>
          </a:p>
          <a:p>
            <a:pPr marL="171450" indent="-171450">
              <a:buFont typeface="Arial" panose="020B0604020202020204" pitchFamily="34" charset="0"/>
              <a:buChar char="•"/>
            </a:pPr>
            <a:r>
              <a:rPr lang="en-US" sz="1100">
                <a:solidFill>
                  <a:srgbClr val="FF0000"/>
                </a:solidFill>
                <a:latin typeface="Calibri" panose="020F0502020204030204" pitchFamily="34" charset="0"/>
                <a:cs typeface="Arial" panose="020B0604020202020204" pitchFamily="34" charset="0"/>
              </a:rPr>
              <a:t>X number </a:t>
            </a:r>
            <a:r>
              <a:rPr lang="en-US" sz="1100">
                <a:latin typeface="Calibri" panose="020F0502020204030204" pitchFamily="34" charset="0"/>
                <a:cs typeface="Arial" panose="020B0604020202020204" pitchFamily="34" charset="0"/>
              </a:rPr>
              <a:t>of counseling sessions with providers</a:t>
            </a:r>
          </a:p>
          <a:p>
            <a:pPr marL="171450" indent="-171450">
              <a:buFont typeface="Arial" panose="020B0604020202020204" pitchFamily="34" charset="0"/>
              <a:buChar char="•"/>
            </a:pPr>
            <a:r>
              <a:rPr lang="en-US" sz="1100">
                <a:latin typeface="Calibri" panose="020F0502020204030204" pitchFamily="34" charset="0"/>
                <a:cs typeface="Arial" panose="020B0604020202020204" pitchFamily="34" charset="0"/>
              </a:rPr>
              <a:t>There is no indication in the data that providers have reverted to previous prescribing practices. </a:t>
            </a:r>
          </a:p>
        </p:txBody>
      </p:sp>
      <p:sp>
        <p:nvSpPr>
          <p:cNvPr id="12" name="TextBox 11">
            <a:extLst>
              <a:ext uri="{FF2B5EF4-FFF2-40B4-BE49-F238E27FC236}">
                <a16:creationId xmlns:a16="http://schemas.microsoft.com/office/drawing/2014/main" id="{6AB2FBF6-2E46-E61F-ED4A-EB6F64058208}"/>
              </a:ext>
            </a:extLst>
          </p:cNvPr>
          <p:cNvSpPr txBox="1"/>
          <p:nvPr/>
        </p:nvSpPr>
        <p:spPr>
          <a:xfrm>
            <a:off x="9788106" y="1616941"/>
            <a:ext cx="2265872" cy="2970044"/>
          </a:xfrm>
          <a:prstGeom prst="rect">
            <a:avLst/>
          </a:prstGeom>
          <a:noFill/>
        </p:spPr>
        <p:txBody>
          <a:bodyPr wrap="square" rtlCol="0">
            <a:spAutoFit/>
          </a:bodyPr>
          <a:lstStyle/>
          <a:p>
            <a:r>
              <a:rPr lang="en-US" sz="1100">
                <a:solidFill>
                  <a:srgbClr val="FF0000"/>
                </a:solidFill>
              </a:rPr>
              <a:t>The impact on prescribing practices as a proxy for prevention and harm reduction were: </a:t>
            </a:r>
            <a:endParaRPr lang="en-US" sz="1100"/>
          </a:p>
          <a:p>
            <a:pPr marL="171450" indent="-171450">
              <a:buFont typeface="Arial" panose="020B0604020202020204" pitchFamily="34" charset="0"/>
              <a:buChar char="•"/>
            </a:pPr>
            <a:r>
              <a:rPr lang="en-US" sz="1100"/>
              <a:t>The percent of member providers prescribing opioids against guidelines dropped from ? To ? In Washington. </a:t>
            </a:r>
          </a:p>
          <a:p>
            <a:pPr marL="171450" indent="-171450">
              <a:buFont typeface="Arial" panose="020B0604020202020204" pitchFamily="34" charset="0"/>
              <a:buChar char="•"/>
            </a:pPr>
            <a:r>
              <a:rPr lang="en-US" sz="1100"/>
              <a:t>Lower potential for misuse, including consumption and selling.</a:t>
            </a:r>
          </a:p>
          <a:p>
            <a:pPr marL="171450" indent="-171450">
              <a:buFont typeface="Arial" panose="020B0604020202020204" pitchFamily="34" charset="0"/>
              <a:buChar char="•"/>
            </a:pPr>
            <a:r>
              <a:rPr lang="en-US" sz="1100"/>
              <a:t>Fewer pills prescribed leading to potential costs saving for the health system overall, and patients in particular.</a:t>
            </a:r>
          </a:p>
          <a:p>
            <a:pPr marL="171450" indent="-171450">
              <a:buFont typeface="Arial" panose="020B0604020202020204" pitchFamily="34" charset="0"/>
              <a:buChar char="•"/>
            </a:pPr>
            <a:r>
              <a:rPr lang="en-US" sz="1100">
                <a:solidFill>
                  <a:srgbClr val="FF0000"/>
                </a:solidFill>
              </a:rPr>
              <a:t>Potential waste reduction in excess prescriptions and their removal from patients and home</a:t>
            </a:r>
            <a:r>
              <a:rPr lang="en-US" sz="1100"/>
              <a:t>.</a:t>
            </a:r>
          </a:p>
        </p:txBody>
      </p:sp>
      <p:sp>
        <p:nvSpPr>
          <p:cNvPr id="13" name="Rectangle 12">
            <a:extLst>
              <a:ext uri="{FF2B5EF4-FFF2-40B4-BE49-F238E27FC236}">
                <a16:creationId xmlns:a16="http://schemas.microsoft.com/office/drawing/2014/main" id="{3686E141-B8EA-EF74-B27C-84A4CCAD031B}"/>
              </a:ext>
            </a:extLst>
          </p:cNvPr>
          <p:cNvSpPr/>
          <p:nvPr/>
        </p:nvSpPr>
        <p:spPr>
          <a:xfrm>
            <a:off x="138022" y="5430377"/>
            <a:ext cx="12053978" cy="310551"/>
          </a:xfrm>
          <a:prstGeom prst="rec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D00E798-4EBC-06D8-ECB8-AAA638C52852}"/>
              </a:ext>
            </a:extLst>
          </p:cNvPr>
          <p:cNvSpPr/>
          <p:nvPr/>
        </p:nvSpPr>
        <p:spPr>
          <a:xfrm>
            <a:off x="275835" y="5436728"/>
            <a:ext cx="45719" cy="296232"/>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8E1E186-0A7D-3178-2A1E-CA40FF282C10}"/>
              </a:ext>
            </a:extLst>
          </p:cNvPr>
          <p:cNvSpPr/>
          <p:nvPr/>
        </p:nvSpPr>
        <p:spPr>
          <a:xfrm>
            <a:off x="11223867" y="5456138"/>
            <a:ext cx="45719" cy="296232"/>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69EF1A28-6EFC-A279-8EF3-896FCA062180}"/>
              </a:ext>
            </a:extLst>
          </p:cNvPr>
          <p:cNvSpPr/>
          <p:nvPr/>
        </p:nvSpPr>
        <p:spPr>
          <a:xfrm>
            <a:off x="5775281" y="5470457"/>
            <a:ext cx="45719" cy="310551"/>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58247A53-033B-012E-0794-D6C9B452B73B}"/>
              </a:ext>
            </a:extLst>
          </p:cNvPr>
          <p:cNvSpPr txBox="1"/>
          <p:nvPr/>
        </p:nvSpPr>
        <p:spPr>
          <a:xfrm>
            <a:off x="53414" y="5728615"/>
            <a:ext cx="649857" cy="261610"/>
          </a:xfrm>
          <a:prstGeom prst="rect">
            <a:avLst/>
          </a:prstGeom>
          <a:noFill/>
        </p:spPr>
        <p:txBody>
          <a:bodyPr wrap="square" rtlCol="0">
            <a:spAutoFit/>
          </a:bodyPr>
          <a:lstStyle/>
          <a:p>
            <a:r>
              <a:rPr lang="en-US" sz="1100" b="1"/>
              <a:t>2018</a:t>
            </a:r>
          </a:p>
        </p:txBody>
      </p:sp>
      <p:sp>
        <p:nvSpPr>
          <p:cNvPr id="18" name="TextBox 17">
            <a:extLst>
              <a:ext uri="{FF2B5EF4-FFF2-40B4-BE49-F238E27FC236}">
                <a16:creationId xmlns:a16="http://schemas.microsoft.com/office/drawing/2014/main" id="{C7F9D91A-2919-F38E-F8D5-0F2F61255D8C}"/>
              </a:ext>
            </a:extLst>
          </p:cNvPr>
          <p:cNvSpPr txBox="1"/>
          <p:nvPr/>
        </p:nvSpPr>
        <p:spPr>
          <a:xfrm>
            <a:off x="5535895" y="5762344"/>
            <a:ext cx="649857" cy="261610"/>
          </a:xfrm>
          <a:prstGeom prst="rect">
            <a:avLst/>
          </a:prstGeom>
          <a:noFill/>
        </p:spPr>
        <p:txBody>
          <a:bodyPr wrap="square" rtlCol="0">
            <a:spAutoFit/>
          </a:bodyPr>
          <a:lstStyle/>
          <a:p>
            <a:r>
              <a:rPr lang="en-US" sz="1100" b="1"/>
              <a:t>2020</a:t>
            </a:r>
          </a:p>
        </p:txBody>
      </p:sp>
      <p:sp>
        <p:nvSpPr>
          <p:cNvPr id="19" name="TextBox 18">
            <a:extLst>
              <a:ext uri="{FF2B5EF4-FFF2-40B4-BE49-F238E27FC236}">
                <a16:creationId xmlns:a16="http://schemas.microsoft.com/office/drawing/2014/main" id="{818792EA-FB69-444A-93C7-79F2629C113B}"/>
              </a:ext>
            </a:extLst>
          </p:cNvPr>
          <p:cNvSpPr txBox="1"/>
          <p:nvPr/>
        </p:nvSpPr>
        <p:spPr>
          <a:xfrm>
            <a:off x="10966574" y="5748581"/>
            <a:ext cx="649857" cy="261610"/>
          </a:xfrm>
          <a:prstGeom prst="rect">
            <a:avLst/>
          </a:prstGeom>
          <a:noFill/>
        </p:spPr>
        <p:txBody>
          <a:bodyPr wrap="square" rtlCol="0">
            <a:spAutoFit/>
          </a:bodyPr>
          <a:lstStyle/>
          <a:p>
            <a:r>
              <a:rPr lang="en-US" sz="1100" b="1"/>
              <a:t>2022</a:t>
            </a:r>
          </a:p>
        </p:txBody>
      </p:sp>
      <p:sp>
        <p:nvSpPr>
          <p:cNvPr id="20" name="TextBox 19">
            <a:extLst>
              <a:ext uri="{FF2B5EF4-FFF2-40B4-BE49-F238E27FC236}">
                <a16:creationId xmlns:a16="http://schemas.microsoft.com/office/drawing/2014/main" id="{225D447C-22EC-2713-B7E5-935C070C6326}"/>
              </a:ext>
            </a:extLst>
          </p:cNvPr>
          <p:cNvSpPr txBox="1"/>
          <p:nvPr/>
        </p:nvSpPr>
        <p:spPr>
          <a:xfrm>
            <a:off x="169478" y="6126229"/>
            <a:ext cx="2168395" cy="246221"/>
          </a:xfrm>
          <a:prstGeom prst="rect">
            <a:avLst/>
          </a:prstGeom>
          <a:noFill/>
        </p:spPr>
        <p:txBody>
          <a:bodyPr wrap="square" rtlCol="0">
            <a:spAutoFit/>
          </a:bodyPr>
          <a:lstStyle/>
          <a:p>
            <a:r>
              <a:rPr lang="en-US" sz="1000">
                <a:solidFill>
                  <a:schemeClr val="bg1"/>
                </a:solidFill>
              </a:rPr>
              <a:t>Dr. Kyle Dosch, Dental Director</a:t>
            </a:r>
          </a:p>
        </p:txBody>
      </p:sp>
      <p:sp>
        <p:nvSpPr>
          <p:cNvPr id="22" name="Rectangle 21">
            <a:extLst>
              <a:ext uri="{FF2B5EF4-FFF2-40B4-BE49-F238E27FC236}">
                <a16:creationId xmlns:a16="http://schemas.microsoft.com/office/drawing/2014/main" id="{465BFE52-BCF9-65A9-1B9A-4052B81B15C9}"/>
              </a:ext>
            </a:extLst>
          </p:cNvPr>
          <p:cNvSpPr/>
          <p:nvPr/>
        </p:nvSpPr>
        <p:spPr>
          <a:xfrm>
            <a:off x="3193673" y="6126228"/>
            <a:ext cx="2742262" cy="727061"/>
          </a:xfrm>
          <a:prstGeom prst="rect">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D48BD35E-3D37-17C1-B7DA-DB3AD5F5C905}"/>
              </a:ext>
            </a:extLst>
          </p:cNvPr>
          <p:cNvSpPr txBox="1"/>
          <p:nvPr/>
        </p:nvSpPr>
        <p:spPr>
          <a:xfrm>
            <a:off x="3198128" y="6156549"/>
            <a:ext cx="2168395" cy="246221"/>
          </a:xfrm>
          <a:prstGeom prst="rect">
            <a:avLst/>
          </a:prstGeom>
          <a:noFill/>
        </p:spPr>
        <p:txBody>
          <a:bodyPr wrap="square" rtlCol="0">
            <a:spAutoFit/>
          </a:bodyPr>
          <a:lstStyle/>
          <a:p>
            <a:r>
              <a:rPr lang="en-US" sz="1000">
                <a:solidFill>
                  <a:schemeClr val="bg1"/>
                </a:solidFill>
              </a:rPr>
              <a:t>Brenda Choy, (title)</a:t>
            </a:r>
          </a:p>
        </p:txBody>
      </p:sp>
      <p:sp>
        <p:nvSpPr>
          <p:cNvPr id="24" name="Rectangle 23">
            <a:extLst>
              <a:ext uri="{FF2B5EF4-FFF2-40B4-BE49-F238E27FC236}">
                <a16:creationId xmlns:a16="http://schemas.microsoft.com/office/drawing/2014/main" id="{F24A8C5F-13F0-9E6B-55B5-AEF857A13D17}"/>
              </a:ext>
            </a:extLst>
          </p:cNvPr>
          <p:cNvSpPr/>
          <p:nvPr/>
        </p:nvSpPr>
        <p:spPr>
          <a:xfrm>
            <a:off x="6267172" y="6126228"/>
            <a:ext cx="2785652" cy="740020"/>
          </a:xfrm>
          <a:prstGeom prst="rect">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4EB7BD3B-AA48-CFCB-A5C8-3E3E0382B8E9}"/>
              </a:ext>
            </a:extLst>
          </p:cNvPr>
          <p:cNvSpPr txBox="1"/>
          <p:nvPr/>
        </p:nvSpPr>
        <p:spPr>
          <a:xfrm>
            <a:off x="6309646" y="6144976"/>
            <a:ext cx="2168395" cy="246221"/>
          </a:xfrm>
          <a:prstGeom prst="rect">
            <a:avLst/>
          </a:prstGeom>
          <a:noFill/>
        </p:spPr>
        <p:txBody>
          <a:bodyPr wrap="square" rtlCol="0">
            <a:spAutoFit/>
          </a:bodyPr>
          <a:lstStyle/>
          <a:p>
            <a:r>
              <a:rPr lang="en-US" sz="1000">
                <a:solidFill>
                  <a:schemeClr val="bg1"/>
                </a:solidFill>
              </a:rPr>
              <a:t>Stacy Torrance, (title)</a:t>
            </a:r>
          </a:p>
        </p:txBody>
      </p:sp>
      <p:sp>
        <p:nvSpPr>
          <p:cNvPr id="26" name="Rectangle 25">
            <a:extLst>
              <a:ext uri="{FF2B5EF4-FFF2-40B4-BE49-F238E27FC236}">
                <a16:creationId xmlns:a16="http://schemas.microsoft.com/office/drawing/2014/main" id="{6CB10D3F-9A06-AC47-35BB-EC75BF29843A}"/>
              </a:ext>
            </a:extLst>
          </p:cNvPr>
          <p:cNvSpPr/>
          <p:nvPr/>
        </p:nvSpPr>
        <p:spPr>
          <a:xfrm>
            <a:off x="9368215" y="6126228"/>
            <a:ext cx="2672687" cy="765380"/>
          </a:xfrm>
          <a:prstGeom prst="rect">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C97AB4D9-DC28-6239-0404-6452A25682D3}"/>
              </a:ext>
            </a:extLst>
          </p:cNvPr>
          <p:cNvSpPr txBox="1"/>
          <p:nvPr/>
        </p:nvSpPr>
        <p:spPr>
          <a:xfrm>
            <a:off x="9368215" y="6117593"/>
            <a:ext cx="2168395" cy="246221"/>
          </a:xfrm>
          <a:prstGeom prst="rect">
            <a:avLst/>
          </a:prstGeom>
          <a:noFill/>
        </p:spPr>
        <p:txBody>
          <a:bodyPr wrap="square" rtlCol="0">
            <a:spAutoFit/>
          </a:bodyPr>
          <a:lstStyle/>
          <a:p>
            <a:r>
              <a:rPr lang="en-US" sz="1000">
                <a:solidFill>
                  <a:schemeClr val="bg1"/>
                </a:solidFill>
              </a:rPr>
              <a:t>Diane Oakes, Chief Mission Officer</a:t>
            </a:r>
          </a:p>
        </p:txBody>
      </p:sp>
      <p:sp>
        <p:nvSpPr>
          <p:cNvPr id="28" name="Diamond 27">
            <a:extLst>
              <a:ext uri="{FF2B5EF4-FFF2-40B4-BE49-F238E27FC236}">
                <a16:creationId xmlns:a16="http://schemas.microsoft.com/office/drawing/2014/main" id="{F222087F-9998-75E5-304C-BCDBAD3128D5}"/>
              </a:ext>
            </a:extLst>
          </p:cNvPr>
          <p:cNvSpPr/>
          <p:nvPr/>
        </p:nvSpPr>
        <p:spPr>
          <a:xfrm>
            <a:off x="2625188" y="5533690"/>
            <a:ext cx="161026" cy="178280"/>
          </a:xfrm>
          <a:prstGeom prst="diamond">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841865A7-7793-BA98-4996-14B34D9337F0}"/>
              </a:ext>
            </a:extLst>
          </p:cNvPr>
          <p:cNvSpPr txBox="1"/>
          <p:nvPr/>
        </p:nvSpPr>
        <p:spPr>
          <a:xfrm>
            <a:off x="8608483" y="5861763"/>
            <a:ext cx="1698968" cy="215444"/>
          </a:xfrm>
          <a:prstGeom prst="rect">
            <a:avLst/>
          </a:prstGeom>
          <a:noFill/>
        </p:spPr>
        <p:txBody>
          <a:bodyPr wrap="square" rtlCol="0">
            <a:spAutoFit/>
          </a:bodyPr>
          <a:lstStyle/>
          <a:p>
            <a:r>
              <a:rPr lang="en-US" sz="800"/>
              <a:t>Auditing of dental prescribing data</a:t>
            </a:r>
          </a:p>
        </p:txBody>
      </p:sp>
      <p:sp>
        <p:nvSpPr>
          <p:cNvPr id="31" name="TextBox 30">
            <a:extLst>
              <a:ext uri="{FF2B5EF4-FFF2-40B4-BE49-F238E27FC236}">
                <a16:creationId xmlns:a16="http://schemas.microsoft.com/office/drawing/2014/main" id="{2DBFE2D5-4A15-F772-5EDD-658A2079C868}"/>
              </a:ext>
            </a:extLst>
          </p:cNvPr>
          <p:cNvSpPr txBox="1"/>
          <p:nvPr/>
        </p:nvSpPr>
        <p:spPr>
          <a:xfrm>
            <a:off x="5900862" y="5046478"/>
            <a:ext cx="1955090" cy="338554"/>
          </a:xfrm>
          <a:prstGeom prst="rect">
            <a:avLst/>
          </a:prstGeom>
          <a:noFill/>
        </p:spPr>
        <p:txBody>
          <a:bodyPr wrap="square" rtlCol="0">
            <a:spAutoFit/>
          </a:bodyPr>
          <a:lstStyle/>
          <a:p>
            <a:r>
              <a:rPr lang="en-US" sz="800"/>
              <a:t>COVID-19 Pandemic Start, interruption in routine dental services </a:t>
            </a:r>
          </a:p>
        </p:txBody>
      </p:sp>
      <p:sp>
        <p:nvSpPr>
          <p:cNvPr id="32" name="Arrow: Right 31">
            <a:extLst>
              <a:ext uri="{FF2B5EF4-FFF2-40B4-BE49-F238E27FC236}">
                <a16:creationId xmlns:a16="http://schemas.microsoft.com/office/drawing/2014/main" id="{A9833A55-AD8B-E5A6-06F4-492C95EA1429}"/>
              </a:ext>
            </a:extLst>
          </p:cNvPr>
          <p:cNvSpPr/>
          <p:nvPr/>
        </p:nvSpPr>
        <p:spPr>
          <a:xfrm>
            <a:off x="87990" y="955716"/>
            <a:ext cx="9795869" cy="609374"/>
          </a:xfrm>
          <a:prstGeom prst="rightArrow">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0233A662-06BB-75B0-B9C0-9922CC655328}"/>
              </a:ext>
            </a:extLst>
          </p:cNvPr>
          <p:cNvSpPr/>
          <p:nvPr/>
        </p:nvSpPr>
        <p:spPr>
          <a:xfrm>
            <a:off x="624841" y="870050"/>
            <a:ext cx="808006" cy="758383"/>
          </a:xfrm>
          <a:prstGeom prst="ellipse">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BB057893-5BC5-7246-8D94-846B712DF63C}"/>
              </a:ext>
            </a:extLst>
          </p:cNvPr>
          <p:cNvSpPr/>
          <p:nvPr/>
        </p:nvSpPr>
        <p:spPr>
          <a:xfrm>
            <a:off x="2971497" y="840964"/>
            <a:ext cx="808006" cy="758383"/>
          </a:xfrm>
          <a:prstGeom prst="ellipse">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823772A9-119F-D87A-1C1A-72E69DB99BCF}"/>
              </a:ext>
            </a:extLst>
          </p:cNvPr>
          <p:cNvSpPr/>
          <p:nvPr/>
        </p:nvSpPr>
        <p:spPr>
          <a:xfrm>
            <a:off x="5501640" y="858300"/>
            <a:ext cx="808006" cy="758383"/>
          </a:xfrm>
          <a:prstGeom prst="ellipse">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93941362-E0B2-7CD0-CBA6-77CF231FF1F5}"/>
              </a:ext>
            </a:extLst>
          </p:cNvPr>
          <p:cNvSpPr/>
          <p:nvPr/>
        </p:nvSpPr>
        <p:spPr>
          <a:xfrm>
            <a:off x="7989498" y="864692"/>
            <a:ext cx="808006" cy="758383"/>
          </a:xfrm>
          <a:prstGeom prst="ellipse">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5EF9360D-E96D-4E93-B2D1-84F83EDC0F96}"/>
              </a:ext>
            </a:extLst>
          </p:cNvPr>
          <p:cNvSpPr/>
          <p:nvPr/>
        </p:nvSpPr>
        <p:spPr>
          <a:xfrm>
            <a:off x="10497484" y="854843"/>
            <a:ext cx="808006" cy="75838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Graphic 38" descr="Heart with pulse with solid fill">
            <a:extLst>
              <a:ext uri="{FF2B5EF4-FFF2-40B4-BE49-F238E27FC236}">
                <a16:creationId xmlns:a16="http://schemas.microsoft.com/office/drawing/2014/main" id="{2F3C48E5-3CBA-FBA2-C441-BD6D04EF9EE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10618972" y="983242"/>
            <a:ext cx="549215" cy="549215"/>
          </a:xfrm>
          <a:prstGeom prst="rect">
            <a:avLst/>
          </a:prstGeom>
        </p:spPr>
      </p:pic>
      <p:pic>
        <p:nvPicPr>
          <p:cNvPr id="41" name="Graphic 40" descr="Group brainstorm with solid fill">
            <a:extLst>
              <a:ext uri="{FF2B5EF4-FFF2-40B4-BE49-F238E27FC236}">
                <a16:creationId xmlns:a16="http://schemas.microsoft.com/office/drawing/2014/main" id="{AD008789-E8C8-A0C5-56E1-99E946CE2A0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57028" y="966064"/>
            <a:ext cx="543631" cy="543631"/>
          </a:xfrm>
          <a:prstGeom prst="rect">
            <a:avLst/>
          </a:prstGeom>
        </p:spPr>
      </p:pic>
      <p:pic>
        <p:nvPicPr>
          <p:cNvPr id="43" name="Graphic 42" descr="Gears with solid fill">
            <a:extLst>
              <a:ext uri="{FF2B5EF4-FFF2-40B4-BE49-F238E27FC236}">
                <a16:creationId xmlns:a16="http://schemas.microsoft.com/office/drawing/2014/main" id="{DA88168B-8D8C-011B-DFD8-A961289727F5}"/>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3107093" y="961268"/>
            <a:ext cx="520460" cy="520460"/>
          </a:xfrm>
          <a:prstGeom prst="rect">
            <a:avLst/>
          </a:prstGeom>
        </p:spPr>
      </p:pic>
      <p:pic>
        <p:nvPicPr>
          <p:cNvPr id="45" name="Graphic 44" descr="Comment Like with solid fill">
            <a:extLst>
              <a:ext uri="{FF2B5EF4-FFF2-40B4-BE49-F238E27FC236}">
                <a16:creationId xmlns:a16="http://schemas.microsoft.com/office/drawing/2014/main" id="{D95E3339-5EAC-363F-5E20-244AD5D120E6}"/>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p:blipFill>
        <p:spPr>
          <a:xfrm>
            <a:off x="5621690" y="967620"/>
            <a:ext cx="573657" cy="573657"/>
          </a:xfrm>
          <a:prstGeom prst="rect">
            <a:avLst/>
          </a:prstGeom>
        </p:spPr>
      </p:pic>
      <p:pic>
        <p:nvPicPr>
          <p:cNvPr id="47" name="Graphic 46" descr="Clipboard Checked with solid fill">
            <a:extLst>
              <a:ext uri="{FF2B5EF4-FFF2-40B4-BE49-F238E27FC236}">
                <a16:creationId xmlns:a16="http://schemas.microsoft.com/office/drawing/2014/main" id="{BCDDC1CA-85A4-F342-B34B-1A3A7BCBE2C8}"/>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8144772" y="986202"/>
            <a:ext cx="497457" cy="497457"/>
          </a:xfrm>
          <a:prstGeom prst="rect">
            <a:avLst/>
          </a:prstGeom>
        </p:spPr>
      </p:pic>
      <p:sp>
        <p:nvSpPr>
          <p:cNvPr id="2" name="Rectangle 1">
            <a:extLst>
              <a:ext uri="{FF2B5EF4-FFF2-40B4-BE49-F238E27FC236}">
                <a16:creationId xmlns:a16="http://schemas.microsoft.com/office/drawing/2014/main" id="{CB11E5D9-DAAA-AFE7-B808-BF2700F3C961}"/>
              </a:ext>
            </a:extLst>
          </p:cNvPr>
          <p:cNvSpPr/>
          <p:nvPr/>
        </p:nvSpPr>
        <p:spPr>
          <a:xfrm>
            <a:off x="2887564" y="5463297"/>
            <a:ext cx="45719" cy="310551"/>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FCD9581-42A9-D268-878A-C945E3744AFC}"/>
              </a:ext>
            </a:extLst>
          </p:cNvPr>
          <p:cNvSpPr txBox="1"/>
          <p:nvPr/>
        </p:nvSpPr>
        <p:spPr>
          <a:xfrm>
            <a:off x="2608595" y="5788914"/>
            <a:ext cx="649857" cy="261610"/>
          </a:xfrm>
          <a:prstGeom prst="rect">
            <a:avLst/>
          </a:prstGeom>
          <a:noFill/>
        </p:spPr>
        <p:txBody>
          <a:bodyPr wrap="square" rtlCol="0">
            <a:spAutoFit/>
          </a:bodyPr>
          <a:lstStyle/>
          <a:p>
            <a:r>
              <a:rPr lang="en-US" sz="1100" b="1"/>
              <a:t>2019</a:t>
            </a:r>
          </a:p>
        </p:txBody>
      </p:sp>
      <p:sp>
        <p:nvSpPr>
          <p:cNvPr id="38" name="Rectangle 37">
            <a:extLst>
              <a:ext uri="{FF2B5EF4-FFF2-40B4-BE49-F238E27FC236}">
                <a16:creationId xmlns:a16="http://schemas.microsoft.com/office/drawing/2014/main" id="{DD441D40-1AE2-B160-5A00-4537292309B3}"/>
              </a:ext>
            </a:extLst>
          </p:cNvPr>
          <p:cNvSpPr/>
          <p:nvPr/>
        </p:nvSpPr>
        <p:spPr>
          <a:xfrm>
            <a:off x="8402740" y="5451793"/>
            <a:ext cx="45719" cy="310551"/>
          </a:xfrm>
          <a:prstGeom prst="rect">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70165FDE-4F00-3E5F-F664-757BAC5A5ED1}"/>
              </a:ext>
            </a:extLst>
          </p:cNvPr>
          <p:cNvSpPr txBox="1"/>
          <p:nvPr/>
        </p:nvSpPr>
        <p:spPr>
          <a:xfrm>
            <a:off x="8158323" y="5795646"/>
            <a:ext cx="649857" cy="261610"/>
          </a:xfrm>
          <a:prstGeom prst="rect">
            <a:avLst/>
          </a:prstGeom>
          <a:noFill/>
        </p:spPr>
        <p:txBody>
          <a:bodyPr wrap="square" rtlCol="0">
            <a:spAutoFit/>
          </a:bodyPr>
          <a:lstStyle/>
          <a:p>
            <a:r>
              <a:rPr lang="en-US" sz="1100" b="1"/>
              <a:t>2021</a:t>
            </a:r>
          </a:p>
        </p:txBody>
      </p:sp>
      <p:sp>
        <p:nvSpPr>
          <p:cNvPr id="46" name="TextBox 45">
            <a:extLst>
              <a:ext uri="{FF2B5EF4-FFF2-40B4-BE49-F238E27FC236}">
                <a16:creationId xmlns:a16="http://schemas.microsoft.com/office/drawing/2014/main" id="{3C330ED7-229A-D1F8-02E3-D80C91EB8A39}"/>
              </a:ext>
            </a:extLst>
          </p:cNvPr>
          <p:cNvSpPr txBox="1"/>
          <p:nvPr/>
        </p:nvSpPr>
        <p:spPr>
          <a:xfrm>
            <a:off x="1595735" y="4865242"/>
            <a:ext cx="1079543" cy="584775"/>
          </a:xfrm>
          <a:prstGeom prst="rect">
            <a:avLst/>
          </a:prstGeom>
          <a:noFill/>
        </p:spPr>
        <p:txBody>
          <a:bodyPr wrap="square" rtlCol="0">
            <a:spAutoFit/>
          </a:bodyPr>
          <a:lstStyle/>
          <a:p>
            <a:r>
              <a:rPr lang="en-US" sz="800"/>
              <a:t>Educational Materials Distributed to dentists and patients</a:t>
            </a:r>
          </a:p>
        </p:txBody>
      </p:sp>
      <p:cxnSp>
        <p:nvCxnSpPr>
          <p:cNvPr id="49" name="Straight Connector 48">
            <a:extLst>
              <a:ext uri="{FF2B5EF4-FFF2-40B4-BE49-F238E27FC236}">
                <a16:creationId xmlns:a16="http://schemas.microsoft.com/office/drawing/2014/main" id="{82908440-D51D-5848-07E2-346C3FEB7698}"/>
              </a:ext>
            </a:extLst>
          </p:cNvPr>
          <p:cNvCxnSpPr>
            <a:cxnSpLocks/>
          </p:cNvCxnSpPr>
          <p:nvPr/>
        </p:nvCxnSpPr>
        <p:spPr>
          <a:xfrm>
            <a:off x="2094230" y="5332238"/>
            <a:ext cx="0" cy="189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Diamond 50">
            <a:extLst>
              <a:ext uri="{FF2B5EF4-FFF2-40B4-BE49-F238E27FC236}">
                <a16:creationId xmlns:a16="http://schemas.microsoft.com/office/drawing/2014/main" id="{38E806E5-2751-B27F-D4A5-C8142649005F}"/>
              </a:ext>
            </a:extLst>
          </p:cNvPr>
          <p:cNvSpPr/>
          <p:nvPr/>
        </p:nvSpPr>
        <p:spPr>
          <a:xfrm>
            <a:off x="1416060" y="5518820"/>
            <a:ext cx="161026" cy="178280"/>
          </a:xfrm>
          <a:prstGeom prst="diamond">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2" name="Straight Connector 51">
            <a:extLst>
              <a:ext uri="{FF2B5EF4-FFF2-40B4-BE49-F238E27FC236}">
                <a16:creationId xmlns:a16="http://schemas.microsoft.com/office/drawing/2014/main" id="{E4667727-C1CB-4986-CCCB-067E8E50ECCE}"/>
              </a:ext>
            </a:extLst>
          </p:cNvPr>
          <p:cNvCxnSpPr>
            <a:cxnSpLocks/>
          </p:cNvCxnSpPr>
          <p:nvPr/>
        </p:nvCxnSpPr>
        <p:spPr>
          <a:xfrm>
            <a:off x="2440141" y="5710871"/>
            <a:ext cx="0" cy="189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AB7626EA-234D-DCD0-3A0D-0F4DF8D79014}"/>
              </a:ext>
            </a:extLst>
          </p:cNvPr>
          <p:cNvSpPr txBox="1"/>
          <p:nvPr/>
        </p:nvSpPr>
        <p:spPr>
          <a:xfrm>
            <a:off x="1337457" y="5749188"/>
            <a:ext cx="1447838" cy="338554"/>
          </a:xfrm>
          <a:prstGeom prst="rect">
            <a:avLst/>
          </a:prstGeom>
          <a:noFill/>
        </p:spPr>
        <p:txBody>
          <a:bodyPr wrap="square" rtlCol="0">
            <a:spAutoFit/>
          </a:bodyPr>
          <a:lstStyle/>
          <a:p>
            <a:r>
              <a:rPr lang="en-US" sz="800"/>
              <a:t>General letters sent to dentists describing initiative</a:t>
            </a:r>
          </a:p>
        </p:txBody>
      </p:sp>
      <p:cxnSp>
        <p:nvCxnSpPr>
          <p:cNvPr id="55" name="Straight Connector 54">
            <a:extLst>
              <a:ext uri="{FF2B5EF4-FFF2-40B4-BE49-F238E27FC236}">
                <a16:creationId xmlns:a16="http://schemas.microsoft.com/office/drawing/2014/main" id="{145390B7-A312-3F6D-C337-B32300E1766B}"/>
              </a:ext>
            </a:extLst>
          </p:cNvPr>
          <p:cNvCxnSpPr>
            <a:cxnSpLocks/>
          </p:cNvCxnSpPr>
          <p:nvPr/>
        </p:nvCxnSpPr>
        <p:spPr>
          <a:xfrm>
            <a:off x="6219647" y="5342744"/>
            <a:ext cx="0" cy="189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1DB3D01E-8E21-D917-3DF7-0E5E1CC4B23C}"/>
              </a:ext>
            </a:extLst>
          </p:cNvPr>
          <p:cNvCxnSpPr>
            <a:cxnSpLocks/>
          </p:cNvCxnSpPr>
          <p:nvPr/>
        </p:nvCxnSpPr>
        <p:spPr>
          <a:xfrm>
            <a:off x="2083072" y="5514132"/>
            <a:ext cx="1042849" cy="0"/>
          </a:xfrm>
          <a:prstGeom prst="line">
            <a:avLst/>
          </a:prstGeom>
          <a:ln w="38100">
            <a:solidFill>
              <a:srgbClr val="006666"/>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DA790F9F-444B-31C0-794C-F0C60A039708}"/>
              </a:ext>
            </a:extLst>
          </p:cNvPr>
          <p:cNvCxnSpPr>
            <a:cxnSpLocks/>
          </p:cNvCxnSpPr>
          <p:nvPr/>
        </p:nvCxnSpPr>
        <p:spPr>
          <a:xfrm>
            <a:off x="2415740" y="5711970"/>
            <a:ext cx="740947" cy="0"/>
          </a:xfrm>
          <a:prstGeom prst="line">
            <a:avLst/>
          </a:prstGeom>
          <a:ln w="38100">
            <a:solidFill>
              <a:srgbClr val="006666"/>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626FAE85-E99C-9ACD-3C32-6C22B4776FD6}"/>
              </a:ext>
            </a:extLst>
          </p:cNvPr>
          <p:cNvCxnSpPr>
            <a:cxnSpLocks/>
          </p:cNvCxnSpPr>
          <p:nvPr/>
        </p:nvCxnSpPr>
        <p:spPr>
          <a:xfrm>
            <a:off x="1496573" y="5324250"/>
            <a:ext cx="0" cy="189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0E1826F3-7DA1-6D2F-290A-27D585279D4B}"/>
              </a:ext>
            </a:extLst>
          </p:cNvPr>
          <p:cNvSpPr txBox="1"/>
          <p:nvPr/>
        </p:nvSpPr>
        <p:spPr>
          <a:xfrm>
            <a:off x="1101918" y="5136365"/>
            <a:ext cx="764034" cy="338554"/>
          </a:xfrm>
          <a:prstGeom prst="rect">
            <a:avLst/>
          </a:prstGeom>
          <a:noFill/>
        </p:spPr>
        <p:txBody>
          <a:bodyPr wrap="square" rtlCol="0">
            <a:spAutoFit/>
          </a:bodyPr>
          <a:lstStyle/>
          <a:p>
            <a:r>
              <a:rPr lang="en-US" sz="800"/>
              <a:t>Website launch</a:t>
            </a:r>
          </a:p>
        </p:txBody>
      </p:sp>
      <p:cxnSp>
        <p:nvCxnSpPr>
          <p:cNvPr id="63" name="Straight Connector 62">
            <a:extLst>
              <a:ext uri="{FF2B5EF4-FFF2-40B4-BE49-F238E27FC236}">
                <a16:creationId xmlns:a16="http://schemas.microsoft.com/office/drawing/2014/main" id="{E5E03839-D30E-8F30-5248-945EAADCC46D}"/>
              </a:ext>
            </a:extLst>
          </p:cNvPr>
          <p:cNvCxnSpPr>
            <a:cxnSpLocks/>
          </p:cNvCxnSpPr>
          <p:nvPr/>
        </p:nvCxnSpPr>
        <p:spPr>
          <a:xfrm>
            <a:off x="2700396" y="5368356"/>
            <a:ext cx="0" cy="189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4" name="TextBox 63">
            <a:extLst>
              <a:ext uri="{FF2B5EF4-FFF2-40B4-BE49-F238E27FC236}">
                <a16:creationId xmlns:a16="http://schemas.microsoft.com/office/drawing/2014/main" id="{AAD7C3BF-75C9-2F4B-F3FE-7197F6E1F478}"/>
              </a:ext>
            </a:extLst>
          </p:cNvPr>
          <p:cNvSpPr txBox="1"/>
          <p:nvPr/>
        </p:nvSpPr>
        <p:spPr>
          <a:xfrm>
            <a:off x="2578559" y="5043837"/>
            <a:ext cx="764034" cy="338554"/>
          </a:xfrm>
          <a:prstGeom prst="rect">
            <a:avLst/>
          </a:prstGeom>
          <a:noFill/>
        </p:spPr>
        <p:txBody>
          <a:bodyPr wrap="square" rtlCol="0">
            <a:spAutoFit/>
          </a:bodyPr>
          <a:lstStyle/>
          <a:p>
            <a:r>
              <a:rPr lang="en-US" sz="800"/>
              <a:t>CE Course Launch</a:t>
            </a:r>
          </a:p>
        </p:txBody>
      </p:sp>
      <p:cxnSp>
        <p:nvCxnSpPr>
          <p:cNvPr id="65" name="Straight Connector 64">
            <a:extLst>
              <a:ext uri="{FF2B5EF4-FFF2-40B4-BE49-F238E27FC236}">
                <a16:creationId xmlns:a16="http://schemas.microsoft.com/office/drawing/2014/main" id="{32197815-37E8-9D12-E458-EB4A9D15A448}"/>
              </a:ext>
            </a:extLst>
          </p:cNvPr>
          <p:cNvCxnSpPr>
            <a:cxnSpLocks/>
          </p:cNvCxnSpPr>
          <p:nvPr/>
        </p:nvCxnSpPr>
        <p:spPr>
          <a:xfrm>
            <a:off x="4476510" y="5489751"/>
            <a:ext cx="7363626" cy="6638"/>
          </a:xfrm>
          <a:prstGeom prst="line">
            <a:avLst/>
          </a:prstGeom>
          <a:ln w="38100">
            <a:solidFill>
              <a:srgbClr val="006666"/>
            </a:solidFill>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D7ABCACC-9690-AE1C-D80B-F1F97500642D}"/>
              </a:ext>
            </a:extLst>
          </p:cNvPr>
          <p:cNvSpPr txBox="1"/>
          <p:nvPr/>
        </p:nvSpPr>
        <p:spPr>
          <a:xfrm>
            <a:off x="3737433" y="5128959"/>
            <a:ext cx="1046813" cy="338554"/>
          </a:xfrm>
          <a:prstGeom prst="rect">
            <a:avLst/>
          </a:prstGeom>
          <a:noFill/>
        </p:spPr>
        <p:txBody>
          <a:bodyPr wrap="square" rtlCol="0">
            <a:spAutoFit/>
          </a:bodyPr>
          <a:lstStyle/>
          <a:p>
            <a:r>
              <a:rPr lang="en-US" sz="800"/>
              <a:t>One-on-one phone conversations</a:t>
            </a:r>
          </a:p>
        </p:txBody>
      </p:sp>
      <p:cxnSp>
        <p:nvCxnSpPr>
          <p:cNvPr id="69" name="Straight Connector 68">
            <a:extLst>
              <a:ext uri="{FF2B5EF4-FFF2-40B4-BE49-F238E27FC236}">
                <a16:creationId xmlns:a16="http://schemas.microsoft.com/office/drawing/2014/main" id="{8B89A3C3-F3E0-165A-2FE7-3A01D9D52647}"/>
              </a:ext>
            </a:extLst>
          </p:cNvPr>
          <p:cNvCxnSpPr>
            <a:cxnSpLocks/>
          </p:cNvCxnSpPr>
          <p:nvPr/>
        </p:nvCxnSpPr>
        <p:spPr>
          <a:xfrm>
            <a:off x="4490830" y="5342744"/>
            <a:ext cx="0" cy="189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Oval 29">
            <a:extLst>
              <a:ext uri="{FF2B5EF4-FFF2-40B4-BE49-F238E27FC236}">
                <a16:creationId xmlns:a16="http://schemas.microsoft.com/office/drawing/2014/main" id="{53ABC5F1-6C98-4CBE-1D26-B55DEFBE6248}"/>
              </a:ext>
            </a:extLst>
          </p:cNvPr>
          <p:cNvSpPr/>
          <p:nvPr/>
        </p:nvSpPr>
        <p:spPr>
          <a:xfrm>
            <a:off x="6151664" y="5565398"/>
            <a:ext cx="149525" cy="16102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0" name="Straight Connector 69">
            <a:extLst>
              <a:ext uri="{FF2B5EF4-FFF2-40B4-BE49-F238E27FC236}">
                <a16:creationId xmlns:a16="http://schemas.microsoft.com/office/drawing/2014/main" id="{3787E0EC-CEF7-1BC5-B86B-4587DDCFB0CF}"/>
              </a:ext>
            </a:extLst>
          </p:cNvPr>
          <p:cNvCxnSpPr>
            <a:cxnSpLocks/>
          </p:cNvCxnSpPr>
          <p:nvPr/>
        </p:nvCxnSpPr>
        <p:spPr>
          <a:xfrm>
            <a:off x="4490830" y="5738130"/>
            <a:ext cx="1042849" cy="0"/>
          </a:xfrm>
          <a:prstGeom prst="line">
            <a:avLst/>
          </a:prstGeom>
          <a:ln w="38100">
            <a:solidFill>
              <a:srgbClr val="006666"/>
            </a:solidFill>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7E2CB96F-3BAD-7BBF-2182-A01613A2E1FD}"/>
              </a:ext>
            </a:extLst>
          </p:cNvPr>
          <p:cNvSpPr txBox="1"/>
          <p:nvPr/>
        </p:nvSpPr>
        <p:spPr>
          <a:xfrm>
            <a:off x="3833655" y="5838831"/>
            <a:ext cx="1362939" cy="215444"/>
          </a:xfrm>
          <a:prstGeom prst="rect">
            <a:avLst/>
          </a:prstGeom>
          <a:noFill/>
        </p:spPr>
        <p:txBody>
          <a:bodyPr wrap="square" rtlCol="0">
            <a:spAutoFit/>
          </a:bodyPr>
          <a:lstStyle/>
          <a:p>
            <a:r>
              <a:rPr lang="en-US" sz="800"/>
              <a:t>Focused letters campaign</a:t>
            </a:r>
          </a:p>
        </p:txBody>
      </p:sp>
      <p:cxnSp>
        <p:nvCxnSpPr>
          <p:cNvPr id="72" name="Straight Connector 71">
            <a:extLst>
              <a:ext uri="{FF2B5EF4-FFF2-40B4-BE49-F238E27FC236}">
                <a16:creationId xmlns:a16="http://schemas.microsoft.com/office/drawing/2014/main" id="{9F004676-21E0-6153-03DB-0AE7B6768096}"/>
              </a:ext>
            </a:extLst>
          </p:cNvPr>
          <p:cNvCxnSpPr>
            <a:cxnSpLocks/>
          </p:cNvCxnSpPr>
          <p:nvPr/>
        </p:nvCxnSpPr>
        <p:spPr>
          <a:xfrm>
            <a:off x="4490830" y="5693653"/>
            <a:ext cx="0" cy="189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3" name="Diamond 72">
            <a:extLst>
              <a:ext uri="{FF2B5EF4-FFF2-40B4-BE49-F238E27FC236}">
                <a16:creationId xmlns:a16="http://schemas.microsoft.com/office/drawing/2014/main" id="{07A333B8-DD08-A484-F77F-92A01ACD0156}"/>
              </a:ext>
            </a:extLst>
          </p:cNvPr>
          <p:cNvSpPr/>
          <p:nvPr/>
        </p:nvSpPr>
        <p:spPr>
          <a:xfrm>
            <a:off x="4771824" y="5534373"/>
            <a:ext cx="161026" cy="178280"/>
          </a:xfrm>
          <a:prstGeom prst="diamond">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73">
            <a:extLst>
              <a:ext uri="{FF2B5EF4-FFF2-40B4-BE49-F238E27FC236}">
                <a16:creationId xmlns:a16="http://schemas.microsoft.com/office/drawing/2014/main" id="{55A5359E-CF0C-79C7-7627-7EC2417C55FF}"/>
              </a:ext>
            </a:extLst>
          </p:cNvPr>
          <p:cNvSpPr txBox="1"/>
          <p:nvPr/>
        </p:nvSpPr>
        <p:spPr>
          <a:xfrm>
            <a:off x="4726351" y="5130449"/>
            <a:ext cx="764034" cy="215444"/>
          </a:xfrm>
          <a:prstGeom prst="rect">
            <a:avLst/>
          </a:prstGeom>
          <a:noFill/>
        </p:spPr>
        <p:txBody>
          <a:bodyPr wrap="square" rtlCol="0">
            <a:spAutoFit/>
          </a:bodyPr>
          <a:lstStyle/>
          <a:p>
            <a:r>
              <a:rPr lang="en-US" sz="800"/>
              <a:t>Blog start</a:t>
            </a:r>
          </a:p>
        </p:txBody>
      </p:sp>
      <p:cxnSp>
        <p:nvCxnSpPr>
          <p:cNvPr id="76" name="Straight Connector 75">
            <a:extLst>
              <a:ext uri="{FF2B5EF4-FFF2-40B4-BE49-F238E27FC236}">
                <a16:creationId xmlns:a16="http://schemas.microsoft.com/office/drawing/2014/main" id="{00E9D08B-B469-789E-05C7-EBF1A2C225F6}"/>
              </a:ext>
            </a:extLst>
          </p:cNvPr>
          <p:cNvCxnSpPr>
            <a:cxnSpLocks/>
          </p:cNvCxnSpPr>
          <p:nvPr/>
        </p:nvCxnSpPr>
        <p:spPr>
          <a:xfrm>
            <a:off x="4852337" y="5360684"/>
            <a:ext cx="0" cy="189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0CC6C010-0CCD-1AF0-2F9A-ABCAB80B07F5}"/>
              </a:ext>
            </a:extLst>
          </p:cNvPr>
          <p:cNvCxnSpPr>
            <a:cxnSpLocks/>
          </p:cNvCxnSpPr>
          <p:nvPr/>
        </p:nvCxnSpPr>
        <p:spPr>
          <a:xfrm flipV="1">
            <a:off x="8425599" y="5683851"/>
            <a:ext cx="3389014" cy="12662"/>
          </a:xfrm>
          <a:prstGeom prst="line">
            <a:avLst/>
          </a:prstGeom>
          <a:ln w="38100">
            <a:solidFill>
              <a:srgbClr val="006666"/>
            </a:solidFill>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C3410BDB-32AA-BAAF-BB9E-88201BBF42C4}"/>
              </a:ext>
            </a:extLst>
          </p:cNvPr>
          <p:cNvCxnSpPr>
            <a:cxnSpLocks/>
          </p:cNvCxnSpPr>
          <p:nvPr/>
        </p:nvCxnSpPr>
        <p:spPr>
          <a:xfrm>
            <a:off x="8731981" y="5686067"/>
            <a:ext cx="0" cy="189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74309E44-F275-5CD2-5647-B18FED2972CB}"/>
              </a:ext>
            </a:extLst>
          </p:cNvPr>
          <p:cNvCxnSpPr>
            <a:cxnSpLocks/>
          </p:cNvCxnSpPr>
          <p:nvPr/>
        </p:nvCxnSpPr>
        <p:spPr>
          <a:xfrm>
            <a:off x="10571673" y="5375516"/>
            <a:ext cx="0" cy="189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3" name="TextBox 82">
            <a:extLst>
              <a:ext uri="{FF2B5EF4-FFF2-40B4-BE49-F238E27FC236}">
                <a16:creationId xmlns:a16="http://schemas.microsoft.com/office/drawing/2014/main" id="{8E2014A5-5201-B314-E260-D44A234600DD}"/>
              </a:ext>
            </a:extLst>
          </p:cNvPr>
          <p:cNvSpPr txBox="1"/>
          <p:nvPr/>
        </p:nvSpPr>
        <p:spPr>
          <a:xfrm>
            <a:off x="10204763" y="5039383"/>
            <a:ext cx="1698968" cy="338554"/>
          </a:xfrm>
          <a:prstGeom prst="rect">
            <a:avLst/>
          </a:prstGeom>
          <a:noFill/>
        </p:spPr>
        <p:txBody>
          <a:bodyPr wrap="square" rtlCol="0">
            <a:spAutoFit/>
          </a:bodyPr>
          <a:lstStyle/>
          <a:p>
            <a:r>
              <a:rPr lang="en-US" sz="800"/>
              <a:t>(IVR) messaging added to customer service line</a:t>
            </a:r>
          </a:p>
        </p:txBody>
      </p:sp>
      <p:cxnSp>
        <p:nvCxnSpPr>
          <p:cNvPr id="85" name="Straight Connector 84">
            <a:extLst>
              <a:ext uri="{FF2B5EF4-FFF2-40B4-BE49-F238E27FC236}">
                <a16:creationId xmlns:a16="http://schemas.microsoft.com/office/drawing/2014/main" id="{9C19B316-1578-A91A-5E5D-5C7D25CBF473}"/>
              </a:ext>
            </a:extLst>
          </p:cNvPr>
          <p:cNvCxnSpPr>
            <a:cxnSpLocks/>
          </p:cNvCxnSpPr>
          <p:nvPr/>
        </p:nvCxnSpPr>
        <p:spPr>
          <a:xfrm>
            <a:off x="9425899" y="5351654"/>
            <a:ext cx="0" cy="189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3FE6322B-5465-1154-1105-4C3196841F04}"/>
              </a:ext>
            </a:extLst>
          </p:cNvPr>
          <p:cNvSpPr txBox="1"/>
          <p:nvPr/>
        </p:nvSpPr>
        <p:spPr>
          <a:xfrm>
            <a:off x="8857848" y="5051821"/>
            <a:ext cx="1625803" cy="338554"/>
          </a:xfrm>
          <a:prstGeom prst="rect">
            <a:avLst/>
          </a:prstGeom>
          <a:noFill/>
        </p:spPr>
        <p:txBody>
          <a:bodyPr wrap="square" rtlCol="0">
            <a:spAutoFit/>
          </a:bodyPr>
          <a:lstStyle/>
          <a:p>
            <a:r>
              <a:rPr lang="en-US" sz="800"/>
              <a:t>Policy message added to explanation of benefits</a:t>
            </a:r>
          </a:p>
        </p:txBody>
      </p:sp>
      <p:pic>
        <p:nvPicPr>
          <p:cNvPr id="94" name="Picture 93" descr="A picture containing font, graphics, graphic design, logo&#10;&#10;Description automatically generated">
            <a:extLst>
              <a:ext uri="{FF2B5EF4-FFF2-40B4-BE49-F238E27FC236}">
                <a16:creationId xmlns:a16="http://schemas.microsoft.com/office/drawing/2014/main" id="{66F9950E-66DE-99F9-BF93-652E98C268D9}"/>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7807990" y="6458878"/>
            <a:ext cx="1176299" cy="377984"/>
          </a:xfrm>
          <a:prstGeom prst="rect">
            <a:avLst/>
          </a:prstGeom>
        </p:spPr>
      </p:pic>
      <p:pic>
        <p:nvPicPr>
          <p:cNvPr id="96" name="Picture 95" descr="A green text on a white background&#10;&#10;Description automatically generated with medium confidence">
            <a:extLst>
              <a:ext uri="{FF2B5EF4-FFF2-40B4-BE49-F238E27FC236}">
                <a16:creationId xmlns:a16="http://schemas.microsoft.com/office/drawing/2014/main" id="{A079E5C0-C405-6222-D4D4-F6809B2A5FFE}"/>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4490830" y="6544635"/>
            <a:ext cx="1383125" cy="308655"/>
          </a:xfrm>
          <a:prstGeom prst="rect">
            <a:avLst/>
          </a:prstGeom>
        </p:spPr>
      </p:pic>
      <p:pic>
        <p:nvPicPr>
          <p:cNvPr id="98" name="Picture 97" descr="A green letter on a white background&#10;&#10;Description automatically generated with low confidence">
            <a:extLst>
              <a:ext uri="{FF2B5EF4-FFF2-40B4-BE49-F238E27FC236}">
                <a16:creationId xmlns:a16="http://schemas.microsoft.com/office/drawing/2014/main" id="{E6A4A64B-D0FD-0B88-948E-E0CD19B28B43}"/>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769711" y="6584321"/>
            <a:ext cx="2028101" cy="226472"/>
          </a:xfrm>
          <a:prstGeom prst="rect">
            <a:avLst/>
          </a:prstGeom>
        </p:spPr>
      </p:pic>
      <p:pic>
        <p:nvPicPr>
          <p:cNvPr id="99" name="Picture 98" descr="A green letter on a white background&#10;&#10;Description automatically generated with low confidence">
            <a:extLst>
              <a:ext uri="{FF2B5EF4-FFF2-40B4-BE49-F238E27FC236}">
                <a16:creationId xmlns:a16="http://schemas.microsoft.com/office/drawing/2014/main" id="{6265AF58-A666-168A-1A21-1FC44A91DDF9}"/>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10226814" y="6584320"/>
            <a:ext cx="1796289" cy="239812"/>
          </a:xfrm>
          <a:prstGeom prst="rect">
            <a:avLst/>
          </a:prstGeom>
        </p:spPr>
      </p:pic>
      <p:sp>
        <p:nvSpPr>
          <p:cNvPr id="84" name="Diamond 83">
            <a:extLst>
              <a:ext uri="{FF2B5EF4-FFF2-40B4-BE49-F238E27FC236}">
                <a16:creationId xmlns:a16="http://schemas.microsoft.com/office/drawing/2014/main" id="{51B209C0-FE3B-0EC0-E9A0-EB204390F827}"/>
              </a:ext>
            </a:extLst>
          </p:cNvPr>
          <p:cNvSpPr/>
          <p:nvPr/>
        </p:nvSpPr>
        <p:spPr>
          <a:xfrm>
            <a:off x="9349863" y="5501456"/>
            <a:ext cx="161026" cy="178280"/>
          </a:xfrm>
          <a:prstGeom prst="diamond">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Diamond 80">
            <a:extLst>
              <a:ext uri="{FF2B5EF4-FFF2-40B4-BE49-F238E27FC236}">
                <a16:creationId xmlns:a16="http://schemas.microsoft.com/office/drawing/2014/main" id="{F10A59B9-2E34-1642-1E55-3CC634569708}"/>
              </a:ext>
            </a:extLst>
          </p:cNvPr>
          <p:cNvSpPr/>
          <p:nvPr/>
        </p:nvSpPr>
        <p:spPr>
          <a:xfrm>
            <a:off x="10491160" y="5517927"/>
            <a:ext cx="161026" cy="178280"/>
          </a:xfrm>
          <a:prstGeom prst="diamond">
            <a:avLst/>
          </a:prstGeom>
          <a:solidFill>
            <a:srgbClr val="006666"/>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35138359"/>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Notes xmlns="30c96ee6-c168-4e58-9503-bca1f305f3f9" xsi:nil="true"/>
    <lcf76f155ced4ddcb4097134ff3c332f xmlns="30c96ee6-c168-4e58-9503-bca1f305f3f9">
      <Terms xmlns="http://schemas.microsoft.com/office/infopath/2007/PartnerControls"/>
    </lcf76f155ced4ddcb4097134ff3c332f>
    <TaxCatchAll xmlns="f46ad185-d85d-425e-a013-e9b99bc40c0a" xsi:nil="true"/>
    <SharedWithUsers xmlns="f46ad185-d85d-425e-a013-e9b99bc40c0a">
      <UserInfo>
        <DisplayName>Emily Robson</DisplayName>
        <AccountId>4469</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E88708C326C3E4CADFCB833D741E62C" ma:contentTypeVersion="19" ma:contentTypeDescription="Create a new document." ma:contentTypeScope="" ma:versionID="bde7459130ffb064f50a8c431c1c0c10">
  <xsd:schema xmlns:xsd="http://www.w3.org/2001/XMLSchema" xmlns:xs="http://www.w3.org/2001/XMLSchema" xmlns:p="http://schemas.microsoft.com/office/2006/metadata/properties" xmlns:ns2="30c96ee6-c168-4e58-9503-bca1f305f3f9" xmlns:ns3="f46ad185-d85d-425e-a013-e9b99bc40c0a" targetNamespace="http://schemas.microsoft.com/office/2006/metadata/properties" ma:root="true" ma:fieldsID="13ccea8fdecd253b6da55d304b24c0de" ns2:_="" ns3:_="">
    <xsd:import namespace="30c96ee6-c168-4e58-9503-bca1f305f3f9"/>
    <xsd:import namespace="f46ad185-d85d-425e-a013-e9b99bc40c0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Note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c96ee6-c168-4e58-9503-bca1f305f3f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a06d3087-7421-4ee1-8c49-b3c8cbaf401e" ma:termSetId="09814cd3-568e-fe90-9814-8d621ff8fb84" ma:anchorId="fba54fb3-c3e1-fe81-a776-ca4b69148c4d" ma:open="true" ma:isKeyword="false">
      <xsd:complexType>
        <xsd:sequence>
          <xsd:element ref="pc:Terms" minOccurs="0" maxOccurs="1"/>
        </xsd:sequence>
      </xsd:complexType>
    </xsd:element>
    <xsd:element name="Notes" ma:index="24" nillable="true" ma:displayName="Notes" ma:format="Dropdown" ma:internalName="Notes">
      <xsd:simpleType>
        <xsd:restriction base="dms:Note">
          <xsd:maxLength value="255"/>
        </xsd:restriction>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46ad185-d85d-425e-a013-e9b99bc40c0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2e6735cc-23fa-4e5d-b651-fd23c1f97947}" ma:internalName="TaxCatchAll" ma:showField="CatchAllData" ma:web="f46ad185-d85d-425e-a013-e9b99bc40c0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60354A-97DA-40D2-8E02-F0EA16576C7F}">
  <ds:schemaRefs>
    <ds:schemaRef ds:uri="http://schemas.microsoft.com/sharepoint/v3/contenttype/forms"/>
  </ds:schemaRefs>
</ds:datastoreItem>
</file>

<file path=customXml/itemProps2.xml><?xml version="1.0" encoding="utf-8"?>
<ds:datastoreItem xmlns:ds="http://schemas.openxmlformats.org/officeDocument/2006/customXml" ds:itemID="{52A31AA0-92D2-499A-B53F-E6BE20E0B7CC}">
  <ds:schemaRefs>
    <ds:schemaRef ds:uri="30c96ee6-c168-4e58-9503-bca1f305f3f9"/>
    <ds:schemaRef ds:uri="f46ad185-d85d-425e-a013-e9b99bc40c0a"/>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39FA2B9F-C69B-4E79-BB23-BAC6110BCF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0c96ee6-c168-4e58-9503-bca1f305f3f9"/>
    <ds:schemaRef ds:uri="f46ad185-d85d-425e-a013-e9b99bc40c0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1068</Words>
  <Application>Microsoft Office PowerPoint</Application>
  <PresentationFormat>Widescreen</PresentationFormat>
  <Paragraphs>94</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Karie Nicholas</dc:creator>
  <cp:lastModifiedBy>Karie Nicholas</cp:lastModifiedBy>
  <cp:revision>1</cp:revision>
  <dcterms:created xsi:type="dcterms:W3CDTF">2022-12-14T17:45:09Z</dcterms:created>
  <dcterms:modified xsi:type="dcterms:W3CDTF">2025-01-22T18:34:54Z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0x010100EE88708C326C3E4CADFCB833D741E62C</vt:lpwstr>
  </property>
  <property fmtid="{D5CDD505-2E9C-101B-9397-08002B2CF9AE}" pid="3" name="MediaServiceImageTags">
    <vt:lpwstr/>
  </property>
</Properties>
</file>