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579DD2-DDCE-4259-A6CD-DD2E56CB80A7}" v="18" dt="2024-08-01T20:16:35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e Nicholas" userId="8fec5f9d-41ef-468a-98a6-0720db5236ea" providerId="ADAL" clId="{47579DD2-DDCE-4259-A6CD-DD2E56CB80A7}"/>
    <pc:docChg chg="undo custSel modSld">
      <pc:chgData name="Karie Nicholas" userId="8fec5f9d-41ef-468a-98a6-0720db5236ea" providerId="ADAL" clId="{47579DD2-DDCE-4259-A6CD-DD2E56CB80A7}" dt="2024-10-01T18:28:20.774" v="4197" actId="1076"/>
      <pc:docMkLst>
        <pc:docMk/>
      </pc:docMkLst>
      <pc:sldChg chg="addSp delSp modSp mod">
        <pc:chgData name="Karie Nicholas" userId="8fec5f9d-41ef-468a-98a6-0720db5236ea" providerId="ADAL" clId="{47579DD2-DDCE-4259-A6CD-DD2E56CB80A7}" dt="2024-10-01T18:28:20.774" v="4197" actId="1076"/>
        <pc:sldMkLst>
          <pc:docMk/>
          <pc:sldMk cId="356385181" sldId="257"/>
        </pc:sldMkLst>
        <pc:spChg chg="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4" creationId="{07D2D6C2-2B6D-D9CE-FBA6-8082AE449635}"/>
          </ac:spMkLst>
        </pc:spChg>
        <pc:spChg chg="mod">
          <ac:chgData name="Karie Nicholas" userId="8fec5f9d-41ef-468a-98a6-0720db5236ea" providerId="ADAL" clId="{47579DD2-DDCE-4259-A6CD-DD2E56CB80A7}" dt="2024-10-01T18:26:46.888" v="4127" actId="13926"/>
          <ac:spMkLst>
            <pc:docMk/>
            <pc:sldMk cId="356385181" sldId="257"/>
            <ac:spMk id="5" creationId="{0F1229CB-3DB3-F643-EF09-763D76DBE0B1}"/>
          </ac:spMkLst>
        </pc:spChg>
        <pc:spChg chg="mod">
          <ac:chgData name="Karie Nicholas" userId="8fec5f9d-41ef-468a-98a6-0720db5236ea" providerId="ADAL" clId="{47579DD2-DDCE-4259-A6CD-DD2E56CB80A7}" dt="2024-10-01T18:26:55.446" v="4130" actId="13926"/>
          <ac:spMkLst>
            <pc:docMk/>
            <pc:sldMk cId="356385181" sldId="257"/>
            <ac:spMk id="6" creationId="{7DF34951-8D43-6393-9150-9B8C8A1493EC}"/>
          </ac:spMkLst>
        </pc:spChg>
        <pc:spChg chg="mod">
          <ac:chgData name="Karie Nicholas" userId="8fec5f9d-41ef-468a-98a6-0720db5236ea" providerId="ADAL" clId="{47579DD2-DDCE-4259-A6CD-DD2E56CB80A7}" dt="2024-09-11T16:49:59.996" v="4121" actId="1076"/>
          <ac:spMkLst>
            <pc:docMk/>
            <pc:sldMk cId="356385181" sldId="257"/>
            <ac:spMk id="7" creationId="{C2554ED8-29CA-25F5-36F6-76B66AC8EC28}"/>
          </ac:spMkLst>
        </pc:spChg>
        <pc:spChg chg="mod">
          <ac:chgData name="Karie Nicholas" userId="8fec5f9d-41ef-468a-98a6-0720db5236ea" providerId="ADAL" clId="{47579DD2-DDCE-4259-A6CD-DD2E56CB80A7}" dt="2024-09-11T16:37:12.275" v="3728" actId="1076"/>
          <ac:spMkLst>
            <pc:docMk/>
            <pc:sldMk cId="356385181" sldId="257"/>
            <ac:spMk id="8" creationId="{2F262C71-BC1B-B94B-FBB3-2264AE3B8FD0}"/>
          </ac:spMkLst>
        </pc:spChg>
        <pc:spChg chg="del mod">
          <ac:chgData name="Karie Nicholas" userId="8fec5f9d-41ef-468a-98a6-0720db5236ea" providerId="ADAL" clId="{47579DD2-DDCE-4259-A6CD-DD2E56CB80A7}" dt="2024-08-01T20:00:50.313" v="3184" actId="21"/>
          <ac:spMkLst>
            <pc:docMk/>
            <pc:sldMk cId="356385181" sldId="257"/>
            <ac:spMk id="9" creationId="{83AFBCFD-6164-2494-8B7E-A90453ECB171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37" creationId="{5AF16405-C0E2-F1FE-0270-0C7229C5F330}"/>
          </ac:spMkLst>
        </pc:spChg>
        <pc:spChg chg="add mod ord">
          <ac:chgData name="Karie Nicholas" userId="8fec5f9d-41ef-468a-98a6-0720db5236ea" providerId="ADAL" clId="{47579DD2-DDCE-4259-A6CD-DD2E56CB80A7}" dt="2024-10-01T18:27:06.545" v="4131" actId="13926"/>
          <ac:spMkLst>
            <pc:docMk/>
            <pc:sldMk cId="356385181" sldId="257"/>
            <ac:spMk id="38" creationId="{9BC3329F-8AD5-8BA2-13DE-91D37EB51279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39" creationId="{BADF7E3E-0F8B-4826-BFD2-CDB89E427285}"/>
          </ac:spMkLst>
        </pc:spChg>
        <pc:spChg chg="del mod">
          <ac:chgData name="Karie Nicholas" userId="8fec5f9d-41ef-468a-98a6-0720db5236ea" providerId="ADAL" clId="{47579DD2-DDCE-4259-A6CD-DD2E56CB80A7}" dt="2024-08-01T14:52:40.178" v="1580" actId="21"/>
          <ac:spMkLst>
            <pc:docMk/>
            <pc:sldMk cId="356385181" sldId="257"/>
            <ac:spMk id="40" creationId="{2989EAB7-DA22-630E-DCDB-FD9C3FBDE340}"/>
          </ac:spMkLst>
        </pc:spChg>
        <pc:spChg chg="del mod">
          <ac:chgData name="Karie Nicholas" userId="8fec5f9d-41ef-468a-98a6-0720db5236ea" providerId="ADAL" clId="{47579DD2-DDCE-4259-A6CD-DD2E56CB80A7}" dt="2024-08-01T14:32:18.917" v="183" actId="21"/>
          <ac:spMkLst>
            <pc:docMk/>
            <pc:sldMk cId="356385181" sldId="257"/>
            <ac:spMk id="41" creationId="{9B1A3C47-8DC4-DD0F-C905-70CC64F88A9B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42" creationId="{1AFF03AA-9318-E52F-45BA-A9F32F1BFB15}"/>
          </ac:spMkLst>
        </pc:spChg>
        <pc:spChg chg="del mod">
          <ac:chgData name="Karie Nicholas" userId="8fec5f9d-41ef-468a-98a6-0720db5236ea" providerId="ADAL" clId="{47579DD2-DDCE-4259-A6CD-DD2E56CB80A7}" dt="2024-08-01T14:52:37.331" v="1579" actId="21"/>
          <ac:spMkLst>
            <pc:docMk/>
            <pc:sldMk cId="356385181" sldId="257"/>
            <ac:spMk id="43" creationId="{C57E4C0E-768A-CFEA-9B52-8148FD7FDCF6}"/>
          </ac:spMkLst>
        </pc:spChg>
        <pc:spChg chg="mod">
          <ac:chgData name="Karie Nicholas" userId="8fec5f9d-41ef-468a-98a6-0720db5236ea" providerId="ADAL" clId="{47579DD2-DDCE-4259-A6CD-DD2E56CB80A7}" dt="2024-10-01T18:28:16.018" v="4196" actId="1076"/>
          <ac:spMkLst>
            <pc:docMk/>
            <pc:sldMk cId="356385181" sldId="257"/>
            <ac:spMk id="45" creationId="{FDFBC176-BB56-1B78-5A69-2C3119CD4DFD}"/>
          </ac:spMkLst>
        </pc:spChg>
        <pc:spChg chg="mod">
          <ac:chgData name="Karie Nicholas" userId="8fec5f9d-41ef-468a-98a6-0720db5236ea" providerId="ADAL" clId="{47579DD2-DDCE-4259-A6CD-DD2E56CB80A7}" dt="2024-10-01T18:27:25.027" v="4133" actId="20577"/>
          <ac:spMkLst>
            <pc:docMk/>
            <pc:sldMk cId="356385181" sldId="257"/>
            <ac:spMk id="46" creationId="{3ABF3722-4D02-9975-776F-4BB3E12640B4}"/>
          </ac:spMkLst>
        </pc:spChg>
        <pc:spChg chg="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49" creationId="{03A31A01-2F05-E288-7108-B1A6B9F2FA74}"/>
          </ac:spMkLst>
        </pc:spChg>
        <pc:spChg chg="mod">
          <ac:chgData name="Karie Nicholas" userId="8fec5f9d-41ef-468a-98a6-0720db5236ea" providerId="ADAL" clId="{47579DD2-DDCE-4259-A6CD-DD2E56CB80A7}" dt="2024-10-01T18:28:20.774" v="4197" actId="1076"/>
          <ac:spMkLst>
            <pc:docMk/>
            <pc:sldMk cId="356385181" sldId="257"/>
            <ac:spMk id="50" creationId="{B6E6FFB2-091F-B72B-2A0F-A16448B15366}"/>
          </ac:spMkLst>
        </pc:spChg>
        <pc:spChg chg="add mod">
          <ac:chgData name="Karie Nicholas" userId="8fec5f9d-41ef-468a-98a6-0720db5236ea" providerId="ADAL" clId="{47579DD2-DDCE-4259-A6CD-DD2E56CB80A7}" dt="2024-10-01T18:27:13.269" v="4132" actId="13926"/>
          <ac:spMkLst>
            <pc:docMk/>
            <pc:sldMk cId="356385181" sldId="257"/>
            <ac:spMk id="68" creationId="{CB60CEFE-3B6A-C8C7-1B7C-D515C0D3E2FD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69" creationId="{70BBB75F-BB6B-1EB8-E084-2A932488DC6E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0" creationId="{CC8AB2E6-CB23-222B-9232-DDC2881BF481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2" creationId="{E5C0D18A-72BD-1551-BC27-DC2248DF84FC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3" creationId="{768A4C96-FA15-DDBB-6258-A8AA53B01D40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4" creationId="{1E5A8FFD-FF96-FD7F-9348-1AB1118499CF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5" creationId="{F640DE58-B52F-7A34-D461-20585FA76E38}"/>
          </ac:spMkLst>
        </pc:spChg>
        <pc:spChg chg="add mod">
          <ac:chgData name="Karie Nicholas" userId="8fec5f9d-41ef-468a-98a6-0720db5236ea" providerId="ADAL" clId="{47579DD2-DDCE-4259-A6CD-DD2E56CB80A7}" dt="2024-09-11T16:37:28.511" v="3729" actId="1076"/>
          <ac:spMkLst>
            <pc:docMk/>
            <pc:sldMk cId="356385181" sldId="257"/>
            <ac:spMk id="76" creationId="{6A444D87-837E-9DDA-2EA8-524326922FB5}"/>
          </ac:spMkLst>
        </pc:spChg>
        <pc:picChg chg="add mod">
          <ac:chgData name="Karie Nicholas" userId="8fec5f9d-41ef-468a-98a6-0720db5236ea" providerId="ADAL" clId="{47579DD2-DDCE-4259-A6CD-DD2E56CB80A7}" dt="2024-09-11T16:46:56.508" v="4052" actId="1076"/>
          <ac:picMkLst>
            <pc:docMk/>
            <pc:sldMk cId="356385181" sldId="257"/>
            <ac:picMk id="79" creationId="{4A33111B-B060-F152-1E1F-4545405CD4BF}"/>
          </ac:picMkLst>
        </pc:picChg>
        <pc:cxnChg chg="del mod">
          <ac:chgData name="Karie Nicholas" userId="8fec5f9d-41ef-468a-98a6-0720db5236ea" providerId="ADAL" clId="{47579DD2-DDCE-4259-A6CD-DD2E56CB80A7}" dt="2024-08-01T20:12:53.230" v="3322" actId="478"/>
          <ac:cxnSpMkLst>
            <pc:docMk/>
            <pc:sldMk cId="356385181" sldId="257"/>
            <ac:cxnSpMk id="13" creationId="{CD868D95-98B5-FEDD-B531-44CF2F73D9AB}"/>
          </ac:cxnSpMkLst>
        </pc:cxnChg>
        <pc:cxnChg chg="del mod">
          <ac:chgData name="Karie Nicholas" userId="8fec5f9d-41ef-468a-98a6-0720db5236ea" providerId="ADAL" clId="{47579DD2-DDCE-4259-A6CD-DD2E56CB80A7}" dt="2024-08-01T20:12:56.340" v="3325" actId="478"/>
          <ac:cxnSpMkLst>
            <pc:docMk/>
            <pc:sldMk cId="356385181" sldId="257"/>
            <ac:cxnSpMk id="16" creationId="{4F425735-F177-532D-55A7-AA1EF1E6D40D}"/>
          </ac:cxnSpMkLst>
        </pc:cxnChg>
        <pc:cxnChg chg="del mod">
          <ac:chgData name="Karie Nicholas" userId="8fec5f9d-41ef-468a-98a6-0720db5236ea" providerId="ADAL" clId="{47579DD2-DDCE-4259-A6CD-DD2E56CB80A7}" dt="2024-08-01T20:12:59.480" v="3328" actId="478"/>
          <ac:cxnSpMkLst>
            <pc:docMk/>
            <pc:sldMk cId="356385181" sldId="257"/>
            <ac:cxnSpMk id="19" creationId="{AF3C9BD9-AD64-09F7-FBB5-7999AA2D3A6B}"/>
          </ac:cxnSpMkLst>
        </pc:cxnChg>
        <pc:cxnChg chg="del mod">
          <ac:chgData name="Karie Nicholas" userId="8fec5f9d-41ef-468a-98a6-0720db5236ea" providerId="ADAL" clId="{47579DD2-DDCE-4259-A6CD-DD2E56CB80A7}" dt="2024-08-01T20:12:52.071" v="3321" actId="478"/>
          <ac:cxnSpMkLst>
            <pc:docMk/>
            <pc:sldMk cId="356385181" sldId="257"/>
            <ac:cxnSpMk id="21" creationId="{C2774E71-99A9-A0B8-DC58-B726B141C605}"/>
          </ac:cxnSpMkLst>
        </pc:cxnChg>
        <pc:cxnChg chg="del mod">
          <ac:chgData name="Karie Nicholas" userId="8fec5f9d-41ef-468a-98a6-0720db5236ea" providerId="ADAL" clId="{47579DD2-DDCE-4259-A6CD-DD2E56CB80A7}" dt="2024-08-01T20:13:03.480" v="3332" actId="478"/>
          <ac:cxnSpMkLst>
            <pc:docMk/>
            <pc:sldMk cId="356385181" sldId="257"/>
            <ac:cxnSpMk id="23" creationId="{1604DD5B-1650-61F5-8369-5799A4786A28}"/>
          </ac:cxnSpMkLst>
        </pc:cxnChg>
        <pc:cxnChg chg="del mod">
          <ac:chgData name="Karie Nicholas" userId="8fec5f9d-41ef-468a-98a6-0720db5236ea" providerId="ADAL" clId="{47579DD2-DDCE-4259-A6CD-DD2E56CB80A7}" dt="2024-08-01T20:12:54.270" v="3323" actId="478"/>
          <ac:cxnSpMkLst>
            <pc:docMk/>
            <pc:sldMk cId="356385181" sldId="257"/>
            <ac:cxnSpMk id="24" creationId="{78F3C3D7-6DAA-96F7-2339-F30C890DB6F5}"/>
          </ac:cxnSpMkLst>
        </pc:cxnChg>
        <pc:cxnChg chg="mod">
          <ac:chgData name="Karie Nicholas" userId="8fec5f9d-41ef-468a-98a6-0720db5236ea" providerId="ADAL" clId="{47579DD2-DDCE-4259-A6CD-DD2E56CB80A7}" dt="2024-09-11T16:47:51.342" v="4055" actId="1076"/>
          <ac:cxnSpMkLst>
            <pc:docMk/>
            <pc:sldMk cId="356385181" sldId="257"/>
            <ac:cxnSpMk id="26" creationId="{E2CDCA3C-8CE8-3C58-AF1D-B47647BCE9C9}"/>
          </ac:cxnSpMkLst>
        </pc:cxnChg>
        <pc:cxnChg chg="del mod">
          <ac:chgData name="Karie Nicholas" userId="8fec5f9d-41ef-468a-98a6-0720db5236ea" providerId="ADAL" clId="{47579DD2-DDCE-4259-A6CD-DD2E56CB80A7}" dt="2024-08-01T20:12:58.090" v="3327" actId="478"/>
          <ac:cxnSpMkLst>
            <pc:docMk/>
            <pc:sldMk cId="356385181" sldId="257"/>
            <ac:cxnSpMk id="28" creationId="{244E0564-DBE7-86F1-4246-1F34278FD487}"/>
          </ac:cxnSpMkLst>
        </pc:cxnChg>
        <pc:cxnChg chg="mod">
          <ac:chgData name="Karie Nicholas" userId="8fec5f9d-41ef-468a-98a6-0720db5236ea" providerId="ADAL" clId="{47579DD2-DDCE-4259-A6CD-DD2E56CB80A7}" dt="2024-09-11T16:37:28.511" v="3729" actId="1076"/>
          <ac:cxnSpMkLst>
            <pc:docMk/>
            <pc:sldMk cId="356385181" sldId="257"/>
            <ac:cxnSpMk id="34" creationId="{F104A570-EF94-8785-28EB-F0CD519F185E}"/>
          </ac:cxnSpMkLst>
        </pc:cxnChg>
        <pc:cxnChg chg="del mod">
          <ac:chgData name="Karie Nicholas" userId="8fec5f9d-41ef-468a-98a6-0720db5236ea" providerId="ADAL" clId="{47579DD2-DDCE-4259-A6CD-DD2E56CB80A7}" dt="2024-08-01T20:13:00.685" v="3331" actId="478"/>
          <ac:cxnSpMkLst>
            <pc:docMk/>
            <pc:sldMk cId="356385181" sldId="257"/>
            <ac:cxnSpMk id="47" creationId="{AF8BE624-4BAF-63DB-0317-25C755F9F8C4}"/>
          </ac:cxnSpMkLst>
        </pc:cxnChg>
        <pc:cxnChg chg="add del mod">
          <ac:chgData name="Karie Nicholas" userId="8fec5f9d-41ef-468a-98a6-0720db5236ea" providerId="ADAL" clId="{47579DD2-DDCE-4259-A6CD-DD2E56CB80A7}" dt="2024-08-01T20:12:55.130" v="3324" actId="478"/>
          <ac:cxnSpMkLst>
            <pc:docMk/>
            <pc:sldMk cId="356385181" sldId="257"/>
            <ac:cxnSpMk id="62" creationId="{7C52DCFF-3E0E-76DC-1454-27FA18724882}"/>
          </ac:cxnSpMkLst>
        </pc:cxnChg>
        <pc:cxnChg chg="add del mod">
          <ac:chgData name="Karie Nicholas" userId="8fec5f9d-41ef-468a-98a6-0720db5236ea" providerId="ADAL" clId="{47579DD2-DDCE-4259-A6CD-DD2E56CB80A7}" dt="2024-08-01T20:13:00.151" v="3330" actId="478"/>
          <ac:cxnSpMkLst>
            <pc:docMk/>
            <pc:sldMk cId="356385181" sldId="257"/>
            <ac:cxnSpMk id="64" creationId="{F1C3C262-A29C-CBB7-3A40-49EAF5D48FF6}"/>
          </ac:cxnSpMkLst>
        </pc:cxnChg>
        <pc:cxnChg chg="add del mod">
          <ac:chgData name="Karie Nicholas" userId="8fec5f9d-41ef-468a-98a6-0720db5236ea" providerId="ADAL" clId="{47579DD2-DDCE-4259-A6CD-DD2E56CB80A7}" dt="2024-08-01T20:12:56.930" v="3326" actId="478"/>
          <ac:cxnSpMkLst>
            <pc:docMk/>
            <pc:sldMk cId="356385181" sldId="257"/>
            <ac:cxnSpMk id="67" creationId="{CDE7A4A2-771C-F4D9-3E83-EB089241A14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9BC3329F-8AD5-8BA2-13DE-91D37EB51279}"/>
              </a:ext>
            </a:extLst>
          </p:cNvPr>
          <p:cNvSpPr txBox="1"/>
          <p:nvPr/>
        </p:nvSpPr>
        <p:spPr>
          <a:xfrm>
            <a:off x="7165606" y="587234"/>
            <a:ext cx="1908118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System Changes</a:t>
            </a:r>
          </a:p>
          <a:p>
            <a:endParaRPr lang="en-US" sz="1100" dirty="0"/>
          </a:p>
          <a:p>
            <a:r>
              <a:rPr lang="en-US" sz="1100" dirty="0"/>
              <a:t>Systemwide pathways for coordinated care are utilized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Increase in workforce capacity and competencies</a:t>
            </a:r>
          </a:p>
          <a:p>
            <a:endParaRPr lang="en-US" sz="1100" dirty="0"/>
          </a:p>
          <a:p>
            <a:r>
              <a:rPr lang="en-US" sz="1100" dirty="0"/>
              <a:t>Increase in number of patient being identified and treated</a:t>
            </a:r>
          </a:p>
          <a:p>
            <a:endParaRPr lang="en-US" sz="1100" dirty="0"/>
          </a:p>
          <a:p>
            <a:r>
              <a:rPr lang="en-US" sz="1100" dirty="0"/>
              <a:t>Patient being treated effectively early in course of conditions</a:t>
            </a:r>
          </a:p>
          <a:p>
            <a:endParaRPr lang="en-US" sz="1100" dirty="0"/>
          </a:p>
          <a:p>
            <a:r>
              <a:rPr lang="en-US" sz="1100" dirty="0"/>
              <a:t>Improvements in patient psychosocial functioning</a:t>
            </a:r>
          </a:p>
          <a:p>
            <a:endParaRPr lang="en-US" sz="1100" dirty="0"/>
          </a:p>
          <a:p>
            <a:r>
              <a:rPr lang="en-US" sz="1100" dirty="0"/>
              <a:t>Patient outcomes are measured</a:t>
            </a:r>
          </a:p>
          <a:p>
            <a:endParaRPr lang="en-US" sz="1100" dirty="0"/>
          </a:p>
          <a:p>
            <a:r>
              <a:rPr lang="en-US" sz="1100" dirty="0"/>
              <a:t>Funding supports sustainment of recommended activities</a:t>
            </a:r>
          </a:p>
          <a:p>
            <a:endParaRPr lang="en-US" sz="1100" dirty="0"/>
          </a:p>
          <a:p>
            <a:r>
              <a:rPr lang="en-US" sz="1100" dirty="0">
                <a:effectLst/>
                <a:latin typeface="-apple-system"/>
              </a:rPr>
              <a:t>Increase in use of community and caregiver services (being provided at home)</a:t>
            </a:r>
            <a:endParaRPr lang="en-US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D2D6C2-2B6D-D9CE-FBA6-8082AE449635}"/>
              </a:ext>
            </a:extLst>
          </p:cNvPr>
          <p:cNvSpPr txBox="1"/>
          <p:nvPr/>
        </p:nvSpPr>
        <p:spPr>
          <a:xfrm>
            <a:off x="217561" y="610327"/>
            <a:ext cx="1419989" cy="2185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Inputs</a:t>
            </a:r>
          </a:p>
          <a:p>
            <a:endParaRPr lang="en-US" sz="1100" dirty="0"/>
          </a:p>
          <a:p>
            <a:r>
              <a:rPr lang="en-US" sz="1100" dirty="0"/>
              <a:t>Bree Collaborative Guidelines for best practices</a:t>
            </a:r>
          </a:p>
          <a:p>
            <a:endParaRPr lang="en-US" sz="1100" dirty="0"/>
          </a:p>
          <a:p>
            <a:r>
              <a:rPr lang="en-US" sz="1100" dirty="0"/>
              <a:t>Funding mechanisms (payment models)</a:t>
            </a:r>
            <a:br>
              <a:rPr lang="en-US" sz="1100" dirty="0"/>
            </a:br>
            <a:endParaRPr lang="en-US" sz="1100" dirty="0"/>
          </a:p>
          <a:p>
            <a:r>
              <a:rPr lang="en-US" sz="1100" dirty="0"/>
              <a:t>Legislative and regulatory support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1229CB-3DB3-F643-EF09-763D76DBE0B1}"/>
              </a:ext>
            </a:extLst>
          </p:cNvPr>
          <p:cNvSpPr txBox="1"/>
          <p:nvPr/>
        </p:nvSpPr>
        <p:spPr>
          <a:xfrm>
            <a:off x="2162075" y="608029"/>
            <a:ext cx="2054802" cy="5616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Activities that drive change</a:t>
            </a:r>
          </a:p>
          <a:p>
            <a:endParaRPr lang="en-US" sz="1100" dirty="0"/>
          </a:p>
          <a:p>
            <a:r>
              <a:rPr lang="en-US" sz="1100" dirty="0"/>
              <a:t>Provide audience specific education on recommended steps to behavioral health screening, assessment, diagnose and care for youth</a:t>
            </a:r>
          </a:p>
          <a:p>
            <a:endParaRPr lang="en-US" sz="1100" dirty="0"/>
          </a:p>
          <a:p>
            <a:r>
              <a:rPr lang="en-US" sz="1100" dirty="0"/>
              <a:t>Develop workforce capacity for early interventions</a:t>
            </a:r>
          </a:p>
          <a:p>
            <a:endParaRPr lang="en-US" sz="1100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r>
              <a:rPr lang="en-US" sz="1100" dirty="0">
                <a:latin typeface="Calibri"/>
                <a:ea typeface="Calibri"/>
                <a:cs typeface="Calibri"/>
              </a:rPr>
              <a:t>Supporting and enhancing School capacity</a:t>
            </a:r>
          </a:p>
          <a:p>
            <a:endParaRPr lang="en-US" sz="1100" dirty="0">
              <a:latin typeface="Calibri"/>
              <a:ea typeface="Calibri"/>
              <a:cs typeface="Calibri"/>
            </a:endParaRPr>
          </a:p>
          <a:p>
            <a:r>
              <a:rPr lang="en-US" sz="1100" dirty="0">
                <a:latin typeface="Calibri"/>
                <a:ea typeface="Calibri"/>
                <a:cs typeface="Calibri"/>
              </a:rPr>
              <a:t>Support and enhancing primary care capacity</a:t>
            </a:r>
          </a:p>
          <a:p>
            <a:endParaRPr lang="en-US" sz="1100" dirty="0">
              <a:latin typeface="Calibri"/>
              <a:ea typeface="Calibri"/>
              <a:cs typeface="Calibri"/>
            </a:endParaRPr>
          </a:p>
          <a:p>
            <a:r>
              <a:rPr lang="en-US" sz="1100" dirty="0">
                <a:latin typeface="Calibri"/>
                <a:ea typeface="Calibri"/>
                <a:cs typeface="Calibri"/>
              </a:rPr>
              <a:t>Strengthen caregiver and community knowledge, comfort with system access, and involvement in early interventions</a:t>
            </a:r>
          </a:p>
          <a:p>
            <a:endParaRPr lang="en-US" sz="1100" dirty="0">
              <a:latin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</a:rPr>
              <a:t>Strengthen behavioral health integration and/or coordination</a:t>
            </a:r>
          </a:p>
          <a:p>
            <a:endParaRPr lang="en-US" sz="1100" dirty="0">
              <a:latin typeface="Calibri" panose="020F0502020204030204" pitchFamily="34" charset="0"/>
            </a:endParaRPr>
          </a:p>
          <a:p>
            <a:r>
              <a:rPr lang="en-US" sz="1100" dirty="0">
                <a:latin typeface="Calibri" panose="020F0502020204030204" pitchFamily="34" charset="0"/>
              </a:rPr>
              <a:t>Ensure funding for behavioral health activities in schools, primary care, and behavioral health organizations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34951-8D43-6393-9150-9B8C8A1493EC}"/>
              </a:ext>
            </a:extLst>
          </p:cNvPr>
          <p:cNvSpPr txBox="1"/>
          <p:nvPr/>
        </p:nvSpPr>
        <p:spPr>
          <a:xfrm>
            <a:off x="4711306" y="614395"/>
            <a:ext cx="1908118" cy="4924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Organizational changes</a:t>
            </a:r>
          </a:p>
          <a:p>
            <a:endParaRPr lang="en-US" sz="1100" dirty="0"/>
          </a:p>
          <a:p>
            <a:r>
              <a:rPr lang="en-US" sz="1100" dirty="0"/>
              <a:t>Develop pathways for coordinated care</a:t>
            </a:r>
            <a:br>
              <a:rPr lang="en-US" sz="1100" dirty="0"/>
            </a:br>
            <a:br>
              <a:rPr lang="en-US" sz="1100" dirty="0"/>
            </a:br>
            <a:r>
              <a:rPr lang="en-US" sz="1100" dirty="0"/>
              <a:t>Providers and school staff receive education on implementing recommendations on best practices </a:t>
            </a:r>
          </a:p>
          <a:p>
            <a:endParaRPr lang="en-US" sz="1100" dirty="0"/>
          </a:p>
          <a:p>
            <a:r>
              <a:rPr lang="en-US" sz="1100" dirty="0"/>
              <a:t>Organizations receive appropriate funding for best practices implementation</a:t>
            </a:r>
          </a:p>
          <a:p>
            <a:endParaRPr lang="en-US" sz="1100" dirty="0"/>
          </a:p>
          <a:p>
            <a:r>
              <a:rPr lang="en-US" sz="1100" dirty="0"/>
              <a:t>Expanded licensure/certification types for behavioral health care</a:t>
            </a:r>
          </a:p>
          <a:p>
            <a:endParaRPr lang="en-US" sz="1100" dirty="0"/>
          </a:p>
          <a:p>
            <a:r>
              <a:rPr lang="en-US" sz="1100" dirty="0"/>
              <a:t>System actors are able to share information and data easily and transparently</a:t>
            </a:r>
          </a:p>
          <a:p>
            <a:endParaRPr lang="en-US" sz="1100" dirty="0"/>
          </a:p>
          <a:p>
            <a:r>
              <a:rPr lang="en-US" sz="1100" dirty="0">
                <a:effectLst/>
                <a:latin typeface="-apple-system"/>
              </a:rPr>
              <a:t>Caregivers and natural supports are engaged when appropriate to support the youth's wellness</a:t>
            </a:r>
            <a:endParaRPr 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54ED8-29CA-25F5-36F6-76B66AC8EC28}"/>
              </a:ext>
            </a:extLst>
          </p:cNvPr>
          <p:cNvSpPr txBox="1"/>
          <p:nvPr/>
        </p:nvSpPr>
        <p:spPr>
          <a:xfrm>
            <a:off x="9647136" y="3489968"/>
            <a:ext cx="2142587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Patient impacts</a:t>
            </a:r>
          </a:p>
          <a:p>
            <a:endParaRPr lang="en-US" sz="1000" dirty="0"/>
          </a:p>
          <a:p>
            <a:r>
              <a:rPr lang="en-US" sz="1100" dirty="0"/>
              <a:t>Fewer incidents of BH severity/high intensity services/progression to higher levels of care</a:t>
            </a:r>
          </a:p>
          <a:p>
            <a:endParaRPr lang="en-US" sz="1100" dirty="0"/>
          </a:p>
          <a:p>
            <a:r>
              <a:rPr lang="en-US" sz="1100" dirty="0"/>
              <a:t>Youth behavioral health outcomes measures improvement/wellness measures/functioning/physical health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262C71-BC1B-B94B-FBB3-2264AE3B8FD0}"/>
              </a:ext>
            </a:extLst>
          </p:cNvPr>
          <p:cNvSpPr txBox="1"/>
          <p:nvPr/>
        </p:nvSpPr>
        <p:spPr>
          <a:xfrm>
            <a:off x="2574224" y="125117"/>
            <a:ext cx="713232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/>
              <a:t>Youth Behavioral Health: Early Interventions - Theory of Change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2CDCA3C-8CE8-3C58-AF1D-B47647BCE9C9}"/>
              </a:ext>
            </a:extLst>
          </p:cNvPr>
          <p:cNvCxnSpPr>
            <a:cxnSpLocks/>
          </p:cNvCxnSpPr>
          <p:nvPr/>
        </p:nvCxnSpPr>
        <p:spPr>
          <a:xfrm>
            <a:off x="8975465" y="2315384"/>
            <a:ext cx="0" cy="3478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104A570-EF94-8785-28EB-F0CD519F185E}"/>
              </a:ext>
            </a:extLst>
          </p:cNvPr>
          <p:cNvCxnSpPr>
            <a:cxnSpLocks/>
          </p:cNvCxnSpPr>
          <p:nvPr/>
        </p:nvCxnSpPr>
        <p:spPr>
          <a:xfrm>
            <a:off x="8104788" y="3096487"/>
            <a:ext cx="0" cy="2342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DFBC176-BB56-1B78-5A69-2C3119CD4DFD}"/>
              </a:ext>
            </a:extLst>
          </p:cNvPr>
          <p:cNvSpPr txBox="1"/>
          <p:nvPr/>
        </p:nvSpPr>
        <p:spPr>
          <a:xfrm>
            <a:off x="217561" y="2859793"/>
            <a:ext cx="1419990" cy="1677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Assumptions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Youth behavioral health is a priority for system 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Infrastructure supports youth after screening</a:t>
            </a:r>
          </a:p>
          <a:p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BF3722-4D02-9975-776F-4BB3E12640B4}"/>
              </a:ext>
            </a:extLst>
          </p:cNvPr>
          <p:cNvSpPr txBox="1"/>
          <p:nvPr/>
        </p:nvSpPr>
        <p:spPr>
          <a:xfrm>
            <a:off x="7241225" y="5793851"/>
            <a:ext cx="4240964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Unintended consequences</a:t>
            </a:r>
            <a:endParaRPr lang="en-US" sz="1600" dirty="0"/>
          </a:p>
          <a:p>
            <a:endParaRPr lang="en-US" sz="800" dirty="0"/>
          </a:p>
          <a:p>
            <a:r>
              <a:rPr lang="en-US" sz="1100" dirty="0"/>
              <a:t>Parent/educator concerns about screening in schools</a:t>
            </a:r>
          </a:p>
          <a:p>
            <a:r>
              <a:rPr lang="en-US" sz="1100" dirty="0"/>
              <a:t>Stigmatization of patients receiving care</a:t>
            </a:r>
          </a:p>
        </p:txBody>
      </p:sp>
      <p:sp>
        <p:nvSpPr>
          <p:cNvPr id="49" name="Arrow: Curved Right 48">
            <a:extLst>
              <a:ext uri="{FF2B5EF4-FFF2-40B4-BE49-F238E27FC236}">
                <a16:creationId xmlns:a16="http://schemas.microsoft.com/office/drawing/2014/main" id="{03A31A01-2F05-E288-7108-B1A6B9F2FA74}"/>
              </a:ext>
            </a:extLst>
          </p:cNvPr>
          <p:cNvSpPr/>
          <p:nvPr/>
        </p:nvSpPr>
        <p:spPr>
          <a:xfrm flipH="1">
            <a:off x="9134560" y="1635724"/>
            <a:ext cx="218615" cy="737609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E6FFB2-091F-B72B-2A0F-A16448B15366}"/>
              </a:ext>
            </a:extLst>
          </p:cNvPr>
          <p:cNvSpPr txBox="1"/>
          <p:nvPr/>
        </p:nvSpPr>
        <p:spPr>
          <a:xfrm>
            <a:off x="220678" y="4624467"/>
            <a:ext cx="1420481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Pre-conditions: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Patient data protections in place for all system actors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5AF16405-C0E2-F1FE-0270-0C7229C5F330}"/>
              </a:ext>
            </a:extLst>
          </p:cNvPr>
          <p:cNvSpPr/>
          <p:nvPr/>
        </p:nvSpPr>
        <p:spPr>
          <a:xfrm>
            <a:off x="4281923" y="689897"/>
            <a:ext cx="343002" cy="2297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BADF7E3E-0F8B-4826-BFD2-CDB89E427285}"/>
              </a:ext>
            </a:extLst>
          </p:cNvPr>
          <p:cNvSpPr/>
          <p:nvPr/>
        </p:nvSpPr>
        <p:spPr>
          <a:xfrm>
            <a:off x="6755287" y="689897"/>
            <a:ext cx="343002" cy="2297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1AFF03AA-9318-E52F-45BA-A9F32F1BFB15}"/>
              </a:ext>
            </a:extLst>
          </p:cNvPr>
          <p:cNvSpPr/>
          <p:nvPr/>
        </p:nvSpPr>
        <p:spPr>
          <a:xfrm>
            <a:off x="9190206" y="689897"/>
            <a:ext cx="343002" cy="2297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B60CEFE-3B6A-C8C7-1B7C-D515C0D3E2FD}"/>
              </a:ext>
            </a:extLst>
          </p:cNvPr>
          <p:cNvSpPr txBox="1"/>
          <p:nvPr/>
        </p:nvSpPr>
        <p:spPr>
          <a:xfrm>
            <a:off x="9647137" y="568742"/>
            <a:ext cx="2142587" cy="28469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System Impacts</a:t>
            </a:r>
            <a:endParaRPr lang="en-US" sz="1400" dirty="0">
              <a:highlight>
                <a:srgbClr val="FFFF00"/>
              </a:highlight>
            </a:endParaRPr>
          </a:p>
          <a:p>
            <a:endParaRPr lang="en-US" sz="1100" dirty="0"/>
          </a:p>
          <a:p>
            <a:r>
              <a:rPr lang="en-US" sz="1100" dirty="0"/>
              <a:t>System using best practices</a:t>
            </a:r>
          </a:p>
          <a:p>
            <a:endParaRPr lang="en-US" sz="1100" dirty="0"/>
          </a:p>
          <a:p>
            <a:r>
              <a:rPr lang="en-US" sz="1100" dirty="0"/>
              <a:t>Timeliness of care measure</a:t>
            </a:r>
          </a:p>
          <a:p>
            <a:endParaRPr lang="en-US" sz="1100" dirty="0"/>
          </a:p>
          <a:p>
            <a:r>
              <a:rPr lang="en-US" sz="1100" dirty="0"/>
              <a:t>School functioning improves (attendance, etc.) </a:t>
            </a:r>
          </a:p>
          <a:p>
            <a:endParaRPr lang="en-US" sz="1100" dirty="0"/>
          </a:p>
          <a:p>
            <a:r>
              <a:rPr lang="en-US" sz="1100" dirty="0"/>
              <a:t>Information and data infrastructure support recommendations</a:t>
            </a:r>
          </a:p>
          <a:p>
            <a:endParaRPr lang="en-US" sz="1100" dirty="0"/>
          </a:p>
          <a:p>
            <a:r>
              <a:rPr lang="en-US" sz="1100" dirty="0"/>
              <a:t>Community/family supports are adequate and effective for youth needs</a:t>
            </a:r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70BBB75F-BB6B-1EB8-E084-2A932488DC6E}"/>
              </a:ext>
            </a:extLst>
          </p:cNvPr>
          <p:cNvSpPr/>
          <p:nvPr/>
        </p:nvSpPr>
        <p:spPr>
          <a:xfrm>
            <a:off x="1710106" y="693991"/>
            <a:ext cx="343002" cy="2297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row: Curved Right 69">
            <a:extLst>
              <a:ext uri="{FF2B5EF4-FFF2-40B4-BE49-F238E27FC236}">
                <a16:creationId xmlns:a16="http://schemas.microsoft.com/office/drawing/2014/main" id="{CC8AB2E6-CB23-222B-9232-DDC2881BF481}"/>
              </a:ext>
            </a:extLst>
          </p:cNvPr>
          <p:cNvSpPr/>
          <p:nvPr/>
        </p:nvSpPr>
        <p:spPr>
          <a:xfrm flipH="1">
            <a:off x="9122648" y="1635724"/>
            <a:ext cx="311683" cy="1303157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Arrow: Curved Right 71">
            <a:extLst>
              <a:ext uri="{FF2B5EF4-FFF2-40B4-BE49-F238E27FC236}">
                <a16:creationId xmlns:a16="http://schemas.microsoft.com/office/drawing/2014/main" id="{E5C0D18A-72BD-1551-BC27-DC2248DF84FC}"/>
              </a:ext>
            </a:extLst>
          </p:cNvPr>
          <p:cNvSpPr/>
          <p:nvPr/>
        </p:nvSpPr>
        <p:spPr>
          <a:xfrm rot="10800000" flipH="1">
            <a:off x="6755288" y="1703969"/>
            <a:ext cx="367788" cy="2954446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Arrow: Curved Right 72">
            <a:extLst>
              <a:ext uri="{FF2B5EF4-FFF2-40B4-BE49-F238E27FC236}">
                <a16:creationId xmlns:a16="http://schemas.microsoft.com/office/drawing/2014/main" id="{768A4C96-FA15-DDBB-6258-A8AA53B01D40}"/>
              </a:ext>
            </a:extLst>
          </p:cNvPr>
          <p:cNvSpPr/>
          <p:nvPr/>
        </p:nvSpPr>
        <p:spPr>
          <a:xfrm rot="10800000" flipH="1">
            <a:off x="6755287" y="2036977"/>
            <a:ext cx="392251" cy="2587491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Arrow: Curved Right 73">
            <a:extLst>
              <a:ext uri="{FF2B5EF4-FFF2-40B4-BE49-F238E27FC236}">
                <a16:creationId xmlns:a16="http://schemas.microsoft.com/office/drawing/2014/main" id="{1E5A8FFD-FF96-FD7F-9348-1AB1118499CF}"/>
              </a:ext>
            </a:extLst>
          </p:cNvPr>
          <p:cNvSpPr/>
          <p:nvPr/>
        </p:nvSpPr>
        <p:spPr>
          <a:xfrm rot="10800000" flipH="1">
            <a:off x="6611642" y="1079108"/>
            <a:ext cx="484467" cy="3545359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Arrow: Curved Right 74">
            <a:extLst>
              <a:ext uri="{FF2B5EF4-FFF2-40B4-BE49-F238E27FC236}">
                <a16:creationId xmlns:a16="http://schemas.microsoft.com/office/drawing/2014/main" id="{F640DE58-B52F-7A34-D461-20585FA76E38}"/>
              </a:ext>
            </a:extLst>
          </p:cNvPr>
          <p:cNvSpPr/>
          <p:nvPr/>
        </p:nvSpPr>
        <p:spPr>
          <a:xfrm rot="10800000" flipH="1">
            <a:off x="4295872" y="1271450"/>
            <a:ext cx="402975" cy="3334861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Arrow: Curved Right 75">
            <a:extLst>
              <a:ext uri="{FF2B5EF4-FFF2-40B4-BE49-F238E27FC236}">
                <a16:creationId xmlns:a16="http://schemas.microsoft.com/office/drawing/2014/main" id="{6A444D87-837E-9DDA-2EA8-524326922FB5}"/>
              </a:ext>
            </a:extLst>
          </p:cNvPr>
          <p:cNvSpPr/>
          <p:nvPr/>
        </p:nvSpPr>
        <p:spPr>
          <a:xfrm>
            <a:off x="4336332" y="1501707"/>
            <a:ext cx="432759" cy="2762755"/>
          </a:xfrm>
          <a:prstGeom prst="curved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9" name="Picture 78" descr="A logo for a company&#10;&#10;Description automatically generated">
            <a:extLst>
              <a:ext uri="{FF2B5EF4-FFF2-40B4-BE49-F238E27FC236}">
                <a16:creationId xmlns:a16="http://schemas.microsoft.com/office/drawing/2014/main" id="{4A33111B-B060-F152-1E1F-4545405CD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71" y="5699022"/>
            <a:ext cx="1607742" cy="103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8708C326C3E4CADFCB833D741E62C" ma:contentTypeVersion="19" ma:contentTypeDescription="Create a new document." ma:contentTypeScope="" ma:versionID="71bc8c16ab761cb617fe17712a9bba72">
  <xsd:schema xmlns:xsd="http://www.w3.org/2001/XMLSchema" xmlns:xs="http://www.w3.org/2001/XMLSchema" xmlns:p="http://schemas.microsoft.com/office/2006/metadata/properties" xmlns:ns2="30c96ee6-c168-4e58-9503-bca1f305f3f9" xmlns:ns3="f46ad185-d85d-425e-a013-e9b99bc40c0a" targetNamespace="http://schemas.microsoft.com/office/2006/metadata/properties" ma:root="true" ma:fieldsID="2f7f31a84a09aef2213393663ca1501a" ns2:_="" ns3:_="">
    <xsd:import namespace="30c96ee6-c168-4e58-9503-bca1f305f3f9"/>
    <xsd:import namespace="f46ad185-d85d-425e-a013-e9b99bc40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96ee6-c168-4e58-9503-bca1f305f3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6d3087-7421-4ee1-8c49-b3c8cbaf4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4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ad185-d85d-425e-a013-e9b99bc40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6735cc-23fa-4e5d-b651-fd23c1f97947}" ma:internalName="TaxCatchAll" ma:showField="CatchAllData" ma:web="f46ad185-d85d-425e-a013-e9b99bc40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30c96ee6-c168-4e58-9503-bca1f305f3f9" xsi:nil="true"/>
    <lcf76f155ced4ddcb4097134ff3c332f xmlns="30c96ee6-c168-4e58-9503-bca1f305f3f9">
      <Terms xmlns="http://schemas.microsoft.com/office/infopath/2007/PartnerControls"/>
    </lcf76f155ced4ddcb4097134ff3c332f>
    <TaxCatchAll xmlns="f46ad185-d85d-425e-a013-e9b99bc40c0a" xsi:nil="true"/>
  </documentManagement>
</p:properties>
</file>

<file path=customXml/itemProps1.xml><?xml version="1.0" encoding="utf-8"?>
<ds:datastoreItem xmlns:ds="http://schemas.openxmlformats.org/officeDocument/2006/customXml" ds:itemID="{ACC1EDCA-123A-4C1A-8CEC-E6DF83BD1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96ee6-c168-4e58-9503-bca1f305f3f9"/>
    <ds:schemaRef ds:uri="f46ad185-d85d-425e-a013-e9b99bc40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72712D-E83D-4391-87CD-01CEBC5170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F2C2B2-7657-42AF-99E2-A8878F29BD54}">
  <ds:schemaRefs>
    <ds:schemaRef ds:uri="http://schemas.microsoft.com/office/2006/metadata/properties"/>
    <ds:schemaRef ds:uri="http://schemas.microsoft.com/office/infopath/2007/PartnerControls"/>
    <ds:schemaRef ds:uri="30c96ee6-c168-4e58-9503-bca1f305f3f9"/>
    <ds:schemaRef ds:uri="f46ad185-d85d-425e-a013-e9b99bc40c0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343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Aptos</vt:lpstr>
      <vt:lpstr>Aptos Display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Karie Nicholas</cp:lastModifiedBy>
  <cp:revision>50</cp:revision>
  <dcterms:created xsi:type="dcterms:W3CDTF">2024-04-12T02:46:00Z</dcterms:created>
  <dcterms:modified xsi:type="dcterms:W3CDTF">2024-10-01T18:28:21Z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0x010100EE88708C326C3E4CADFCB833D741E62C</vt:lpwstr>
  </property>
  <property fmtid="{D5CDD505-2E9C-101B-9397-08002B2CF9AE}" pid="3" name="MediaServiceImageTags">
    <vt:lpwstr/>
  </property>
</Properties>
</file>