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7FFFCA63_41D870C1.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FCAB2_6E27F079.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4"/>
    <p:sldMasterId id="2147483698" r:id="rId5"/>
    <p:sldMasterId id="2147483700" r:id="rId6"/>
  </p:sldMasterIdLst>
  <p:notesMasterIdLst>
    <p:notesMasterId r:id="rId67"/>
  </p:notesMasterIdLst>
  <p:sldIdLst>
    <p:sldId id="257" r:id="rId7"/>
    <p:sldId id="2147469923" r:id="rId8"/>
    <p:sldId id="2147469924" r:id="rId9"/>
    <p:sldId id="258" r:id="rId10"/>
    <p:sldId id="2147469985" r:id="rId11"/>
    <p:sldId id="2147469995" r:id="rId12"/>
    <p:sldId id="2147469848" r:id="rId13"/>
    <p:sldId id="2147469839" r:id="rId14"/>
    <p:sldId id="2147469853" r:id="rId15"/>
    <p:sldId id="2147470017" r:id="rId16"/>
    <p:sldId id="2147470023" r:id="rId17"/>
    <p:sldId id="2147469854" r:id="rId18"/>
    <p:sldId id="2147470025" r:id="rId19"/>
    <p:sldId id="2147470024" r:id="rId20"/>
    <p:sldId id="2147469855" r:id="rId21"/>
    <p:sldId id="2147470018" r:id="rId22"/>
    <p:sldId id="2147470016" r:id="rId23"/>
    <p:sldId id="2147470019" r:id="rId24"/>
    <p:sldId id="2147469888" r:id="rId25"/>
    <p:sldId id="2147470002" r:id="rId26"/>
    <p:sldId id="2147470003" r:id="rId27"/>
    <p:sldId id="2147470004" r:id="rId28"/>
    <p:sldId id="2147470006" r:id="rId29"/>
    <p:sldId id="2147470026" r:id="rId30"/>
    <p:sldId id="2147469951" r:id="rId31"/>
    <p:sldId id="2147469954" r:id="rId32"/>
    <p:sldId id="2147469834" r:id="rId33"/>
    <p:sldId id="2147470028" r:id="rId34"/>
    <p:sldId id="2147469998" r:id="rId35"/>
    <p:sldId id="2147469849" r:id="rId36"/>
    <p:sldId id="2147470021" r:id="rId37"/>
    <p:sldId id="2147470020" r:id="rId38"/>
    <p:sldId id="2147469850" r:id="rId39"/>
    <p:sldId id="2147470022" r:id="rId40"/>
    <p:sldId id="2147469982" r:id="rId41"/>
    <p:sldId id="2147469857" r:id="rId42"/>
    <p:sldId id="2147469984" r:id="rId43"/>
    <p:sldId id="2147469999" r:id="rId44"/>
    <p:sldId id="2147470007" r:id="rId45"/>
    <p:sldId id="2147470008" r:id="rId46"/>
    <p:sldId id="2147470009" r:id="rId47"/>
    <p:sldId id="2147470010" r:id="rId48"/>
    <p:sldId id="2147470011" r:id="rId49"/>
    <p:sldId id="2147470012" r:id="rId50"/>
    <p:sldId id="2147470013" r:id="rId51"/>
    <p:sldId id="2147470014" r:id="rId52"/>
    <p:sldId id="2147470015" r:id="rId53"/>
    <p:sldId id="2147470000" r:id="rId54"/>
    <p:sldId id="11310" r:id="rId55"/>
    <p:sldId id="11328" r:id="rId56"/>
    <p:sldId id="2147469993" r:id="rId57"/>
    <p:sldId id="2147469991" r:id="rId58"/>
    <p:sldId id="11266" r:id="rId59"/>
    <p:sldId id="11309" r:id="rId60"/>
    <p:sldId id="11329" r:id="rId61"/>
    <p:sldId id="2147469983" r:id="rId62"/>
    <p:sldId id="11224" r:id="rId63"/>
    <p:sldId id="2147469890" r:id="rId64"/>
    <p:sldId id="11305" r:id="rId65"/>
    <p:sldId id="150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981A1C-0747-A614-7055-572A4435867B}" name="Emily Transue" initials="ET" userId="S::etransue@comagine.org::f8b83089-13b9-485f-a6a1-270c553e77c0" providerId="AD"/>
  <p188:author id="{46760E8C-235C-9CE5-D347-692D2735C7CF}" name="Guest User" initials="GU" userId="S::urn:spo:anon#f9ede7fabe79e415e7f9f1465c8cc4e3f1d750ac05f495c9a472d2d2aefb803e::" providerId="AD"/>
  <p188:author id="{61E4C1BA-D583-0D47-BC85-6DF2E4531809}" name="Beth Bojkov" initials="BB" userId="S::ebojkov@qualityhealth.org::6ebdf489-8751-49a4-bcfc-8b396765f0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E46D"/>
    <a:srgbClr val="8DC63F"/>
    <a:srgbClr val="FAB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459CFD-338B-4F45-A116-E4438112641B}" v="7" dt="2025-07-23T20:50:40.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1" autoAdjust="0"/>
    <p:restoredTop sz="79485" autoAdjust="0"/>
  </p:normalViewPr>
  <p:slideViewPr>
    <p:cSldViewPr snapToGrid="0">
      <p:cViewPr varScale="1">
        <p:scale>
          <a:sx n="73" d="100"/>
          <a:sy n="73" d="100"/>
        </p:scale>
        <p:origin x="15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Bojkov" userId="6ebdf489-8751-49a4-bcfc-8b396765f0a3" providerId="ADAL" clId="{CD459CFD-338B-4F45-A116-E4438112641B}"/>
    <pc:docChg chg="custSel modSld">
      <pc:chgData name="Beth Bojkov" userId="6ebdf489-8751-49a4-bcfc-8b396765f0a3" providerId="ADAL" clId="{CD459CFD-338B-4F45-A116-E4438112641B}" dt="2025-07-23T20:50:40.746" v="1190" actId="1076"/>
      <pc:docMkLst>
        <pc:docMk/>
      </pc:docMkLst>
      <pc:sldChg chg="addSp delSp modSp mod">
        <pc:chgData name="Beth Bojkov" userId="6ebdf489-8751-49a4-bcfc-8b396765f0a3" providerId="ADAL" clId="{CD459CFD-338B-4F45-A116-E4438112641B}" dt="2025-07-23T20:50:40.746" v="1190" actId="1076"/>
        <pc:sldMkLst>
          <pc:docMk/>
          <pc:sldMk cId="3045621235" sldId="11329"/>
        </pc:sldMkLst>
        <pc:spChg chg="add mod">
          <ac:chgData name="Beth Bojkov" userId="6ebdf489-8751-49a4-bcfc-8b396765f0a3" providerId="ADAL" clId="{CD459CFD-338B-4F45-A116-E4438112641B}" dt="2025-07-23T20:50:39.437" v="1188" actId="478"/>
          <ac:spMkLst>
            <pc:docMk/>
            <pc:sldMk cId="3045621235" sldId="11329"/>
            <ac:spMk id="6" creationId="{8F8000E2-0E05-105E-36B9-CC961DFCC723}"/>
          </ac:spMkLst>
        </pc:spChg>
        <pc:picChg chg="del">
          <ac:chgData name="Beth Bojkov" userId="6ebdf489-8751-49a4-bcfc-8b396765f0a3" providerId="ADAL" clId="{CD459CFD-338B-4F45-A116-E4438112641B}" dt="2025-07-23T20:50:39.437" v="1188" actId="478"/>
          <ac:picMkLst>
            <pc:docMk/>
            <pc:sldMk cId="3045621235" sldId="11329"/>
            <ac:picMk id="5" creationId="{522B580E-0465-9B6E-0A64-F1917C9E8A07}"/>
          </ac:picMkLst>
        </pc:picChg>
        <pc:picChg chg="add mod">
          <ac:chgData name="Beth Bojkov" userId="6ebdf489-8751-49a4-bcfc-8b396765f0a3" providerId="ADAL" clId="{CD459CFD-338B-4F45-A116-E4438112641B}" dt="2025-07-23T20:50:40.746" v="1190" actId="1076"/>
          <ac:picMkLst>
            <pc:docMk/>
            <pc:sldMk cId="3045621235" sldId="11329"/>
            <ac:picMk id="7" creationId="{49F6278A-70D2-E373-9B52-FBD4CA5E0981}"/>
          </ac:picMkLst>
        </pc:picChg>
      </pc:sldChg>
      <pc:sldChg chg="modNotesTx">
        <pc:chgData name="Beth Bojkov" userId="6ebdf489-8751-49a4-bcfc-8b396765f0a3" providerId="ADAL" clId="{CD459CFD-338B-4F45-A116-E4438112641B}" dt="2025-07-23T19:03:18.236" v="1129" actId="20577"/>
        <pc:sldMkLst>
          <pc:docMk/>
          <pc:sldMk cId="2284518303" sldId="2147469853"/>
        </pc:sldMkLst>
      </pc:sldChg>
      <pc:sldChg chg="modNotesTx">
        <pc:chgData name="Beth Bojkov" userId="6ebdf489-8751-49a4-bcfc-8b396765f0a3" providerId="ADAL" clId="{CD459CFD-338B-4F45-A116-E4438112641B}" dt="2025-07-23T19:01:39.817" v="928" actId="20577"/>
        <pc:sldMkLst>
          <pc:docMk/>
          <pc:sldMk cId="2288982175" sldId="2147469854"/>
        </pc:sldMkLst>
      </pc:sldChg>
      <pc:sldChg chg="modNotesTx">
        <pc:chgData name="Beth Bojkov" userId="6ebdf489-8751-49a4-bcfc-8b396765f0a3" providerId="ADAL" clId="{CD459CFD-338B-4F45-A116-E4438112641B}" dt="2025-07-23T18:56:47.203" v="714" actId="20577"/>
        <pc:sldMkLst>
          <pc:docMk/>
          <pc:sldMk cId="3370584163" sldId="2147469855"/>
        </pc:sldMkLst>
      </pc:sldChg>
      <pc:sldChg chg="addSp delSp modSp mod">
        <pc:chgData name="Beth Bojkov" userId="6ebdf489-8751-49a4-bcfc-8b396765f0a3" providerId="ADAL" clId="{CD459CFD-338B-4F45-A116-E4438112641B}" dt="2025-07-23T20:50:36.513" v="1187" actId="1076"/>
        <pc:sldMkLst>
          <pc:docMk/>
          <pc:sldMk cId="1854895227" sldId="2147469993"/>
        </pc:sldMkLst>
        <pc:picChg chg="add mod">
          <ac:chgData name="Beth Bojkov" userId="6ebdf489-8751-49a4-bcfc-8b396765f0a3" providerId="ADAL" clId="{CD459CFD-338B-4F45-A116-E4438112641B}" dt="2025-07-23T20:50:36.513" v="1187" actId="1076"/>
          <ac:picMkLst>
            <pc:docMk/>
            <pc:sldMk cId="1854895227" sldId="2147469993"/>
            <ac:picMk id="3" creationId="{CB9307C5-15CE-61FC-2EC4-EC5840E3561B}"/>
          </ac:picMkLst>
        </pc:picChg>
        <pc:picChg chg="del">
          <ac:chgData name="Beth Bojkov" userId="6ebdf489-8751-49a4-bcfc-8b396765f0a3" providerId="ADAL" clId="{CD459CFD-338B-4F45-A116-E4438112641B}" dt="2025-07-23T20:49:12.231" v="1185" actId="478"/>
          <ac:picMkLst>
            <pc:docMk/>
            <pc:sldMk cId="1854895227" sldId="2147469993"/>
            <ac:picMk id="5" creationId="{91B7CA1E-8698-E557-3EAE-6D75315B9439}"/>
          </ac:picMkLst>
        </pc:picChg>
      </pc:sldChg>
      <pc:sldChg chg="modNotesTx">
        <pc:chgData name="Beth Bojkov" userId="6ebdf489-8751-49a4-bcfc-8b396765f0a3" providerId="ADAL" clId="{CD459CFD-338B-4F45-A116-E4438112641B}" dt="2025-07-23T19:03:11.608" v="1128" actId="20577"/>
        <pc:sldMkLst>
          <pc:docMk/>
          <pc:sldMk cId="2837561859" sldId="2147470017"/>
        </pc:sldMkLst>
      </pc:sldChg>
      <pc:sldChg chg="modNotesTx">
        <pc:chgData name="Beth Bojkov" userId="6ebdf489-8751-49a4-bcfc-8b396765f0a3" providerId="ADAL" clId="{CD459CFD-338B-4F45-A116-E4438112641B}" dt="2025-07-23T19:03:41.725" v="1184" actId="20577"/>
        <pc:sldMkLst>
          <pc:docMk/>
          <pc:sldMk cId="2123431303" sldId="2147470018"/>
        </pc:sldMkLst>
      </pc:sldChg>
      <pc:sldChg chg="modNotesTx">
        <pc:chgData name="Beth Bojkov" userId="6ebdf489-8751-49a4-bcfc-8b396765f0a3" providerId="ADAL" clId="{CD459CFD-338B-4F45-A116-E4438112641B}" dt="2025-07-23T19:02:21.548" v="966" actId="20577"/>
        <pc:sldMkLst>
          <pc:docMk/>
          <pc:sldMk cId="1682315287" sldId="2147470023"/>
        </pc:sldMkLst>
      </pc:sldChg>
      <pc:sldChg chg="modSp mod modNotesTx">
        <pc:chgData name="Beth Bojkov" userId="6ebdf489-8751-49a4-bcfc-8b396765f0a3" providerId="ADAL" clId="{CD459CFD-338B-4F45-A116-E4438112641B}" dt="2025-07-23T19:00:40.097" v="757" actId="20577"/>
        <pc:sldMkLst>
          <pc:docMk/>
          <pc:sldMk cId="2345599480" sldId="2147470024"/>
        </pc:sldMkLst>
        <pc:picChg chg="mod">
          <ac:chgData name="Beth Bojkov" userId="6ebdf489-8751-49a4-bcfc-8b396765f0a3" providerId="ADAL" clId="{CD459CFD-338B-4F45-A116-E4438112641B}" dt="2025-07-23T18:56:56.633" v="715" actId="1076"/>
          <ac:picMkLst>
            <pc:docMk/>
            <pc:sldMk cId="2345599480" sldId="2147470024"/>
            <ac:picMk id="6" creationId="{5928C798-22EE-DA29-2A0D-863E01AD1D7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Number of Responses</c:v>
                </c:pt>
              </c:strCache>
            </c:strRef>
          </c:tx>
          <c:spPr>
            <a:solidFill>
              <a:schemeClr val="accent3"/>
            </a:solidFill>
            <a:ln>
              <a:noFill/>
            </a:ln>
            <a:effectLst/>
          </c:spPr>
          <c:invertIfNegative val="0"/>
          <c:cat>
            <c:strRef>
              <c:f>Sheet1!$A$2:$A$6</c:f>
              <c:strCache>
                <c:ptCount val="5"/>
                <c:pt idx="0">
                  <c:v>Healthcare Delivery System</c:v>
                </c:pt>
                <c:pt idx="1">
                  <c:v>Health Insurance Purchaser/Payor</c:v>
                </c:pt>
                <c:pt idx="2">
                  <c:v>Patient/Community Based Organization</c:v>
                </c:pt>
                <c:pt idx="3">
                  <c:v>State Agency</c:v>
                </c:pt>
                <c:pt idx="4">
                  <c:v>Post-acute Facility</c:v>
                </c:pt>
              </c:strCache>
            </c:strRef>
          </c:cat>
          <c:val>
            <c:numRef>
              <c:f>Sheet1!$B$2:$B$6</c:f>
              <c:numCache>
                <c:formatCode>General</c:formatCode>
                <c:ptCount val="5"/>
                <c:pt idx="0">
                  <c:v>9</c:v>
                </c:pt>
                <c:pt idx="1">
                  <c:v>2</c:v>
                </c:pt>
                <c:pt idx="2">
                  <c:v>7</c:v>
                </c:pt>
                <c:pt idx="3">
                  <c:v>6</c:v>
                </c:pt>
                <c:pt idx="4">
                  <c:v>0</c:v>
                </c:pt>
              </c:numCache>
            </c:numRef>
          </c:val>
          <c:extLst>
            <c:ext xmlns:c16="http://schemas.microsoft.com/office/drawing/2014/chart" uri="{C3380CC4-5D6E-409C-BE32-E72D297353CC}">
              <c16:uniqueId val="{00000000-9839-4AC0-B730-7DDC5AB7307F}"/>
            </c:ext>
          </c:extLst>
        </c:ser>
        <c:dLbls>
          <c:showLegendKey val="0"/>
          <c:showVal val="0"/>
          <c:showCatName val="0"/>
          <c:showSerName val="0"/>
          <c:showPercent val="0"/>
          <c:showBubbleSize val="0"/>
        </c:dLbls>
        <c:gapWidth val="219"/>
        <c:axId val="1582892447"/>
        <c:axId val="1582893887"/>
      </c:barChart>
      <c:catAx>
        <c:axId val="1582892447"/>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en-US" b="1" dirty="0"/>
                  <a:t>Organization Type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582893887"/>
        <c:crosses val="autoZero"/>
        <c:auto val="1"/>
        <c:lblAlgn val="ctr"/>
        <c:lblOffset val="100"/>
        <c:noMultiLvlLbl val="0"/>
      </c:catAx>
      <c:valAx>
        <c:axId val="15828938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en-US" b="1" dirty="0"/>
                  <a:t># of Responses</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582892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CA63_41D870C1.xml><?xml version="1.0" encoding="utf-8"?>
<p188:cmLst xmlns:a="http://schemas.openxmlformats.org/drawingml/2006/main" xmlns:r="http://schemas.openxmlformats.org/officeDocument/2006/relationships" xmlns:p188="http://schemas.microsoft.com/office/powerpoint/2018/8/main">
  <p188:cm id="{A5868CEC-CBD9-48EB-B918-0A13B48E2BAD}" authorId="{43981A1C-0747-A614-7055-572A4435867B}" status="resolved" created="2025-07-21T23:21:42.352" complete="100000">
    <ac:txMkLst xmlns:ac="http://schemas.microsoft.com/office/drawing/2013/main/command">
      <pc:docMk xmlns:pc="http://schemas.microsoft.com/office/powerpoint/2013/main/command"/>
      <pc:sldMk xmlns:pc="http://schemas.microsoft.com/office/powerpoint/2013/main/command" cId="1104703681" sldId="2147469923"/>
      <ac:spMk id="3" creationId="{ACA9F515-1A32-A376-FEB7-74D0C0F44093}"/>
      <ac:txMk cp="46" len="20">
        <ac:context len="451" hash="1027359410"/>
      </ac:txMk>
    </ac:txMkLst>
    <p188:pos x="4304055" y="1377673"/>
    <p188:txBody>
      <a:bodyPr/>
      <a:lstStyle/>
      <a:p>
        <a:r>
          <a:rPr lang="en-US"/>
          <a:t>Just say “when you long on, you are..”  “One” would be ok but then would have to use it throughout, and we use “you” elsewhere on this slide and later ones.</a:t>
        </a:r>
      </a:p>
    </p188:txBody>
  </p188:cm>
</p188:cmLst>
</file>

<file path=ppt/comments/modernComment_7FFFCAB2_6E27F079.xml><?xml version="1.0" encoding="utf-8"?>
<p188:cmLst xmlns:a="http://schemas.openxmlformats.org/drawingml/2006/main" xmlns:r="http://schemas.openxmlformats.org/officeDocument/2006/relationships" xmlns:p188="http://schemas.microsoft.com/office/powerpoint/2018/8/main">
  <p188:cm id="{941318AA-1269-4045-8692-15D40296987D}" authorId="{43981A1C-0747-A614-7055-572A4435867B}" status="resolved" created="2025-07-21T23:23:03.188" complete="100000">
    <ac:txMkLst xmlns:ac="http://schemas.microsoft.com/office/drawing/2013/main/command">
      <pc:docMk xmlns:pc="http://schemas.microsoft.com/office/powerpoint/2013/main/command"/>
      <pc:sldMk xmlns:pc="http://schemas.microsoft.com/office/powerpoint/2013/main/command" cId="1848111225" sldId="2147470002"/>
      <ac:spMk id="2" creationId="{B29BF08E-A39B-08D5-FC7E-3D8925732568}"/>
      <ac:txMk cp="27">
        <ac:context len="28" hash="1437109625"/>
      </ac:txMk>
    </ac:txMkLst>
    <p188:pos x="5071310" y="426512"/>
    <p188:txBody>
      <a:bodyPr/>
      <a:lstStyle/>
      <a:p>
        <a:r>
          <a:rPr lang="en-US"/>
          <a:t>Would say “Key Challenges and Gaps”  or “Key Challenges and Barriers” (cueing people to think about solutions)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1E3CA-6C1D-4151-A286-1EB7DCF0E8BD}" type="doc">
      <dgm:prSet loTypeId="urn:microsoft.com/office/officeart/2005/8/layout/hProcess9" loCatId="process" qsTypeId="urn:microsoft.com/office/officeart/2005/8/quickstyle/simple1" qsCatId="simple" csTypeId="urn:microsoft.com/office/officeart/2005/8/colors/accent1_2" csCatId="accent1" phldr="1"/>
      <dgm:spPr/>
    </dgm:pt>
    <dgm:pt modelId="{6AC8BD24-220B-43E0-9971-0761C7DB0D81}">
      <dgm:prSet phldrT="[Tex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Review nominations from Bree members and the public</a:t>
          </a:r>
        </a:p>
      </dgm:t>
    </dgm:pt>
    <dgm:pt modelId="{EA44E03D-488F-4E81-BB97-0EC19CCB7AB1}" type="parTrans" cxnId="{544E2145-2C23-484B-B818-5932EA2A88F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44817B8-1A4C-4BC1-B292-967A6897776C}" type="sibTrans" cxnId="{544E2145-2C23-484B-B818-5932EA2A88F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DD5F2F8-5940-49B0-ABE3-876E6341F352}">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Discussion by Bree Collaborative members </a:t>
          </a:r>
        </a:p>
      </dgm:t>
    </dgm:pt>
    <dgm:pt modelId="{BA22C824-171D-4FB6-83F6-3B707B1F5EB5}" type="parTrans" cxnId="{87B97C74-F3B9-4BC0-B8FD-3DD6FEABE64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B5440F9-564F-49E5-838D-E19BD6766146}" type="sibTrans" cxnId="{87B97C74-F3B9-4BC0-B8FD-3DD6FEABE64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BA08666-71E9-4DCF-9277-E66A6487355B}">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Overview of topic selection worksheet</a:t>
          </a:r>
        </a:p>
      </dgm:t>
    </dgm:pt>
    <dgm:pt modelId="{4AC38469-4256-4A34-A1E0-E6D9895FE823}" type="parTrans" cxnId="{06A64420-CEF2-4B55-BBBB-229AF3815CA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BF5B7B3-91E3-49F7-A87F-5CEB0809E201}" type="sibTrans" cxnId="{06A64420-CEF2-4B55-BBBB-229AF3815CA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B32ACD2-CD28-4F4E-B2D1-5CFA07E48457}">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More detail on 10 topics selected from the above by Bree Steering Committee</a:t>
          </a:r>
        </a:p>
      </dgm:t>
    </dgm:pt>
    <dgm:pt modelId="{9E55A5A6-E222-44EB-95E7-77D8722BFF85}" type="parTrans" cxnId="{61894932-2B7C-4034-A864-D2BC2A667D07}">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32C59D3-BBB9-46D7-9421-B8ED052E0AD1}" type="sibTrans" cxnId="{61894932-2B7C-4034-A864-D2BC2A667D07}">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3271FC6-AF4B-4B0F-83BC-2B81ACAC647C}">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Public Comment</a:t>
          </a:r>
        </a:p>
      </dgm:t>
    </dgm:pt>
    <dgm:pt modelId="{0A1AF819-32EE-405A-9C17-A84F177E1C15}" type="parTrans" cxnId="{ABBDDF2B-568E-4742-B592-71509FDA6D9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F0B7BDB-2808-4F6F-99E9-06F3D3AC666E}" type="sibTrans" cxnId="{ABBDDF2B-568E-4742-B592-71509FDA6D9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3DE9F70-0FEF-41DE-8BD9-762C5290AA2E}">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Voting</a:t>
          </a:r>
          <a:r>
            <a:rPr lang="en-US" dirty="0">
              <a:latin typeface="Calibri" panose="020F0502020204030204" pitchFamily="34" charset="0"/>
              <a:ea typeface="Calibri" panose="020F0502020204030204" pitchFamily="34" charset="0"/>
              <a:cs typeface="Calibri" panose="020F0502020204030204" pitchFamily="34" charset="0"/>
            </a:rPr>
            <a:t>: Each Bree member votes for 3 topics (no preference order)</a:t>
          </a:r>
        </a:p>
      </dgm:t>
    </dgm:pt>
    <dgm:pt modelId="{577A1EE9-BFE7-4D76-8BD8-5878FCB7EF81}" type="parTrans" cxnId="{22B7D019-3754-4362-BBB2-40375A73237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FE1F6E0-9643-4D2F-B08F-BB76B8AB2A4F}" type="sibTrans" cxnId="{22B7D019-3754-4362-BBB2-40375A73237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E20068A-3B50-4349-8241-8E2908C1FA62}">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Top 6 topics developed further for  final decision in September</a:t>
          </a:r>
        </a:p>
      </dgm:t>
    </dgm:pt>
    <dgm:pt modelId="{80AB9A6B-ADFB-4251-A42B-D3246520A5EC}" type="parTrans" cxnId="{FF34DDD1-53E1-4FE0-9357-8C5BCD51D866}">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F5CD37A-493A-49C8-8B3C-FDFD0DAB9AAB}" type="sibTrans" cxnId="{FF34DDD1-53E1-4FE0-9357-8C5BCD51D866}">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08E4E50-E46C-4BB4-9D60-648A838D6C32}" type="pres">
      <dgm:prSet presAssocID="{2301E3CA-6C1D-4151-A286-1EB7DCF0E8BD}" presName="CompostProcess" presStyleCnt="0">
        <dgm:presLayoutVars>
          <dgm:dir/>
          <dgm:resizeHandles val="exact"/>
        </dgm:presLayoutVars>
      </dgm:prSet>
      <dgm:spPr/>
    </dgm:pt>
    <dgm:pt modelId="{B9686BB8-5105-4CC7-A31B-E49E9D0740E4}" type="pres">
      <dgm:prSet presAssocID="{2301E3CA-6C1D-4151-A286-1EB7DCF0E8BD}" presName="arrow" presStyleLbl="bgShp" presStyleIdx="0" presStyleCnt="1"/>
      <dgm:spPr/>
    </dgm:pt>
    <dgm:pt modelId="{888A7B8A-5862-4240-B103-7AD49D3D18F2}" type="pres">
      <dgm:prSet presAssocID="{2301E3CA-6C1D-4151-A286-1EB7DCF0E8BD}" presName="linearProcess" presStyleCnt="0"/>
      <dgm:spPr/>
    </dgm:pt>
    <dgm:pt modelId="{E516BEC2-5516-43D6-BDF9-AF89822B8D80}" type="pres">
      <dgm:prSet presAssocID="{6AC8BD24-220B-43E0-9971-0761C7DB0D81}" presName="textNode" presStyleLbl="node1" presStyleIdx="0" presStyleCnt="7">
        <dgm:presLayoutVars>
          <dgm:bulletEnabled val="1"/>
        </dgm:presLayoutVars>
      </dgm:prSet>
      <dgm:spPr/>
    </dgm:pt>
    <dgm:pt modelId="{1DA810FD-9A2A-450F-97EE-25B1F8EBD620}" type="pres">
      <dgm:prSet presAssocID="{344817B8-1A4C-4BC1-B292-967A6897776C}" presName="sibTrans" presStyleCnt="0"/>
      <dgm:spPr/>
    </dgm:pt>
    <dgm:pt modelId="{37166D1F-4433-4380-BE41-26F15E53DCF7}" type="pres">
      <dgm:prSet presAssocID="{0BA08666-71E9-4DCF-9277-E66A6487355B}" presName="textNode" presStyleLbl="node1" presStyleIdx="1" presStyleCnt="7">
        <dgm:presLayoutVars>
          <dgm:bulletEnabled val="1"/>
        </dgm:presLayoutVars>
      </dgm:prSet>
      <dgm:spPr/>
    </dgm:pt>
    <dgm:pt modelId="{5BE09778-B3FA-44D4-8799-1AB37A1F6A4B}" type="pres">
      <dgm:prSet presAssocID="{DBF5B7B3-91E3-49F7-A87F-5CEB0809E201}" presName="sibTrans" presStyleCnt="0"/>
      <dgm:spPr/>
    </dgm:pt>
    <dgm:pt modelId="{DBA924DA-4D35-439B-9DB4-D0D54C57583B}" type="pres">
      <dgm:prSet presAssocID="{AB32ACD2-CD28-4F4E-B2D1-5CFA07E48457}" presName="textNode" presStyleLbl="node1" presStyleIdx="2" presStyleCnt="7">
        <dgm:presLayoutVars>
          <dgm:bulletEnabled val="1"/>
        </dgm:presLayoutVars>
      </dgm:prSet>
      <dgm:spPr/>
    </dgm:pt>
    <dgm:pt modelId="{F0A61A68-8CAA-47D7-9338-1DBE5B36768F}" type="pres">
      <dgm:prSet presAssocID="{032C59D3-BBB9-46D7-9421-B8ED052E0AD1}" presName="sibTrans" presStyleCnt="0"/>
      <dgm:spPr/>
    </dgm:pt>
    <dgm:pt modelId="{8795A166-5802-435C-8920-880E47EC94F7}" type="pres">
      <dgm:prSet presAssocID="{ADD5F2F8-5940-49B0-ABE3-876E6341F352}" presName="textNode" presStyleLbl="node1" presStyleIdx="3" presStyleCnt="7">
        <dgm:presLayoutVars>
          <dgm:bulletEnabled val="1"/>
        </dgm:presLayoutVars>
      </dgm:prSet>
      <dgm:spPr/>
    </dgm:pt>
    <dgm:pt modelId="{8D50AF6A-0AFC-41D0-979D-A93874AA7819}" type="pres">
      <dgm:prSet presAssocID="{2B5440F9-564F-49E5-838D-E19BD6766146}" presName="sibTrans" presStyleCnt="0"/>
      <dgm:spPr/>
    </dgm:pt>
    <dgm:pt modelId="{DBB57A2A-0BAD-4DA4-AD29-C3061B47AEE0}" type="pres">
      <dgm:prSet presAssocID="{E3271FC6-AF4B-4B0F-83BC-2B81ACAC647C}" presName="textNode" presStyleLbl="node1" presStyleIdx="4" presStyleCnt="7">
        <dgm:presLayoutVars>
          <dgm:bulletEnabled val="1"/>
        </dgm:presLayoutVars>
      </dgm:prSet>
      <dgm:spPr/>
    </dgm:pt>
    <dgm:pt modelId="{67EE8E77-4308-4EA7-9B5E-B26466DB0D52}" type="pres">
      <dgm:prSet presAssocID="{BF0B7BDB-2808-4F6F-99E9-06F3D3AC666E}" presName="sibTrans" presStyleCnt="0"/>
      <dgm:spPr/>
    </dgm:pt>
    <dgm:pt modelId="{904C1B2C-C579-4D9E-BD85-5EB3ECAD4D6A}" type="pres">
      <dgm:prSet presAssocID="{73DE9F70-0FEF-41DE-8BD9-762C5290AA2E}" presName="textNode" presStyleLbl="node1" presStyleIdx="5" presStyleCnt="7">
        <dgm:presLayoutVars>
          <dgm:bulletEnabled val="1"/>
        </dgm:presLayoutVars>
      </dgm:prSet>
      <dgm:spPr/>
    </dgm:pt>
    <dgm:pt modelId="{93BC8B35-F675-4AE4-81D7-D48F0EAC14C6}" type="pres">
      <dgm:prSet presAssocID="{1FE1F6E0-9643-4D2F-B08F-BB76B8AB2A4F}" presName="sibTrans" presStyleCnt="0"/>
      <dgm:spPr/>
    </dgm:pt>
    <dgm:pt modelId="{F7FCE563-0CCF-413A-A3EA-CB947A8B0CEC}" type="pres">
      <dgm:prSet presAssocID="{1E20068A-3B50-4349-8241-8E2908C1FA62}" presName="textNode" presStyleLbl="node1" presStyleIdx="6" presStyleCnt="7">
        <dgm:presLayoutVars>
          <dgm:bulletEnabled val="1"/>
        </dgm:presLayoutVars>
      </dgm:prSet>
      <dgm:spPr/>
    </dgm:pt>
  </dgm:ptLst>
  <dgm:cxnLst>
    <dgm:cxn modelId="{7B5B7410-9D57-4724-9AEC-BC19071E5427}" type="presOf" srcId="{E3271FC6-AF4B-4B0F-83BC-2B81ACAC647C}" destId="{DBB57A2A-0BAD-4DA4-AD29-C3061B47AEE0}" srcOrd="0" destOrd="0" presId="urn:microsoft.com/office/officeart/2005/8/layout/hProcess9"/>
    <dgm:cxn modelId="{22B7D019-3754-4362-BBB2-40375A732371}" srcId="{2301E3CA-6C1D-4151-A286-1EB7DCF0E8BD}" destId="{73DE9F70-0FEF-41DE-8BD9-762C5290AA2E}" srcOrd="5" destOrd="0" parTransId="{577A1EE9-BFE7-4D76-8BD8-5878FCB7EF81}" sibTransId="{1FE1F6E0-9643-4D2F-B08F-BB76B8AB2A4F}"/>
    <dgm:cxn modelId="{06A64420-CEF2-4B55-BBBB-229AF3815CAD}" srcId="{2301E3CA-6C1D-4151-A286-1EB7DCF0E8BD}" destId="{0BA08666-71E9-4DCF-9277-E66A6487355B}" srcOrd="1" destOrd="0" parTransId="{4AC38469-4256-4A34-A1E0-E6D9895FE823}" sibTransId="{DBF5B7B3-91E3-49F7-A87F-5CEB0809E201}"/>
    <dgm:cxn modelId="{ABBDDF2B-568E-4742-B592-71509FDA6D95}" srcId="{2301E3CA-6C1D-4151-A286-1EB7DCF0E8BD}" destId="{E3271FC6-AF4B-4B0F-83BC-2B81ACAC647C}" srcOrd="4" destOrd="0" parTransId="{0A1AF819-32EE-405A-9C17-A84F177E1C15}" sibTransId="{BF0B7BDB-2808-4F6F-99E9-06F3D3AC666E}"/>
    <dgm:cxn modelId="{61894932-2B7C-4034-A864-D2BC2A667D07}" srcId="{2301E3CA-6C1D-4151-A286-1EB7DCF0E8BD}" destId="{AB32ACD2-CD28-4F4E-B2D1-5CFA07E48457}" srcOrd="2" destOrd="0" parTransId="{9E55A5A6-E222-44EB-95E7-77D8722BFF85}" sibTransId="{032C59D3-BBB9-46D7-9421-B8ED052E0AD1}"/>
    <dgm:cxn modelId="{50F39160-D896-43FD-A5A2-4142AF8698E8}" type="presOf" srcId="{0BA08666-71E9-4DCF-9277-E66A6487355B}" destId="{37166D1F-4433-4380-BE41-26F15E53DCF7}" srcOrd="0" destOrd="0" presId="urn:microsoft.com/office/officeart/2005/8/layout/hProcess9"/>
    <dgm:cxn modelId="{544E2145-2C23-484B-B818-5932EA2A88FC}" srcId="{2301E3CA-6C1D-4151-A286-1EB7DCF0E8BD}" destId="{6AC8BD24-220B-43E0-9971-0761C7DB0D81}" srcOrd="0" destOrd="0" parTransId="{EA44E03D-488F-4E81-BB97-0EC19CCB7AB1}" sibTransId="{344817B8-1A4C-4BC1-B292-967A6897776C}"/>
    <dgm:cxn modelId="{87B97C74-F3B9-4BC0-B8FD-3DD6FEABE64D}" srcId="{2301E3CA-6C1D-4151-A286-1EB7DCF0E8BD}" destId="{ADD5F2F8-5940-49B0-ABE3-876E6341F352}" srcOrd="3" destOrd="0" parTransId="{BA22C824-171D-4FB6-83F6-3B707B1F5EB5}" sibTransId="{2B5440F9-564F-49E5-838D-E19BD6766146}"/>
    <dgm:cxn modelId="{F1A20C84-EFF4-4CCE-A6F5-A88D19BF92EB}" type="presOf" srcId="{ADD5F2F8-5940-49B0-ABE3-876E6341F352}" destId="{8795A166-5802-435C-8920-880E47EC94F7}" srcOrd="0" destOrd="0" presId="urn:microsoft.com/office/officeart/2005/8/layout/hProcess9"/>
    <dgm:cxn modelId="{23831386-B43C-41B4-9FAA-EC69DE9C1481}" type="presOf" srcId="{73DE9F70-0FEF-41DE-8BD9-762C5290AA2E}" destId="{904C1B2C-C579-4D9E-BD85-5EB3ECAD4D6A}" srcOrd="0" destOrd="0" presId="urn:microsoft.com/office/officeart/2005/8/layout/hProcess9"/>
    <dgm:cxn modelId="{EE45849D-F5DD-400A-B243-81BF7BE8BBE3}" type="presOf" srcId="{2301E3CA-6C1D-4151-A286-1EB7DCF0E8BD}" destId="{C08E4E50-E46C-4BB4-9D60-648A838D6C32}" srcOrd="0" destOrd="0" presId="urn:microsoft.com/office/officeart/2005/8/layout/hProcess9"/>
    <dgm:cxn modelId="{A1D3FDAE-E678-4DCF-981C-19828F8C4A11}" type="presOf" srcId="{1E20068A-3B50-4349-8241-8E2908C1FA62}" destId="{F7FCE563-0CCF-413A-A3EA-CB947A8B0CEC}" srcOrd="0" destOrd="0" presId="urn:microsoft.com/office/officeart/2005/8/layout/hProcess9"/>
    <dgm:cxn modelId="{7286A3C6-45D1-424D-8953-EDBE1E1577ED}" type="presOf" srcId="{AB32ACD2-CD28-4F4E-B2D1-5CFA07E48457}" destId="{DBA924DA-4D35-439B-9DB4-D0D54C57583B}" srcOrd="0" destOrd="0" presId="urn:microsoft.com/office/officeart/2005/8/layout/hProcess9"/>
    <dgm:cxn modelId="{FF34DDD1-53E1-4FE0-9357-8C5BCD51D866}" srcId="{2301E3CA-6C1D-4151-A286-1EB7DCF0E8BD}" destId="{1E20068A-3B50-4349-8241-8E2908C1FA62}" srcOrd="6" destOrd="0" parTransId="{80AB9A6B-ADFB-4251-A42B-D3246520A5EC}" sibTransId="{AF5CD37A-493A-49C8-8B3C-FDFD0DAB9AAB}"/>
    <dgm:cxn modelId="{7D8B02F9-F577-443D-A539-406FB7FA3217}" type="presOf" srcId="{6AC8BD24-220B-43E0-9971-0761C7DB0D81}" destId="{E516BEC2-5516-43D6-BDF9-AF89822B8D80}" srcOrd="0" destOrd="0" presId="urn:microsoft.com/office/officeart/2005/8/layout/hProcess9"/>
    <dgm:cxn modelId="{D46A3C5F-FDDB-4084-8CFB-9547AE5F5DAA}" type="presParOf" srcId="{C08E4E50-E46C-4BB4-9D60-648A838D6C32}" destId="{B9686BB8-5105-4CC7-A31B-E49E9D0740E4}" srcOrd="0" destOrd="0" presId="urn:microsoft.com/office/officeart/2005/8/layout/hProcess9"/>
    <dgm:cxn modelId="{11ADC8BB-67F0-4B6C-B7A5-BB0192928F06}" type="presParOf" srcId="{C08E4E50-E46C-4BB4-9D60-648A838D6C32}" destId="{888A7B8A-5862-4240-B103-7AD49D3D18F2}" srcOrd="1" destOrd="0" presId="urn:microsoft.com/office/officeart/2005/8/layout/hProcess9"/>
    <dgm:cxn modelId="{14A2AAC6-7624-49E1-9F31-FFEAA4E887F3}" type="presParOf" srcId="{888A7B8A-5862-4240-B103-7AD49D3D18F2}" destId="{E516BEC2-5516-43D6-BDF9-AF89822B8D80}" srcOrd="0" destOrd="0" presId="urn:microsoft.com/office/officeart/2005/8/layout/hProcess9"/>
    <dgm:cxn modelId="{410021A5-4963-4C8D-BD53-41FCD3656C52}" type="presParOf" srcId="{888A7B8A-5862-4240-B103-7AD49D3D18F2}" destId="{1DA810FD-9A2A-450F-97EE-25B1F8EBD620}" srcOrd="1" destOrd="0" presId="urn:microsoft.com/office/officeart/2005/8/layout/hProcess9"/>
    <dgm:cxn modelId="{3EBAB554-6434-4242-AEE7-ED91D494E562}" type="presParOf" srcId="{888A7B8A-5862-4240-B103-7AD49D3D18F2}" destId="{37166D1F-4433-4380-BE41-26F15E53DCF7}" srcOrd="2" destOrd="0" presId="urn:microsoft.com/office/officeart/2005/8/layout/hProcess9"/>
    <dgm:cxn modelId="{2A355023-8CAE-45ED-AC99-59290A9B7D12}" type="presParOf" srcId="{888A7B8A-5862-4240-B103-7AD49D3D18F2}" destId="{5BE09778-B3FA-44D4-8799-1AB37A1F6A4B}" srcOrd="3" destOrd="0" presId="urn:microsoft.com/office/officeart/2005/8/layout/hProcess9"/>
    <dgm:cxn modelId="{69CC2CB3-F416-46E1-A6D1-A6B3C811D8FC}" type="presParOf" srcId="{888A7B8A-5862-4240-B103-7AD49D3D18F2}" destId="{DBA924DA-4D35-439B-9DB4-D0D54C57583B}" srcOrd="4" destOrd="0" presId="urn:microsoft.com/office/officeart/2005/8/layout/hProcess9"/>
    <dgm:cxn modelId="{594EDC07-4A2D-4E21-A8CF-1C291C279890}" type="presParOf" srcId="{888A7B8A-5862-4240-B103-7AD49D3D18F2}" destId="{F0A61A68-8CAA-47D7-9338-1DBE5B36768F}" srcOrd="5" destOrd="0" presId="urn:microsoft.com/office/officeart/2005/8/layout/hProcess9"/>
    <dgm:cxn modelId="{61199205-AA5E-465B-A965-6B810CBFBCF6}" type="presParOf" srcId="{888A7B8A-5862-4240-B103-7AD49D3D18F2}" destId="{8795A166-5802-435C-8920-880E47EC94F7}" srcOrd="6" destOrd="0" presId="urn:microsoft.com/office/officeart/2005/8/layout/hProcess9"/>
    <dgm:cxn modelId="{881FF2FE-CD3D-4DFB-A8BC-DF3984FD1A45}" type="presParOf" srcId="{888A7B8A-5862-4240-B103-7AD49D3D18F2}" destId="{8D50AF6A-0AFC-41D0-979D-A93874AA7819}" srcOrd="7" destOrd="0" presId="urn:microsoft.com/office/officeart/2005/8/layout/hProcess9"/>
    <dgm:cxn modelId="{C38A5C78-FA2F-4A5E-98D9-C277A2D64ADF}" type="presParOf" srcId="{888A7B8A-5862-4240-B103-7AD49D3D18F2}" destId="{DBB57A2A-0BAD-4DA4-AD29-C3061B47AEE0}" srcOrd="8" destOrd="0" presId="urn:microsoft.com/office/officeart/2005/8/layout/hProcess9"/>
    <dgm:cxn modelId="{EB60D090-39C8-4399-969C-504EB497E0A9}" type="presParOf" srcId="{888A7B8A-5862-4240-B103-7AD49D3D18F2}" destId="{67EE8E77-4308-4EA7-9B5E-B26466DB0D52}" srcOrd="9" destOrd="0" presId="urn:microsoft.com/office/officeart/2005/8/layout/hProcess9"/>
    <dgm:cxn modelId="{9D33728A-E78B-4197-BF6C-A2DC3FC1611A}" type="presParOf" srcId="{888A7B8A-5862-4240-B103-7AD49D3D18F2}" destId="{904C1B2C-C579-4D9E-BD85-5EB3ECAD4D6A}" srcOrd="10" destOrd="0" presId="urn:microsoft.com/office/officeart/2005/8/layout/hProcess9"/>
    <dgm:cxn modelId="{593D9746-8ACC-4860-9BDE-630EE9DFD41B}" type="presParOf" srcId="{888A7B8A-5862-4240-B103-7AD49D3D18F2}" destId="{93BC8B35-F675-4AE4-81D7-D48F0EAC14C6}" srcOrd="11" destOrd="0" presId="urn:microsoft.com/office/officeart/2005/8/layout/hProcess9"/>
    <dgm:cxn modelId="{8014ED10-2962-48ED-9A26-656925241663}" type="presParOf" srcId="{888A7B8A-5862-4240-B103-7AD49D3D18F2}" destId="{F7FCE563-0CCF-413A-A3EA-CB947A8B0CEC}"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86BB8-5105-4CC7-A31B-E49E9D0740E4}">
      <dsp:nvSpPr>
        <dsp:cNvPr id="0" name=""/>
        <dsp:cNvSpPr/>
      </dsp:nvSpPr>
      <dsp:spPr>
        <a:xfrm>
          <a:off x="898543" y="0"/>
          <a:ext cx="10183492" cy="519346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6BEC2-5516-43D6-BDF9-AF89822B8D80}">
      <dsp:nvSpPr>
        <dsp:cNvPr id="0" name=""/>
        <dsp:cNvSpPr/>
      </dsp:nvSpPr>
      <dsp:spPr>
        <a:xfrm>
          <a:off x="1023" y="1558039"/>
          <a:ext cx="1640894" cy="207738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ea typeface="Calibri" panose="020F0502020204030204" pitchFamily="34" charset="0"/>
              <a:cs typeface="Calibri" panose="020F0502020204030204" pitchFamily="34" charset="0"/>
            </a:rPr>
            <a:t>Review nominations from Bree members and the public</a:t>
          </a:r>
        </a:p>
      </dsp:txBody>
      <dsp:txXfrm>
        <a:off x="81125" y="1638141"/>
        <a:ext cx="1480690" cy="1917182"/>
      </dsp:txXfrm>
    </dsp:sp>
    <dsp:sp modelId="{37166D1F-4433-4380-BE41-26F15E53DCF7}">
      <dsp:nvSpPr>
        <dsp:cNvPr id="0" name=""/>
        <dsp:cNvSpPr/>
      </dsp:nvSpPr>
      <dsp:spPr>
        <a:xfrm>
          <a:off x="1723963" y="1558039"/>
          <a:ext cx="1640894" cy="207738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ea typeface="Calibri" panose="020F0502020204030204" pitchFamily="34" charset="0"/>
              <a:cs typeface="Calibri" panose="020F0502020204030204" pitchFamily="34" charset="0"/>
            </a:rPr>
            <a:t>Overview of topic selection worksheet</a:t>
          </a:r>
        </a:p>
      </dsp:txBody>
      <dsp:txXfrm>
        <a:off x="1804065" y="1638141"/>
        <a:ext cx="1480690" cy="1917182"/>
      </dsp:txXfrm>
    </dsp:sp>
    <dsp:sp modelId="{DBA924DA-4D35-439B-9DB4-D0D54C57583B}">
      <dsp:nvSpPr>
        <dsp:cNvPr id="0" name=""/>
        <dsp:cNvSpPr/>
      </dsp:nvSpPr>
      <dsp:spPr>
        <a:xfrm>
          <a:off x="3446902" y="1558039"/>
          <a:ext cx="1640894" cy="207738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ea typeface="Calibri" panose="020F0502020204030204" pitchFamily="34" charset="0"/>
              <a:cs typeface="Calibri" panose="020F0502020204030204" pitchFamily="34" charset="0"/>
            </a:rPr>
            <a:t>More detail on 10 topics selected from the above by Bree Steering Committee</a:t>
          </a:r>
        </a:p>
      </dsp:txBody>
      <dsp:txXfrm>
        <a:off x="3527004" y="1638141"/>
        <a:ext cx="1480690" cy="1917182"/>
      </dsp:txXfrm>
    </dsp:sp>
    <dsp:sp modelId="{8795A166-5802-435C-8920-880E47EC94F7}">
      <dsp:nvSpPr>
        <dsp:cNvPr id="0" name=""/>
        <dsp:cNvSpPr/>
      </dsp:nvSpPr>
      <dsp:spPr>
        <a:xfrm>
          <a:off x="5169842" y="1558039"/>
          <a:ext cx="1640894" cy="207738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ea typeface="Calibri" panose="020F0502020204030204" pitchFamily="34" charset="0"/>
              <a:cs typeface="Calibri" panose="020F0502020204030204" pitchFamily="34" charset="0"/>
            </a:rPr>
            <a:t>Discussion by Bree Collaborative members </a:t>
          </a:r>
        </a:p>
      </dsp:txBody>
      <dsp:txXfrm>
        <a:off x="5249944" y="1638141"/>
        <a:ext cx="1480690" cy="1917182"/>
      </dsp:txXfrm>
    </dsp:sp>
    <dsp:sp modelId="{DBB57A2A-0BAD-4DA4-AD29-C3061B47AEE0}">
      <dsp:nvSpPr>
        <dsp:cNvPr id="0" name=""/>
        <dsp:cNvSpPr/>
      </dsp:nvSpPr>
      <dsp:spPr>
        <a:xfrm>
          <a:off x="6892781" y="1558039"/>
          <a:ext cx="1640894" cy="207738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ea typeface="Calibri" panose="020F0502020204030204" pitchFamily="34" charset="0"/>
              <a:cs typeface="Calibri" panose="020F0502020204030204" pitchFamily="34" charset="0"/>
            </a:rPr>
            <a:t>Public Comment</a:t>
          </a:r>
        </a:p>
      </dsp:txBody>
      <dsp:txXfrm>
        <a:off x="6972883" y="1638141"/>
        <a:ext cx="1480690" cy="1917182"/>
      </dsp:txXfrm>
    </dsp:sp>
    <dsp:sp modelId="{904C1B2C-C579-4D9E-BD85-5EB3ECAD4D6A}">
      <dsp:nvSpPr>
        <dsp:cNvPr id="0" name=""/>
        <dsp:cNvSpPr/>
      </dsp:nvSpPr>
      <dsp:spPr>
        <a:xfrm>
          <a:off x="8615721" y="1558039"/>
          <a:ext cx="1640894" cy="207738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ea typeface="Calibri" panose="020F0502020204030204" pitchFamily="34" charset="0"/>
              <a:cs typeface="Calibri" panose="020F0502020204030204" pitchFamily="34" charset="0"/>
            </a:rPr>
            <a:t>Voting</a:t>
          </a:r>
          <a:r>
            <a:rPr lang="en-US" sz="1800" kern="1200" dirty="0">
              <a:latin typeface="Calibri" panose="020F0502020204030204" pitchFamily="34" charset="0"/>
              <a:ea typeface="Calibri" panose="020F0502020204030204" pitchFamily="34" charset="0"/>
              <a:cs typeface="Calibri" panose="020F0502020204030204" pitchFamily="34" charset="0"/>
            </a:rPr>
            <a:t>: Each Bree member votes for 3 topics (no preference order)</a:t>
          </a:r>
        </a:p>
      </dsp:txBody>
      <dsp:txXfrm>
        <a:off x="8695823" y="1638141"/>
        <a:ext cx="1480690" cy="1917182"/>
      </dsp:txXfrm>
    </dsp:sp>
    <dsp:sp modelId="{F7FCE563-0CCF-413A-A3EA-CB947A8B0CEC}">
      <dsp:nvSpPr>
        <dsp:cNvPr id="0" name=""/>
        <dsp:cNvSpPr/>
      </dsp:nvSpPr>
      <dsp:spPr>
        <a:xfrm>
          <a:off x="10338660" y="1558039"/>
          <a:ext cx="1640894" cy="207738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ea typeface="Calibri" panose="020F0502020204030204" pitchFamily="34" charset="0"/>
              <a:cs typeface="Calibri" panose="020F0502020204030204" pitchFamily="34" charset="0"/>
            </a:rPr>
            <a:t>Top 6 topics developed further for  final decision in September</a:t>
          </a:r>
        </a:p>
      </dsp:txBody>
      <dsp:txXfrm>
        <a:off x="10418762" y="1638141"/>
        <a:ext cx="1480690" cy="19171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018105-FD73-4C70-B8E4-B664B4B97E7A}" type="datetimeFigureOut">
              <a:rPr lang="en-US" smtClean="0"/>
              <a:t>7/23/2025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114D8-F64B-4EFE-9A9A-E44424213E03}" type="slidenum">
              <a:rPr lang="en-US" smtClean="0"/>
              <a:t>‹#›</a:t>
            </a:fld>
            <a:endParaRPr lang="en-US"/>
          </a:p>
        </p:txBody>
      </p:sp>
    </p:spTree>
    <p:extLst>
      <p:ext uri="{BB962C8B-B14F-4D97-AF65-F5344CB8AC3E}">
        <p14:creationId xmlns:p14="http://schemas.microsoft.com/office/powerpoint/2010/main" val="1482050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qualityhealth.sharepoint.com/Bree%20Collaborative/Topics/Revision%20Planning/LGBTQ+/Screening%20for%20Cervical%20Dysplasia%20and%20Cancer%20i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qualityhealth.org/bree/evaluation/bree-collaborative-reporting-initiativ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qualityhealth.sharepoint.com/Bree%20Collaborative/Topics/Revision%20Planning/LGBTQ+/Screening%20for%20Cervical%20Dysplasia%20and%20Cancer%20i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0E4505-EBBD-4680-8E60-5C2C1ADD91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114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AIDS institute guideline published 2022 </a:t>
            </a:r>
            <a:r>
              <a:rPr lang="en-US" sz="1200" u="sng" kern="1200" dirty="0">
                <a:solidFill>
                  <a:schemeClr val="tx1"/>
                </a:solidFill>
                <a:effectLst/>
                <a:latin typeface="+mn-lt"/>
                <a:ea typeface="+mn-ea"/>
                <a:cs typeface="+mn-cs"/>
                <a:hlinkClick r:id="rId3"/>
              </a:rPr>
              <a:t>Screening for Cervical Dysplasia and Cancer in People Living with HIV</a:t>
            </a:r>
            <a:endParaRPr lang="en-US" sz="120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14</a:t>
            </a:fld>
            <a:endParaRPr lang="en-US"/>
          </a:p>
        </p:txBody>
      </p:sp>
    </p:spTree>
    <p:extLst>
      <p:ext uri="{BB962C8B-B14F-4D97-AF65-F5344CB8AC3E}">
        <p14:creationId xmlns:p14="http://schemas.microsoft.com/office/powerpoint/2010/main" val="2450210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to draft is updated guidance related to STI screening for people on </a:t>
            </a:r>
            <a:r>
              <a:rPr lang="en-US" dirty="0" err="1"/>
              <a:t>PrEP</a:t>
            </a:r>
            <a:r>
              <a:rPr lang="en-US" dirty="0"/>
              <a:t> with new medication approved by FDA in June, (</a:t>
            </a:r>
            <a:r>
              <a:rPr lang="en-US" dirty="0" err="1"/>
              <a:t>lenacapavir</a:t>
            </a:r>
            <a:r>
              <a:rPr lang="en-US" dirty="0"/>
              <a:t>) waiting </a:t>
            </a:r>
            <a:r>
              <a:rPr lang="en-US" dirty="0" err="1"/>
              <a:t>ot</a:t>
            </a:r>
            <a:r>
              <a:rPr lang="en-US" dirty="0"/>
              <a:t> hear back from Colin on changes </a:t>
            </a:r>
          </a:p>
          <a:p>
            <a:endParaRPr lang="en-US" dirty="0"/>
          </a:p>
          <a:p>
            <a:r>
              <a:rPr lang="en-US" dirty="0"/>
              <a:t>Anchor (anal cancer HSIL outcomes research) study published in 2022 showing among participants with biopsy proven anal high grade squamous intraepithelial lesions (or HSILs) the risk of anal cancer was significantly lower with treatment for anal HSIL than with active monitoring. </a:t>
            </a:r>
          </a:p>
          <a:p>
            <a:r>
              <a:rPr lang="en-US" dirty="0"/>
              <a:t>Updated anal cancer screening guidelines according to NIH/CSC/IDSA and IANS guidelines for anal cancer screening or most updated evidence-based </a:t>
            </a:r>
            <a:r>
              <a:rPr lang="en-US" dirty="0" err="1"/>
              <a:t>gudielines</a:t>
            </a:r>
            <a:r>
              <a:rPr lang="en-US" dirty="0"/>
              <a:t> </a:t>
            </a:r>
          </a:p>
          <a:p>
            <a:endParaRPr lang="en-US" dirty="0"/>
          </a:p>
        </p:txBody>
      </p:sp>
      <p:sp>
        <p:nvSpPr>
          <p:cNvPr id="4" name="Slide Number Placeholder 3"/>
          <p:cNvSpPr>
            <a:spLocks noGrp="1"/>
          </p:cNvSpPr>
          <p:nvPr>
            <p:ph type="sldNum" sz="quarter" idx="5"/>
          </p:nvPr>
        </p:nvSpPr>
        <p:spPr/>
        <p:txBody>
          <a:bodyPr/>
          <a:lstStyle/>
          <a:p>
            <a:fld id="{A419E592-E88E-4FD9-9DF3-6A19E298C9CC}" type="slidenum">
              <a:rPr lang="en-US" smtClean="0"/>
              <a:t>15</a:t>
            </a:fld>
            <a:endParaRPr lang="en-US"/>
          </a:p>
        </p:txBody>
      </p:sp>
    </p:spTree>
    <p:extLst>
      <p:ext uri="{BB962C8B-B14F-4D97-AF65-F5344CB8AC3E}">
        <p14:creationId xmlns:p14="http://schemas.microsoft.com/office/powerpoint/2010/main" val="3438245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Family planning and fertility appendix </a:t>
            </a:r>
          </a:p>
        </p:txBody>
      </p:sp>
      <p:sp>
        <p:nvSpPr>
          <p:cNvPr id="4" name="Slide Number Placeholder 3"/>
          <p:cNvSpPr>
            <a:spLocks noGrp="1"/>
          </p:cNvSpPr>
          <p:nvPr>
            <p:ph type="sldNum" sz="quarter" idx="5"/>
          </p:nvPr>
        </p:nvSpPr>
        <p:spPr/>
        <p:txBody>
          <a:bodyPr/>
          <a:lstStyle/>
          <a:p>
            <a:fld id="{031114D8-F64B-4EFE-9A9A-E44424213E03}" type="slidenum">
              <a:rPr lang="en-US" smtClean="0"/>
              <a:t>16</a:t>
            </a:fld>
            <a:endParaRPr lang="en-US"/>
          </a:p>
        </p:txBody>
      </p:sp>
    </p:spTree>
    <p:extLst>
      <p:ext uri="{BB962C8B-B14F-4D97-AF65-F5344CB8AC3E}">
        <p14:creationId xmlns:p14="http://schemas.microsoft.com/office/powerpoint/2010/main" val="22627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F07ED-BF55-3CAD-2A71-CE3083257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1D042-FA6A-1D42-58D9-B0F509B4B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F91C98-36B8-EA45-3EBD-72833436BC70}"/>
              </a:ext>
            </a:extLst>
          </p:cNvPr>
          <p:cNvSpPr>
            <a:spLocks noGrp="1"/>
          </p:cNvSpPr>
          <p:nvPr>
            <p:ph type="body" idx="1"/>
          </p:nvPr>
        </p:nvSpPr>
        <p:spPr/>
        <p:txBody>
          <a:bodyPr/>
          <a:lstStyle/>
          <a:p>
            <a:r>
              <a:rPr lang="en-US"/>
              <a:t>Allow 2-4 minutes for public comment, </a:t>
            </a:r>
          </a:p>
          <a:p>
            <a:r>
              <a:rPr lang="en-US"/>
              <a:t>If there are any considerations Bree members would like to raise or topics that were not discussed that they would like on the voting block, please let us know. </a:t>
            </a:r>
          </a:p>
        </p:txBody>
      </p:sp>
      <p:sp>
        <p:nvSpPr>
          <p:cNvPr id="4" name="Slide Number Placeholder 3">
            <a:extLst>
              <a:ext uri="{FF2B5EF4-FFF2-40B4-BE49-F238E27FC236}">
                <a16:creationId xmlns:a16="http://schemas.microsoft.com/office/drawing/2014/main" id="{8CE12F4A-301D-FDE6-2098-068CBB6CD2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EBA7-3539-4C64-BA75-7A00C01E4D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7461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43071-7C48-CA1C-0C4D-9B792671F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07DFC-1721-4CAA-4F32-2E473E941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C8813-8195-17AE-D38E-38AA0AA527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14EE4F-488F-ECF1-8484-B6DCE4187F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EBA7-3539-4C64-BA75-7A00C01E4D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0516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1D7EB-B08A-D75F-1D3F-1EF4ECE5B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5BBA8-CD8E-9407-824F-7352CC4A7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E7CEA-361A-8553-C4CA-D520B13602B4}"/>
              </a:ext>
            </a:extLst>
          </p:cNvPr>
          <p:cNvSpPr>
            <a:spLocks noGrp="1"/>
          </p:cNvSpPr>
          <p:nvPr>
            <p:ph type="body" idx="1"/>
          </p:nvPr>
        </p:nvSpPr>
        <p:spPr/>
        <p:txBody>
          <a:bodyPr/>
          <a:lstStyle/>
          <a:p>
            <a:r>
              <a:rPr lang="en-US"/>
              <a:t>These are some of the things that stakeholders have talked about</a:t>
            </a:r>
          </a:p>
          <a:p>
            <a:r>
              <a:rPr lang="en-US"/>
              <a:t>Example of usefulness to organizations that can make systems transformation is our opioid work, as a whole – are there topics that will be a value at to previous work? </a:t>
            </a:r>
          </a:p>
        </p:txBody>
      </p:sp>
      <p:sp>
        <p:nvSpPr>
          <p:cNvPr id="4" name="Slide Number Placeholder 3">
            <a:extLst>
              <a:ext uri="{FF2B5EF4-FFF2-40B4-BE49-F238E27FC236}">
                <a16:creationId xmlns:a16="http://schemas.microsoft.com/office/drawing/2014/main" id="{EC8D2BBA-2FA3-6F3B-9028-4D28C10D9D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EBA7-3539-4C64-BA75-7A00C01E4D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3483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EDFF3-4108-909A-5333-0D1BD7641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590D3-34D7-DE25-E4B8-97BF7D3E2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F0C1C-BF2A-CB4D-BA25-E42BD2820058}"/>
              </a:ext>
            </a:extLst>
          </p:cNvPr>
          <p:cNvSpPr>
            <a:spLocks noGrp="1"/>
          </p:cNvSpPr>
          <p:nvPr>
            <p:ph type="body" idx="1"/>
          </p:nvPr>
        </p:nvSpPr>
        <p:spPr/>
        <p:txBody>
          <a:bodyPr/>
          <a:lstStyle/>
          <a:p>
            <a:r>
              <a:rPr lang="en-US"/>
              <a:t>Feedback from multiple stakeholders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is there a place to make change using the heft of employer/purchasers – employers have been active in creating an employer “framework” for making recommendations that are actionable.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centers mostly on whether or not vendors are available, can be partners, and how they can evaluate their fidelity with best practices (what should they look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Large providers are looking at national priorities and small providers are looking at patient priorities. – example of discord are things like SDOH, behavioral health (if resources simply don’t exist in rural communities' others are less likely to take it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Some topics have not been implemented because they are not innovative enough for some stakeholders and they are too innovative for others (i.e. they don’t have time or resources) – examples Perinatal Behavioral Health.</a:t>
            </a:r>
          </a:p>
          <a:p>
            <a:endParaRPr lang="en-US"/>
          </a:p>
          <a:p>
            <a:r>
              <a:rPr lang="en-US"/>
              <a:t>Feedback from critical access hospitals includes recommendations that the Bree, HCA, and WSHA priorities and measures to be aligned. Although stakeholders recognize that profitability should be a secondary concern, it is a necessary component for them. Many stakeholders feel that BOTH importance to providers and to patients is key to successful buy-in.</a:t>
            </a:r>
          </a:p>
          <a:p>
            <a:endParaRPr lang="en-US"/>
          </a:p>
          <a:p>
            <a:r>
              <a:rPr lang="en-US"/>
              <a:t>Garnering provider support and understanding of the topic is a factor for ALL stakeholders.</a:t>
            </a:r>
          </a:p>
        </p:txBody>
      </p:sp>
      <p:sp>
        <p:nvSpPr>
          <p:cNvPr id="4" name="Slide Number Placeholder 3">
            <a:extLst>
              <a:ext uri="{FF2B5EF4-FFF2-40B4-BE49-F238E27FC236}">
                <a16:creationId xmlns:a16="http://schemas.microsoft.com/office/drawing/2014/main" id="{30693326-2483-C862-CAE6-633AF30CEA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EBA7-3539-4C64-BA75-7A00C01E4D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879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0BA90-8F1D-9374-DC68-7E1EBBCB1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8D809-05FA-94B3-9942-AB8CF7FE3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B0A6C-331D-73EC-A63B-73D42BBB733A}"/>
              </a:ext>
            </a:extLst>
          </p:cNvPr>
          <p:cNvSpPr>
            <a:spLocks noGrp="1"/>
          </p:cNvSpPr>
          <p:nvPr>
            <p:ph type="body" idx="1"/>
          </p:nvPr>
        </p:nvSpPr>
        <p:spPr/>
        <p:txBody>
          <a:bodyPr/>
          <a:lstStyle/>
          <a:p>
            <a:r>
              <a:rPr lang="en-US"/>
              <a:t>Will the people who are implementing this topic be able and willing to utilize tools to measure success? Access to data, staff time, staff understanding, evaluation resources.</a:t>
            </a:r>
          </a:p>
        </p:txBody>
      </p:sp>
      <p:sp>
        <p:nvSpPr>
          <p:cNvPr id="4" name="Slide Number Placeholder 3">
            <a:extLst>
              <a:ext uri="{FF2B5EF4-FFF2-40B4-BE49-F238E27FC236}">
                <a16:creationId xmlns:a16="http://schemas.microsoft.com/office/drawing/2014/main" id="{A9F8C8AB-D396-8655-ABED-F9AF36E179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EBA7-3539-4C64-BA75-7A00C01E4D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7488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ptos" panose="020B0004020202020204" pitchFamily="34" charset="0"/>
              </a:rPr>
              <a:t>Below are summaries of the categories and specific reports for those that have participated in the reporting initiative so far. These data do not reflect the total uptake across the State of Washington, particularly for those reports that have other implementation mechanisms such as SCOAP and Spine COAP, OB COAP, Cardiac COAP, etc. and they are subject to reporting bias. However, these data are useful to help us better understand general trends among those who did report, which includes organizations that are not typically represented in Bree workgroups or on the Bree board itself. </a:t>
            </a:r>
          </a:p>
        </p:txBody>
      </p:sp>
      <p:sp>
        <p:nvSpPr>
          <p:cNvPr id="4" name="Slide Number Placeholder 3"/>
          <p:cNvSpPr>
            <a:spLocks noGrp="1"/>
          </p:cNvSpPr>
          <p:nvPr>
            <p:ph type="sldNum" sz="quarter" idx="5"/>
          </p:nvPr>
        </p:nvSpPr>
        <p:spPr/>
        <p:txBody>
          <a:bodyPr/>
          <a:lstStyle/>
          <a:p>
            <a:fld id="{031114D8-F64B-4EFE-9A9A-E44424213E03}" type="slidenum">
              <a:rPr lang="en-US" smtClean="0"/>
              <a:t>25</a:t>
            </a:fld>
            <a:endParaRPr lang="en-US"/>
          </a:p>
        </p:txBody>
      </p:sp>
    </p:spTree>
    <p:extLst>
      <p:ext uri="{BB962C8B-B14F-4D97-AF65-F5344CB8AC3E}">
        <p14:creationId xmlns:p14="http://schemas.microsoft.com/office/powerpoint/2010/main" val="2706366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https://www.qualityhealth.org/bree/evaluation/bree-collaborative-reporting-initiative/</a:t>
            </a:r>
            <a:endParaRPr lang="en-US"/>
          </a:p>
          <a:p>
            <a:endParaRPr lang="en-US"/>
          </a:p>
        </p:txBody>
      </p:sp>
      <p:sp>
        <p:nvSpPr>
          <p:cNvPr id="4" name="Slide Number Placeholder 3"/>
          <p:cNvSpPr>
            <a:spLocks noGrp="1"/>
          </p:cNvSpPr>
          <p:nvPr>
            <p:ph type="sldNum" sz="quarter" idx="5"/>
          </p:nvPr>
        </p:nvSpPr>
        <p:spPr/>
        <p:txBody>
          <a:bodyPr/>
          <a:lstStyle/>
          <a:p>
            <a:fld id="{031114D8-F64B-4EFE-9A9A-E44424213E03}" type="slidenum">
              <a:rPr lang="en-US" smtClean="0"/>
              <a:t>26</a:t>
            </a:fld>
            <a:endParaRPr lang="en-US"/>
          </a:p>
        </p:txBody>
      </p:sp>
    </p:spTree>
    <p:extLst>
      <p:ext uri="{BB962C8B-B14F-4D97-AF65-F5344CB8AC3E}">
        <p14:creationId xmlns:p14="http://schemas.microsoft.com/office/powerpoint/2010/main" val="374275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1114D8-F64B-4EFE-9A9A-E44424213E03}" type="slidenum">
              <a:rPr lang="en-US" smtClean="0"/>
              <a:t>3</a:t>
            </a:fld>
            <a:endParaRPr lang="en-US"/>
          </a:p>
        </p:txBody>
      </p:sp>
    </p:spTree>
    <p:extLst>
      <p:ext uri="{BB962C8B-B14F-4D97-AF65-F5344CB8AC3E}">
        <p14:creationId xmlns:p14="http://schemas.microsoft.com/office/powerpoint/2010/main" val="214384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28</a:t>
            </a:fld>
            <a:endParaRPr lang="en-US"/>
          </a:p>
        </p:txBody>
      </p:sp>
    </p:spTree>
    <p:extLst>
      <p:ext uri="{BB962C8B-B14F-4D97-AF65-F5344CB8AC3E}">
        <p14:creationId xmlns:p14="http://schemas.microsoft.com/office/powerpoint/2010/main" val="3719149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73CE7-2566-14FA-2909-080EDE273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C6F91-C1BD-0640-24B9-95F3EE800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14540C-8292-4709-E18C-0411DB26C4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7CFB29-8390-FEC3-29E3-8A97550F0F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EBA7-3539-4C64-BA75-7A00C01E4D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2625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 total nominations from Bree members</a:t>
            </a:r>
          </a:p>
          <a:p>
            <a:r>
              <a:rPr lang="en-US"/>
              <a:t>Highlighted ones are the nominations with cross over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9E592-E88E-4FD9-9DF3-6A19E298C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762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delivery system respondents were health system, clinicians or Hospital/ER</a:t>
            </a:r>
          </a:p>
          <a:p>
            <a:r>
              <a:rPr lang="en-US" dirty="0"/>
              <a:t>Payors were both employers</a:t>
            </a:r>
          </a:p>
          <a:p>
            <a:r>
              <a:rPr lang="en-US" dirty="0"/>
              <a:t>Patient/community, some were from nonprofit org</a:t>
            </a:r>
          </a:p>
          <a:p>
            <a:r>
              <a:rPr lang="en-US" dirty="0"/>
              <a:t>State agencies were HCA, DOH, and OIC</a:t>
            </a:r>
          </a:p>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32</a:t>
            </a:fld>
            <a:endParaRPr lang="en-US"/>
          </a:p>
        </p:txBody>
      </p:sp>
    </p:spTree>
    <p:extLst>
      <p:ext uri="{BB962C8B-B14F-4D97-AF65-F5344CB8AC3E}">
        <p14:creationId xmlns:p14="http://schemas.microsoft.com/office/powerpoint/2010/main" val="4016728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 selection worksheet </a:t>
            </a:r>
          </a:p>
          <a:p>
            <a:r>
              <a:rPr lang="en-US" dirty="0"/>
              <a:t>Next up we have several slides that focus on reviewing the overview and potential scope of each topic</a:t>
            </a:r>
          </a:p>
        </p:txBody>
      </p:sp>
      <p:sp>
        <p:nvSpPr>
          <p:cNvPr id="4" name="Slide Number Placeholder 3"/>
          <p:cNvSpPr>
            <a:spLocks noGrp="1"/>
          </p:cNvSpPr>
          <p:nvPr>
            <p:ph type="sldNum" sz="quarter" idx="5"/>
          </p:nvPr>
        </p:nvSpPr>
        <p:spPr/>
        <p:txBody>
          <a:bodyPr/>
          <a:lstStyle/>
          <a:p>
            <a:fld id="{031114D8-F64B-4EFE-9A9A-E44424213E03}" type="slidenum">
              <a:rPr lang="en-US" smtClean="0"/>
              <a:t>37</a:t>
            </a:fld>
            <a:endParaRPr lang="en-US"/>
          </a:p>
        </p:txBody>
      </p:sp>
    </p:spTree>
    <p:extLst>
      <p:ext uri="{BB962C8B-B14F-4D97-AF65-F5344CB8AC3E}">
        <p14:creationId xmlns:p14="http://schemas.microsoft.com/office/powerpoint/2010/main" val="771916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38</a:t>
            </a:fld>
            <a:endParaRPr lang="en-US"/>
          </a:p>
        </p:txBody>
      </p:sp>
    </p:spTree>
    <p:extLst>
      <p:ext uri="{BB962C8B-B14F-4D97-AF65-F5344CB8AC3E}">
        <p14:creationId xmlns:p14="http://schemas.microsoft.com/office/powerpoint/2010/main" val="2978480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39</a:t>
            </a:fld>
            <a:endParaRPr lang="en-US"/>
          </a:p>
        </p:txBody>
      </p:sp>
    </p:spTree>
    <p:extLst>
      <p:ext uri="{BB962C8B-B14F-4D97-AF65-F5344CB8AC3E}">
        <p14:creationId xmlns:p14="http://schemas.microsoft.com/office/powerpoint/2010/main" val="3397905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40</a:t>
            </a:fld>
            <a:endParaRPr lang="en-US"/>
          </a:p>
        </p:txBody>
      </p:sp>
    </p:spTree>
    <p:extLst>
      <p:ext uri="{BB962C8B-B14F-4D97-AF65-F5344CB8AC3E}">
        <p14:creationId xmlns:p14="http://schemas.microsoft.com/office/powerpoint/2010/main" val="2737663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41</a:t>
            </a:fld>
            <a:endParaRPr lang="en-US"/>
          </a:p>
        </p:txBody>
      </p:sp>
    </p:spTree>
    <p:extLst>
      <p:ext uri="{BB962C8B-B14F-4D97-AF65-F5344CB8AC3E}">
        <p14:creationId xmlns:p14="http://schemas.microsoft.com/office/powerpoint/2010/main" val="2157190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42</a:t>
            </a:fld>
            <a:endParaRPr lang="en-US"/>
          </a:p>
        </p:txBody>
      </p:sp>
    </p:spTree>
    <p:extLst>
      <p:ext uri="{BB962C8B-B14F-4D97-AF65-F5344CB8AC3E}">
        <p14:creationId xmlns:p14="http://schemas.microsoft.com/office/powerpoint/2010/main" val="197406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0"/>
              </a:spcBef>
              <a:spcAft>
                <a:spcPts val="300"/>
              </a:spcAft>
            </a:pPr>
            <a:r>
              <a:rPr lang="en-US" sz="2800" b="1">
                <a:solidFill>
                  <a:schemeClr val="bg2">
                    <a:lumMod val="50000"/>
                  </a:schemeClr>
                </a:solidFill>
              </a:rPr>
              <a:t>Welcome and Introductions</a:t>
            </a:r>
          </a:p>
          <a:p>
            <a:pPr marL="720090" lvl="1" indent="-342900">
              <a:spcBef>
                <a:spcPts val="0"/>
              </a:spcBef>
              <a:spcAft>
                <a:spcPts val="300"/>
              </a:spcAft>
            </a:pPr>
            <a:r>
              <a:rPr lang="en-US" sz="2800">
                <a:solidFill>
                  <a:schemeClr val="bg2">
                    <a:lumMod val="50000"/>
                  </a:schemeClr>
                </a:solidFill>
              </a:rPr>
              <a:t>Staff Updates</a:t>
            </a:r>
          </a:p>
          <a:p>
            <a:pPr marL="720090" lvl="1" indent="-342900">
              <a:spcBef>
                <a:spcPts val="0"/>
              </a:spcBef>
              <a:spcAft>
                <a:spcPts val="300"/>
              </a:spcAft>
            </a:pPr>
            <a:r>
              <a:rPr lang="en-US" sz="2800">
                <a:solidFill>
                  <a:schemeClr val="bg2">
                    <a:lumMod val="50000"/>
                  </a:schemeClr>
                </a:solidFill>
              </a:rPr>
              <a:t>Action Item: Adopt July Minutes</a:t>
            </a:r>
          </a:p>
          <a:p>
            <a:pPr marL="342900" indent="-342900">
              <a:spcBef>
                <a:spcPts val="0"/>
              </a:spcBef>
              <a:spcAft>
                <a:spcPts val="300"/>
              </a:spcAft>
            </a:pPr>
            <a:r>
              <a:rPr lang="en-US" sz="2800" b="1">
                <a:solidFill>
                  <a:schemeClr val="bg2">
                    <a:lumMod val="50000"/>
                  </a:schemeClr>
                </a:solidFill>
              </a:rPr>
              <a:t>Proposed Bree Topics for 2024</a:t>
            </a:r>
          </a:p>
          <a:p>
            <a:pPr marL="720090" lvl="1" indent="-342900">
              <a:spcBef>
                <a:spcPts val="0"/>
              </a:spcBef>
              <a:spcAft>
                <a:spcPts val="300"/>
              </a:spcAft>
            </a:pPr>
            <a:r>
              <a:rPr lang="en-US" sz="2500">
                <a:solidFill>
                  <a:schemeClr val="bg2">
                    <a:lumMod val="50000"/>
                  </a:schemeClr>
                </a:solidFill>
              </a:rPr>
              <a:t>Review</a:t>
            </a:r>
          </a:p>
          <a:p>
            <a:pPr marL="720090" lvl="1" indent="-342900">
              <a:spcBef>
                <a:spcPts val="0"/>
              </a:spcBef>
              <a:spcAft>
                <a:spcPts val="300"/>
              </a:spcAft>
            </a:pPr>
            <a:r>
              <a:rPr lang="en-US" sz="2500">
                <a:solidFill>
                  <a:schemeClr val="bg2">
                    <a:lumMod val="50000"/>
                  </a:schemeClr>
                </a:solidFill>
              </a:rPr>
              <a:t>Discussion</a:t>
            </a:r>
          </a:p>
          <a:p>
            <a:pPr marL="720090" lvl="1" indent="-342900">
              <a:spcBef>
                <a:spcPts val="0"/>
              </a:spcBef>
              <a:spcAft>
                <a:spcPts val="300"/>
              </a:spcAft>
            </a:pPr>
            <a:r>
              <a:rPr lang="en-US" sz="2500">
                <a:solidFill>
                  <a:schemeClr val="bg2">
                    <a:lumMod val="50000"/>
                  </a:schemeClr>
                </a:solidFill>
              </a:rPr>
              <a:t>Public Comment</a:t>
            </a:r>
          </a:p>
          <a:p>
            <a:pPr marL="342900" indent="-342900">
              <a:spcBef>
                <a:spcPts val="0"/>
              </a:spcBef>
              <a:spcAft>
                <a:spcPts val="300"/>
              </a:spcAft>
            </a:pPr>
            <a:r>
              <a:rPr lang="en-US" sz="2800" b="1">
                <a:solidFill>
                  <a:schemeClr val="bg2">
                    <a:lumMod val="50000"/>
                  </a:schemeClr>
                </a:solidFill>
              </a:rPr>
              <a:t>Vote on Final 3 topics</a:t>
            </a:r>
          </a:p>
          <a:p>
            <a:pPr marL="342900" indent="-342900">
              <a:spcBef>
                <a:spcPts val="0"/>
              </a:spcBef>
              <a:spcAft>
                <a:spcPts val="300"/>
              </a:spcAft>
            </a:pPr>
            <a:r>
              <a:rPr lang="en-US" sz="2800" b="1">
                <a:solidFill>
                  <a:schemeClr val="bg2">
                    <a:lumMod val="50000"/>
                  </a:schemeClr>
                </a:solidFill>
              </a:rPr>
              <a:t>Next Steps and Close</a:t>
            </a:r>
          </a:p>
          <a:p>
            <a:endParaRPr lang="en-US"/>
          </a:p>
        </p:txBody>
      </p:sp>
      <p:sp>
        <p:nvSpPr>
          <p:cNvPr id="4" name="Slide Number Placeholder 3"/>
          <p:cNvSpPr>
            <a:spLocks noGrp="1"/>
          </p:cNvSpPr>
          <p:nvPr>
            <p:ph type="sldNum" sz="quarter" idx="5"/>
          </p:nvPr>
        </p:nvSpPr>
        <p:spPr/>
        <p:txBody>
          <a:bodyPr/>
          <a:lstStyle/>
          <a:p>
            <a:fld id="{031114D8-F64B-4EFE-9A9A-E44424213E03}" type="slidenum">
              <a:rPr lang="en-US" smtClean="0"/>
              <a:t>4</a:t>
            </a:fld>
            <a:endParaRPr lang="en-US"/>
          </a:p>
        </p:txBody>
      </p:sp>
    </p:spTree>
    <p:extLst>
      <p:ext uri="{BB962C8B-B14F-4D97-AF65-F5344CB8AC3E}">
        <p14:creationId xmlns:p14="http://schemas.microsoft.com/office/powerpoint/2010/main" val="3831607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43</a:t>
            </a:fld>
            <a:endParaRPr lang="en-US"/>
          </a:p>
        </p:txBody>
      </p:sp>
    </p:spTree>
    <p:extLst>
      <p:ext uri="{BB962C8B-B14F-4D97-AF65-F5344CB8AC3E}">
        <p14:creationId xmlns:p14="http://schemas.microsoft.com/office/powerpoint/2010/main" val="1017596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44</a:t>
            </a:fld>
            <a:endParaRPr lang="en-US"/>
          </a:p>
        </p:txBody>
      </p:sp>
    </p:spTree>
    <p:extLst>
      <p:ext uri="{BB962C8B-B14F-4D97-AF65-F5344CB8AC3E}">
        <p14:creationId xmlns:p14="http://schemas.microsoft.com/office/powerpoint/2010/main" val="1387295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45</a:t>
            </a:fld>
            <a:endParaRPr lang="en-US"/>
          </a:p>
        </p:txBody>
      </p:sp>
    </p:spTree>
    <p:extLst>
      <p:ext uri="{BB962C8B-B14F-4D97-AF65-F5344CB8AC3E}">
        <p14:creationId xmlns:p14="http://schemas.microsoft.com/office/powerpoint/2010/main" val="3142908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46</a:t>
            </a:fld>
            <a:endParaRPr lang="en-US"/>
          </a:p>
        </p:txBody>
      </p:sp>
    </p:spTree>
    <p:extLst>
      <p:ext uri="{BB962C8B-B14F-4D97-AF65-F5344CB8AC3E}">
        <p14:creationId xmlns:p14="http://schemas.microsoft.com/office/powerpoint/2010/main" val="4126790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47</a:t>
            </a:fld>
            <a:endParaRPr lang="en-US"/>
          </a:p>
        </p:txBody>
      </p:sp>
    </p:spTree>
    <p:extLst>
      <p:ext uri="{BB962C8B-B14F-4D97-AF65-F5344CB8AC3E}">
        <p14:creationId xmlns:p14="http://schemas.microsoft.com/office/powerpoint/2010/main" val="1731520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ideas that were not submitted already </a:t>
            </a:r>
          </a:p>
          <a:p>
            <a:r>
              <a:rPr lang="en-US" dirty="0"/>
              <a:t>This is your time as Bree members, if there are ideas that were not presented at all, or </a:t>
            </a:r>
            <a:r>
              <a:rPr lang="en-US" dirty="0" err="1"/>
              <a:t>advoacyac</a:t>
            </a:r>
            <a:r>
              <a:rPr lang="en-US" dirty="0"/>
              <a:t> for any particular topic, please share here</a:t>
            </a:r>
          </a:p>
        </p:txBody>
      </p:sp>
      <p:sp>
        <p:nvSpPr>
          <p:cNvPr id="4" name="Slide Number Placeholder 3"/>
          <p:cNvSpPr>
            <a:spLocks noGrp="1"/>
          </p:cNvSpPr>
          <p:nvPr>
            <p:ph type="sldNum" sz="quarter" idx="5"/>
          </p:nvPr>
        </p:nvSpPr>
        <p:spPr/>
        <p:txBody>
          <a:bodyPr/>
          <a:lstStyle/>
          <a:p>
            <a:fld id="{031114D8-F64B-4EFE-9A9A-E44424213E03}" type="slidenum">
              <a:rPr lang="en-US" smtClean="0"/>
              <a:t>48</a:t>
            </a:fld>
            <a:endParaRPr lang="en-US"/>
          </a:p>
        </p:txBody>
      </p:sp>
    </p:spTree>
    <p:extLst>
      <p:ext uri="{BB962C8B-B14F-4D97-AF65-F5344CB8AC3E}">
        <p14:creationId xmlns:p14="http://schemas.microsoft.com/office/powerpoint/2010/main" val="845974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Allow 2-4 minutes for public comment, </a:t>
            </a:r>
          </a:p>
          <a:p>
            <a:r>
              <a:rPr lang="en-US"/>
              <a:t>If there are any considerations Bree members would like to raise or topics that were not discussed that they would like on the voting block, please let us know.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EBA7-3539-4C64-BA75-7A00C01E4D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0394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EBA7-3539-4C64-BA75-7A00C01E4D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5450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51</a:t>
            </a:fld>
            <a:endParaRPr lang="en-US"/>
          </a:p>
        </p:txBody>
      </p:sp>
    </p:spTree>
    <p:extLst>
      <p:ext uri="{BB962C8B-B14F-4D97-AF65-F5344CB8AC3E}">
        <p14:creationId xmlns:p14="http://schemas.microsoft.com/office/powerpoint/2010/main" val="615016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EBA7-3539-4C64-BA75-7A00C01E4D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733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9E592-E88E-4FD9-9DF3-6A19E298C9CC}" type="slidenum">
              <a:rPr lang="en-US" smtClean="0"/>
              <a:t>7</a:t>
            </a:fld>
            <a:endParaRPr lang="en-US"/>
          </a:p>
        </p:txBody>
      </p:sp>
    </p:spTree>
    <p:extLst>
      <p:ext uri="{BB962C8B-B14F-4D97-AF65-F5344CB8AC3E}">
        <p14:creationId xmlns:p14="http://schemas.microsoft.com/office/powerpoint/2010/main" val="1157823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7 members that are appointed by the governor to </a:t>
            </a:r>
            <a:r>
              <a:rPr lang="en-US" err="1"/>
              <a:t>maek</a:t>
            </a:r>
            <a:r>
              <a:rPr lang="en-US"/>
              <a:t> quorum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EBA7-3539-4C64-BA75-7A00C01E4D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925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B6120-A7AB-14DF-EFF3-C1F32602B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E0265-4C15-53FC-56B1-D8254635E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A467B-F315-05D4-80EB-131D8376A027}"/>
              </a:ext>
            </a:extLst>
          </p:cNvPr>
          <p:cNvSpPr>
            <a:spLocks noGrp="1"/>
          </p:cNvSpPr>
          <p:nvPr>
            <p:ph type="body" idx="1"/>
          </p:nvPr>
        </p:nvSpPr>
        <p:spPr/>
        <p:txBody>
          <a:bodyPr/>
          <a:lstStyle/>
          <a:p>
            <a:r>
              <a:rPr lang="en-US" dirty="0"/>
              <a:t>We will write a report summary. These organizations will present at the Washington Patient Safety Coalition Conference. Physical awards will be given at the September Meeting. </a:t>
            </a:r>
          </a:p>
        </p:txBody>
      </p:sp>
      <p:sp>
        <p:nvSpPr>
          <p:cNvPr id="4" name="Slide Number Placeholder 3">
            <a:extLst>
              <a:ext uri="{FF2B5EF4-FFF2-40B4-BE49-F238E27FC236}">
                <a16:creationId xmlns:a16="http://schemas.microsoft.com/office/drawing/2014/main" id="{5D43882A-9C6B-6CCF-8604-143857F796F9}"/>
              </a:ext>
            </a:extLst>
          </p:cNvPr>
          <p:cNvSpPr>
            <a:spLocks noGrp="1"/>
          </p:cNvSpPr>
          <p:nvPr>
            <p:ph type="sldNum" sz="quarter" idx="5"/>
          </p:nvPr>
        </p:nvSpPr>
        <p:spPr/>
        <p:txBody>
          <a:bodyPr/>
          <a:lstStyle/>
          <a:p>
            <a:fld id="{031114D8-F64B-4EFE-9A9A-E44424213E03}" type="slidenum">
              <a:rPr lang="en-US" smtClean="0"/>
              <a:t>58</a:t>
            </a:fld>
            <a:endParaRPr lang="en-US"/>
          </a:p>
        </p:txBody>
      </p:sp>
    </p:spTree>
    <p:extLst>
      <p:ext uri="{BB962C8B-B14F-4D97-AF65-F5344CB8AC3E}">
        <p14:creationId xmlns:p14="http://schemas.microsoft.com/office/powerpoint/2010/main" val="552894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EBA7-3539-4C64-BA75-7A00C01E4D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2964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Upcoming Events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A4C82-C075-4E94-A35C-1A6C042488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28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reference </a:t>
            </a:r>
          </a:p>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9</a:t>
            </a:fld>
            <a:endParaRPr lang="en-US"/>
          </a:p>
        </p:txBody>
      </p:sp>
    </p:spTree>
    <p:extLst>
      <p:ext uri="{BB962C8B-B14F-4D97-AF65-F5344CB8AC3E}">
        <p14:creationId xmlns:p14="http://schemas.microsoft.com/office/powerpoint/2010/main" val="73532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USPSTF guidelines for </a:t>
            </a:r>
            <a:r>
              <a:rPr lang="en-US" dirty="0" err="1"/>
              <a:t>syuphilis</a:t>
            </a:r>
            <a:r>
              <a:rPr lang="en-US" dirty="0"/>
              <a:t> infection in </a:t>
            </a:r>
            <a:r>
              <a:rPr lang="en-US" dirty="0" err="1"/>
              <a:t>nonprenant</a:t>
            </a:r>
            <a:r>
              <a:rPr lang="en-US" dirty="0"/>
              <a:t> </a:t>
            </a:r>
            <a:r>
              <a:rPr lang="en-US" dirty="0" err="1"/>
              <a:t>agults</a:t>
            </a:r>
            <a:r>
              <a:rPr lang="en-US" dirty="0"/>
              <a:t> and adolescents – screening, and screening for syphilis in </a:t>
            </a:r>
            <a:r>
              <a:rPr lang="en-US" dirty="0" err="1"/>
              <a:t>prengnat</a:t>
            </a:r>
            <a:r>
              <a:rPr lang="en-US" dirty="0"/>
              <a:t> from ACOG 2024 </a:t>
            </a:r>
          </a:p>
        </p:txBody>
      </p:sp>
      <p:sp>
        <p:nvSpPr>
          <p:cNvPr id="4" name="Slide Number Placeholder 3"/>
          <p:cNvSpPr>
            <a:spLocks noGrp="1"/>
          </p:cNvSpPr>
          <p:nvPr>
            <p:ph type="sldNum" sz="quarter" idx="5"/>
          </p:nvPr>
        </p:nvSpPr>
        <p:spPr/>
        <p:txBody>
          <a:bodyPr/>
          <a:lstStyle/>
          <a:p>
            <a:fld id="{031114D8-F64B-4EFE-9A9A-E44424213E03}" type="slidenum">
              <a:rPr lang="en-US" smtClean="0"/>
              <a:t>10</a:t>
            </a:fld>
            <a:endParaRPr lang="en-US"/>
          </a:p>
        </p:txBody>
      </p:sp>
    </p:spTree>
    <p:extLst>
      <p:ext uri="{BB962C8B-B14F-4D97-AF65-F5344CB8AC3E}">
        <p14:creationId xmlns:p14="http://schemas.microsoft.com/office/powerpoint/2010/main" val="125034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AIDS institute guideline published 2022 </a:t>
            </a:r>
            <a:r>
              <a:rPr lang="en-US" sz="1200" u="sng" kern="1200" dirty="0">
                <a:solidFill>
                  <a:schemeClr val="tx1"/>
                </a:solidFill>
                <a:effectLst/>
                <a:latin typeface="+mn-lt"/>
                <a:ea typeface="+mn-ea"/>
                <a:cs typeface="+mn-cs"/>
                <a:hlinkClick r:id="rId3"/>
              </a:rPr>
              <a:t>Screening for Cervical Dysplasia and Cancer in People Living with HIV</a:t>
            </a: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1114D8-F64B-4EFE-9A9A-E44424213E03}" type="slidenum">
              <a:rPr lang="en-US" smtClean="0"/>
              <a:t>11</a:t>
            </a:fld>
            <a:endParaRPr lang="en-US"/>
          </a:p>
        </p:txBody>
      </p:sp>
    </p:spTree>
    <p:extLst>
      <p:ext uri="{BB962C8B-B14F-4D97-AF65-F5344CB8AC3E}">
        <p14:creationId xmlns:p14="http://schemas.microsoft.com/office/powerpoint/2010/main" val="3159583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Guidelines on the use of doxycycline </a:t>
            </a:r>
            <a:r>
              <a:rPr lang="en-US" dirty="0" err="1"/>
              <a:t>postexposuyre</a:t>
            </a:r>
            <a:r>
              <a:rPr lang="en-US" dirty="0"/>
              <a:t> </a:t>
            </a:r>
            <a:r>
              <a:rPr lang="en-US" dirty="0" err="1"/>
              <a:t>prophyulasix</a:t>
            </a:r>
            <a:r>
              <a:rPr lang="en-US" dirty="0"/>
              <a:t> for bacterial sexually transmitted infection </a:t>
            </a:r>
            <a:r>
              <a:rPr lang="en-US" dirty="0" err="1"/>
              <a:t>prevetntion</a:t>
            </a:r>
            <a:r>
              <a:rPr lang="en-US" dirty="0"/>
              <a:t> 2024</a:t>
            </a:r>
          </a:p>
        </p:txBody>
      </p:sp>
      <p:sp>
        <p:nvSpPr>
          <p:cNvPr id="4" name="Slide Number Placeholder 3"/>
          <p:cNvSpPr>
            <a:spLocks noGrp="1"/>
          </p:cNvSpPr>
          <p:nvPr>
            <p:ph type="sldNum" sz="quarter" idx="5"/>
          </p:nvPr>
        </p:nvSpPr>
        <p:spPr/>
        <p:txBody>
          <a:bodyPr/>
          <a:lstStyle/>
          <a:p>
            <a:fld id="{031114D8-F64B-4EFE-9A9A-E44424213E03}" type="slidenum">
              <a:rPr lang="en-US" smtClean="0"/>
              <a:t>12</a:t>
            </a:fld>
            <a:endParaRPr lang="en-US"/>
          </a:p>
        </p:txBody>
      </p:sp>
    </p:spTree>
    <p:extLst>
      <p:ext uri="{BB962C8B-B14F-4D97-AF65-F5344CB8AC3E}">
        <p14:creationId xmlns:p14="http://schemas.microsoft.com/office/powerpoint/2010/main" val="1471141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114D8-F64B-4EFE-9A9A-E44424213E03}" type="slidenum">
              <a:rPr lang="en-US" smtClean="0"/>
              <a:t>13</a:t>
            </a:fld>
            <a:endParaRPr lang="en-US"/>
          </a:p>
        </p:txBody>
      </p:sp>
    </p:spTree>
    <p:extLst>
      <p:ext uri="{BB962C8B-B14F-4D97-AF65-F5344CB8AC3E}">
        <p14:creationId xmlns:p14="http://schemas.microsoft.com/office/powerpoint/2010/main" val="2127206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0"/>
            <a:ext cx="2925319" cy="3657204"/>
          </a:xfrm>
          <a:prstGeom prst="rect">
            <a:avLst/>
          </a:prstGeom>
          <a:solidFill>
            <a:srgbClr val="38A2A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4425" spc="-75" baseline="0">
                <a:solidFill>
                  <a:srgbClr val="FFFFFF"/>
                </a:solidFill>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1650" cap="none" spc="0" baseline="0">
                <a:solidFill>
                  <a:schemeClr val="accent1">
                    <a:lumMod val="20000"/>
                    <a:lumOff val="80000"/>
                  </a:schemeClr>
                </a:solidFill>
                <a:latin typeface="Calibri" panose="020F0502020204030204" pitchFamily="34" charset="0"/>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nvPr>
        </p:nvSpPr>
        <p:spPr/>
        <p:txBody>
          <a:bodyPr/>
          <a:lstStyle/>
          <a:p>
            <a:fld id="{4374E191-C3EE-48C7-8171-2C7E1FE4CD17}"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pic>
        <p:nvPicPr>
          <p:cNvPr id="9" name="Picture 8"/>
          <p:cNvPicPr/>
          <p:nvPr userDrawn="1"/>
        </p:nvPicPr>
        <p:blipFill rotWithShape="1">
          <a:blip r:embed="rId2"/>
          <a:srcRect l="8493" t="18874" r="59455" b="9989"/>
          <a:stretch/>
        </p:blipFill>
        <p:spPr bwMode="auto">
          <a:xfrm>
            <a:off x="9293960" y="4670247"/>
            <a:ext cx="2680353" cy="1257481"/>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39974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6131F4-4CE1-4D32-8065-791C175EF974}" type="datetime1">
              <a:rPr lang="en-US" smtClean="0"/>
              <a:t>7/23/2025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08944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81C253-F6BD-41A7-A044-0FCBE1B6D817}" type="datetime1">
              <a:rPr lang="en-US" smtClean="0"/>
              <a:t>7/23/2025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85673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3244" y="2152092"/>
            <a:ext cx="7158800" cy="2443401"/>
          </a:xfrm>
        </p:spPr>
        <p:txBody>
          <a:bodyPr anchor="b">
            <a:normAutofit/>
          </a:bodyPr>
          <a:lstStyle>
            <a:lvl1pPr algn="r">
              <a:defRPr lang="en-US" dirty="0"/>
            </a:lvl1pPr>
          </a:lstStyle>
          <a:p>
            <a:r>
              <a:rPr lang="en-US"/>
              <a:t>CLICK TO EDIT MASTER TITLE STYLE</a:t>
            </a:r>
          </a:p>
        </p:txBody>
      </p:sp>
      <p:sp>
        <p:nvSpPr>
          <p:cNvPr id="3" name="Subtitle 2"/>
          <p:cNvSpPr>
            <a:spLocks noGrp="1"/>
          </p:cNvSpPr>
          <p:nvPr>
            <p:ph type="subTitle" idx="1"/>
          </p:nvPr>
        </p:nvSpPr>
        <p:spPr>
          <a:xfrm>
            <a:off x="3813244" y="4769708"/>
            <a:ext cx="7158800" cy="1161535"/>
          </a:xfrm>
        </p:spPr>
        <p:txBody>
          <a:bodyPr/>
          <a:lstStyle>
            <a:lvl1pPr marL="0" indent="0" algn="r">
              <a:buNone/>
              <a:defRPr sz="2400">
                <a:solidFill>
                  <a:schemeClr val="accent1">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a:p>
        </p:txBody>
      </p:sp>
      <p:sp>
        <p:nvSpPr>
          <p:cNvPr id="7" name="Rectangle 6"/>
          <p:cNvSpPr>
            <a:spLocks noChangeArrowheads="1"/>
          </p:cNvSpPr>
          <p:nvPr userDrawn="1"/>
        </p:nvSpPr>
        <p:spPr bwMode="auto">
          <a:xfrm rot="10800000">
            <a:off x="6846411" y="4658517"/>
            <a:ext cx="3973989" cy="45720"/>
          </a:xfrm>
          <a:prstGeom prst="rect">
            <a:avLst/>
          </a:prstGeom>
          <a:solidFill>
            <a:srgbClr val="93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35524" y="5949521"/>
            <a:ext cx="2564231" cy="438148"/>
          </a:xfrm>
          <a:prstGeom prst="rect">
            <a:avLst/>
          </a:prstGeom>
        </p:spPr>
      </p:pic>
    </p:spTree>
    <p:extLst>
      <p:ext uri="{BB962C8B-B14F-4D97-AF65-F5344CB8AC3E}">
        <p14:creationId xmlns:p14="http://schemas.microsoft.com/office/powerpoint/2010/main" val="1978063315"/>
      </p:ext>
    </p:extLst>
  </p:cSld>
  <p:clrMapOvr>
    <a:masterClrMapping/>
  </p:clrMapOvr>
  <p:extLst>
    <p:ext uri="{DCECCB84-F9BA-43D5-87BE-67443E8EF086}">
      <p15:sldGuideLst xmlns:p15="http://schemas.microsoft.com/office/powerpoint/2012/main">
        <p15:guide id="1" orient="horz" pos="2160">
          <p15:clr>
            <a:srgbClr val="FBAE40"/>
          </p15:clr>
        </p15:guide>
        <p15:guide id="2" pos="51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0"/>
            <a:ext cx="2925319" cy="3657204"/>
          </a:xfrm>
          <a:prstGeom prst="rect">
            <a:avLst/>
          </a:prstGeom>
          <a:solidFill>
            <a:srgbClr val="38A2A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4425" spc="-75" baseline="0">
                <a:solidFill>
                  <a:srgbClr val="FFFFFF"/>
                </a:solidFill>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1650" cap="none" spc="0" baseline="0">
                <a:solidFill>
                  <a:schemeClr val="accent1">
                    <a:lumMod val="20000"/>
                    <a:lumOff val="80000"/>
                  </a:schemeClr>
                </a:solidFill>
                <a:latin typeface="Calibri" panose="020F0502020204030204" pitchFamily="34" charset="0"/>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nvPr>
        </p:nvSpPr>
        <p:spPr/>
        <p:txBody>
          <a:bodyPr/>
          <a:lstStyle/>
          <a:p>
            <a:fld id="{4374E191-C3EE-48C7-8171-2C7E1FE4CD17}" type="datetime1">
              <a:rPr lang="en-US" smtClean="0"/>
              <a:pPr/>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pic>
        <p:nvPicPr>
          <p:cNvPr id="9" name="Picture 8"/>
          <p:cNvPicPr/>
          <p:nvPr userDrawn="1"/>
        </p:nvPicPr>
        <p:blipFill rotWithShape="1">
          <a:blip r:embed="rId2"/>
          <a:srcRect l="8493" t="18874" r="59455" b="9989"/>
          <a:stretch/>
        </p:blipFill>
        <p:spPr bwMode="auto">
          <a:xfrm>
            <a:off x="9293960" y="4670247"/>
            <a:ext cx="2680353" cy="1257481"/>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075380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3766" y="414316"/>
            <a:ext cx="9048999" cy="973362"/>
          </a:xfrm>
        </p:spPr>
        <p:txBody>
          <a:bodyPr>
            <a:normAutofit/>
          </a:bodyPr>
          <a:lstStyle>
            <a:lvl1pPr>
              <a:defRPr sz="4000" b="1">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593766" y="1638796"/>
            <a:ext cx="10590703" cy="434595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5CD4F9-6CB3-43FF-B5CB-06C488540CED}" type="datetime1">
              <a:rPr lang="en-US" smtClean="0"/>
              <a:pPr/>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200">
                <a:latin typeface="Calibri" panose="020F0502020204030204" pitchFamily="34" charset="0"/>
              </a:defRPr>
            </a:lvl1pPr>
          </a:lstStyle>
          <a:p>
            <a:r>
              <a:rPr lang="en-US"/>
              <a:t> Slide </a:t>
            </a:r>
            <a:fld id="{4FAB73BC-B049-4115-A692-8D63A059BFB8}" type="slidenum">
              <a:rPr lang="en-US" smtClean="0"/>
              <a:pPr/>
              <a:t>‹#›</a:t>
            </a:fld>
            <a:endParaRPr lang="en-US"/>
          </a:p>
        </p:txBody>
      </p:sp>
    </p:spTree>
    <p:extLst>
      <p:ext uri="{BB962C8B-B14F-4D97-AF65-F5344CB8AC3E}">
        <p14:creationId xmlns:p14="http://schemas.microsoft.com/office/powerpoint/2010/main" val="3108337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D2AD2-F5FC-438C-B3A8-0254A3041AC6}" type="datetime1">
              <a:rPr lang="en-US" smtClean="0"/>
              <a:pPr/>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84776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C88B05B-E0CF-47FF-A33E-3A22C5A4268A}" type="datetime1">
              <a:rPr lang="en-US" smtClean="0"/>
              <a:pPr/>
              <a:t>7/23/2025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475297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4F64EDA9-E9A6-42E6-8EBD-CF619F711E74}" type="datetime1">
              <a:rPr lang="en-US" smtClean="0"/>
              <a:pPr/>
              <a:t>7/23/2025</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083407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DBB813B8-9019-4FE1-B6FE-0160292BA112}" type="datetime1">
              <a:rPr lang="en-US" smtClean="0"/>
              <a:pPr/>
              <a:t>7/23/2025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344627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9973D79-DD7D-41A8-A0EC-CE0CF7633CDD}" type="datetime1">
              <a:rPr lang="en-US" smtClean="0"/>
              <a:pPr/>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133179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3766" y="414316"/>
            <a:ext cx="9048999" cy="973362"/>
          </a:xfrm>
        </p:spPr>
        <p:txBody>
          <a:bodyPr>
            <a:normAutofit/>
          </a:bodyPr>
          <a:lstStyle>
            <a:lvl1pPr>
              <a:defRPr sz="3000" b="1">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593766" y="1638796"/>
            <a:ext cx="10590703" cy="434595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5CD4F9-6CB3-43FF-B5CB-06C488540CED}"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200">
                <a:latin typeface="Calibri" panose="020F0502020204030204" pitchFamily="34" charset="0"/>
              </a:defRPr>
            </a:lvl1pPr>
          </a:lstStyle>
          <a:p>
            <a:r>
              <a:rPr lang="en-US"/>
              <a:t> Slide </a:t>
            </a:r>
            <a:fld id="{4FAB73BC-B049-4115-A692-8D63A059BFB8}" type="slidenum">
              <a:rPr lang="en-US" smtClean="0"/>
              <a:pPr/>
              <a:t>‹#›</a:t>
            </a:fld>
            <a:endParaRPr lang="en-US"/>
          </a:p>
        </p:txBody>
      </p:sp>
    </p:spTree>
    <p:extLst>
      <p:ext uri="{BB962C8B-B14F-4D97-AF65-F5344CB8AC3E}">
        <p14:creationId xmlns:p14="http://schemas.microsoft.com/office/powerpoint/2010/main" val="1975777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E5F1AA81-E14C-4A4E-8166-A7EA82C03D9A}" type="datetime1">
              <a:rPr lang="en-US" smtClean="0"/>
              <a:pPr/>
              <a:t>7/23/2025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105309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EA0DF261-6CBA-4926-BB87-B566C5AF2898}" type="datetime1">
              <a:rPr lang="en-US" smtClean="0"/>
              <a:pPr/>
              <a:t>7/23/2025</a:t>
            </a:fld>
            <a:endParaRPr lang="en-US"/>
          </a:p>
        </p:txBody>
      </p:sp>
      <p:sp>
        <p:nvSpPr>
          <p:cNvPr id="9" name="Footer Placeholder 8"/>
          <p:cNvSpPr>
            <a:spLocks noGrp="1"/>
          </p:cNvSpPr>
          <p:nvPr>
            <p:ph type="ftr" sz="quarter" idx="11"/>
          </p:nvPr>
        </p:nvSpPr>
        <p:spPr>
          <a:xfrm>
            <a:off x="3499102" y="6356352"/>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54762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6131F4-4CE1-4D32-8065-791C175EF974}" type="datetime1">
              <a:rPr lang="en-US" smtClean="0"/>
              <a:pPr/>
              <a:t>7/23/2025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700508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81C253-F6BD-41A7-A044-0FCBE1B6D817}" type="datetime1">
              <a:rPr lang="en-US" smtClean="0"/>
              <a:pPr/>
              <a:t>7/23/2025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29091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D2AD2-F5FC-438C-B3A8-0254A3041AC6}"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50765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C88B05B-E0CF-47FF-A33E-3A22C5A4268A}" type="datetime1">
              <a:rPr lang="en-US" smtClean="0"/>
              <a:t>7/23/2025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6198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4F64EDA9-E9A6-42E6-8EBD-CF619F711E74}" type="datetime1">
              <a:rPr lang="en-US" smtClean="0"/>
              <a:t>7/23/2025</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1307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DBB813B8-9019-4FE1-B6FE-0160292BA112}" type="datetime1">
              <a:rPr lang="en-US" smtClean="0"/>
              <a:t>7/23/2025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854382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9973D79-DD7D-41A8-A0EC-CE0CF7633CDD}" type="datetime1">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0814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E5F1AA81-E14C-4A4E-8166-A7EA82C03D9A}" type="datetime1">
              <a:rPr lang="en-US" smtClean="0"/>
              <a:t>7/23/2025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169013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24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EA0DF261-6CBA-4926-BB87-B566C5AF2898}" type="datetime1">
              <a:rPr lang="en-US" smtClean="0"/>
              <a:t>7/23/2025</a:t>
            </a:fld>
            <a:endParaRPr lang="en-US"/>
          </a:p>
        </p:txBody>
      </p:sp>
      <p:sp>
        <p:nvSpPr>
          <p:cNvPr id="9" name="Footer Placeholder 8"/>
          <p:cNvSpPr>
            <a:spLocks noGrp="1"/>
          </p:cNvSpPr>
          <p:nvPr>
            <p:ph type="ftr" sz="quarter" idx="11"/>
          </p:nvPr>
        </p:nvSpPr>
        <p:spPr>
          <a:xfrm>
            <a:off x="3499102" y="6356352"/>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38270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273134"/>
            <a:ext cx="9780785" cy="1258577"/>
          </a:xfrm>
          <a:prstGeom prst="rect">
            <a:avLst/>
          </a:prstGeom>
          <a:solidFill>
            <a:srgbClr val="3DA5A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1893" y="414316"/>
            <a:ext cx="9060873" cy="9733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81893" y="1650670"/>
            <a:ext cx="10602577" cy="4334078"/>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262465" y="6356352"/>
            <a:ext cx="27432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4B1E0F4E-F778-4593-827A-52ABB9A76E48}" type="datetime1">
              <a:rPr lang="en-US" smtClean="0"/>
              <a:t>7/23/2025</a:t>
            </a:fld>
            <a:endParaRPr lang="en-US"/>
          </a:p>
        </p:txBody>
      </p:sp>
      <p:sp>
        <p:nvSpPr>
          <p:cNvPr id="5" name="Footer Placeholder 4"/>
          <p:cNvSpPr>
            <a:spLocks noGrp="1"/>
          </p:cNvSpPr>
          <p:nvPr>
            <p:ph type="ftr" sz="quarter" idx="3"/>
          </p:nvPr>
        </p:nvSpPr>
        <p:spPr>
          <a:xfrm>
            <a:off x="3869268" y="6356352"/>
            <a:ext cx="5911517"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7" y="6356352"/>
            <a:ext cx="1530927" cy="365125"/>
          </a:xfrm>
          <a:prstGeom prst="rect">
            <a:avLst/>
          </a:prstGeom>
        </p:spPr>
        <p:txBody>
          <a:bodyPr vert="horz" lIns="91440" tIns="45720" rIns="91440" bIns="45720" rtlCol="0" anchor="ctr"/>
          <a:lstStyle>
            <a:lvl1pPr algn="r">
              <a:defRPr sz="900" b="1">
                <a:solidFill>
                  <a:schemeClr val="accent1"/>
                </a:solidFill>
              </a:defRPr>
            </a:lvl1pPr>
          </a:lstStyle>
          <a:p>
            <a:r>
              <a:rPr lang="en-US"/>
              <a:t>Slide </a:t>
            </a:r>
            <a:fld id="{4FAB73BC-B049-4115-A692-8D63A059BFB8}" type="slidenum">
              <a:rPr lang="en-US" smtClean="0"/>
              <a:pPr/>
              <a:t>‹#›</a:t>
            </a:fld>
            <a:endParaRPr lang="en-US"/>
          </a:p>
        </p:txBody>
      </p:sp>
      <p:pic>
        <p:nvPicPr>
          <p:cNvPr id="9" name="Picture 8"/>
          <p:cNvPicPr/>
          <p:nvPr userDrawn="1"/>
        </p:nvPicPr>
        <p:blipFill rotWithShape="1">
          <a:blip r:embed="rId13"/>
          <a:srcRect l="8493" t="17091" r="59455" b="9989"/>
          <a:stretch/>
        </p:blipFill>
        <p:spPr bwMode="auto">
          <a:xfrm>
            <a:off x="9911378" y="414316"/>
            <a:ext cx="2036783" cy="973362"/>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316759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12"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000" b="1" kern="1200" spc="-45" baseline="0">
          <a:solidFill>
            <a:srgbClr val="FFFFFF"/>
          </a:solidFill>
          <a:latin typeface="Calibri" panose="020F0502020204030204" pitchFamily="34" charset="0"/>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2100" kern="1200">
          <a:solidFill>
            <a:schemeClr val="tx1">
              <a:lumMod val="65000"/>
              <a:lumOff val="35000"/>
            </a:schemeClr>
          </a:solidFill>
          <a:latin typeface="Calibri" panose="020F0502020204030204" pitchFamily="34" charset="0"/>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500" kern="1200">
          <a:solidFill>
            <a:schemeClr val="tx1">
              <a:lumMod val="65000"/>
              <a:lumOff val="35000"/>
            </a:schemeClr>
          </a:solidFill>
          <a:latin typeface="Calibri" panose="020F0502020204030204" pitchFamily="34" charset="0"/>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Calibri" panose="020F0502020204030204" pitchFamily="34" charset="0"/>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3788" y="633046"/>
            <a:ext cx="9978773" cy="105764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73788" y="1825629"/>
            <a:ext cx="9978773" cy="42542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46513" y="6497329"/>
            <a:ext cx="920263"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a:p>
        </p:txBody>
      </p:sp>
      <p:sp>
        <p:nvSpPr>
          <p:cNvPr id="5" name="AutoShape 3"/>
          <p:cNvSpPr>
            <a:spLocks noChangeAspect="1" noChangeArrowheads="1" noTextEdit="1"/>
          </p:cNvSpPr>
          <p:nvPr userDrawn="1"/>
        </p:nvSpPr>
        <p:spPr bwMode="auto">
          <a:xfrm>
            <a:off x="-11113" y="6381750"/>
            <a:ext cx="5486401"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084124377"/>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354" rtl="0" eaLnBrk="1" latinLnBrk="0" hangingPunct="1">
        <a:lnSpc>
          <a:spcPct val="90000"/>
        </a:lnSpc>
        <a:spcBef>
          <a:spcPct val="0"/>
        </a:spcBef>
        <a:buNone/>
        <a:defRPr sz="4000" kern="1200">
          <a:solidFill>
            <a:schemeClr val="bg1"/>
          </a:solidFill>
          <a:latin typeface="Segoe UI Semibold" panose="020B0702040204020203" pitchFamily="34" charset="0"/>
          <a:ea typeface="+mj-ea"/>
          <a:cs typeface="Segoe UI Semibold" panose="020B0702040204020203" pitchFamily="34" charset="0"/>
        </a:defRPr>
      </a:lvl1pPr>
    </p:titleStyle>
    <p:bodyStyle>
      <a:lvl1pPr marL="274306" indent="-274306" algn="l" defTabSz="914354" rtl="0" eaLnBrk="1" latinLnBrk="0" hangingPunct="1">
        <a:lnSpc>
          <a:spcPct val="90000"/>
        </a:lnSpc>
        <a:spcBef>
          <a:spcPts val="1000"/>
        </a:spcBef>
        <a:buSzPct val="90000"/>
        <a:buFontTx/>
        <a:buBlip>
          <a:blip r:embed="rId3"/>
        </a:buBlip>
        <a:defRPr sz="24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4"/>
        </a:buBlip>
        <a:defRPr sz="20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5"/>
        </a:buBlip>
        <a:defRPr sz="18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6"/>
        </a:buBlip>
        <a:defRPr sz="16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273134"/>
            <a:ext cx="9780785" cy="1258577"/>
          </a:xfrm>
          <a:prstGeom prst="rect">
            <a:avLst/>
          </a:prstGeom>
          <a:solidFill>
            <a:srgbClr val="3DA5A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1893" y="414316"/>
            <a:ext cx="9060873" cy="9733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81893" y="1650670"/>
            <a:ext cx="10602577" cy="4334078"/>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262465" y="6356352"/>
            <a:ext cx="27432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4B1E0F4E-F778-4593-827A-52ABB9A76E48}" type="datetime1">
              <a:rPr lang="en-US" smtClean="0"/>
              <a:pPr/>
              <a:t>7/23/2025</a:t>
            </a:fld>
            <a:endParaRPr lang="en-US"/>
          </a:p>
        </p:txBody>
      </p:sp>
      <p:sp>
        <p:nvSpPr>
          <p:cNvPr id="5" name="Footer Placeholder 4"/>
          <p:cNvSpPr>
            <a:spLocks noGrp="1"/>
          </p:cNvSpPr>
          <p:nvPr>
            <p:ph type="ftr" sz="quarter" idx="3"/>
          </p:nvPr>
        </p:nvSpPr>
        <p:spPr>
          <a:xfrm>
            <a:off x="3869268" y="6356352"/>
            <a:ext cx="5911517"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7" y="6356352"/>
            <a:ext cx="1530927" cy="365125"/>
          </a:xfrm>
          <a:prstGeom prst="rect">
            <a:avLst/>
          </a:prstGeom>
        </p:spPr>
        <p:txBody>
          <a:bodyPr vert="horz" lIns="91440" tIns="45720" rIns="91440" bIns="45720" rtlCol="0" anchor="ctr"/>
          <a:lstStyle>
            <a:lvl1pPr algn="r">
              <a:defRPr sz="900" b="1">
                <a:solidFill>
                  <a:schemeClr val="accent1"/>
                </a:solidFill>
              </a:defRPr>
            </a:lvl1pPr>
          </a:lstStyle>
          <a:p>
            <a:r>
              <a:rPr lang="en-US"/>
              <a:t>Slide </a:t>
            </a:r>
            <a:fld id="{4FAB73BC-B049-4115-A692-8D63A059BFB8}" type="slidenum">
              <a:rPr lang="en-US" smtClean="0"/>
              <a:pPr/>
              <a:t>‹#›</a:t>
            </a:fld>
            <a:endParaRPr lang="en-US"/>
          </a:p>
        </p:txBody>
      </p:sp>
      <p:pic>
        <p:nvPicPr>
          <p:cNvPr id="9" name="Picture 8"/>
          <p:cNvPicPr/>
          <p:nvPr userDrawn="1"/>
        </p:nvPicPr>
        <p:blipFill rotWithShape="1">
          <a:blip r:embed="rId13"/>
          <a:srcRect l="8493" t="17091" r="59455" b="9989"/>
          <a:stretch/>
        </p:blipFill>
        <p:spPr bwMode="auto">
          <a:xfrm>
            <a:off x="9911378" y="414316"/>
            <a:ext cx="2036783" cy="973362"/>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597798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l" defTabSz="685800" rtl="0" eaLnBrk="1" latinLnBrk="0" hangingPunct="1">
        <a:lnSpc>
          <a:spcPct val="90000"/>
        </a:lnSpc>
        <a:spcBef>
          <a:spcPct val="0"/>
        </a:spcBef>
        <a:buNone/>
        <a:defRPr sz="3000" b="1" kern="1200" spc="-45" baseline="0">
          <a:solidFill>
            <a:srgbClr val="FFFFFF"/>
          </a:solidFill>
          <a:latin typeface="Calibri" panose="020F0502020204030204" pitchFamily="34" charset="0"/>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2100" kern="1200">
          <a:solidFill>
            <a:schemeClr val="tx1">
              <a:lumMod val="65000"/>
              <a:lumOff val="35000"/>
            </a:schemeClr>
          </a:solidFill>
          <a:latin typeface="Calibri" panose="020F0502020204030204" pitchFamily="34" charset="0"/>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500" kern="1200">
          <a:solidFill>
            <a:schemeClr val="tx1">
              <a:lumMod val="65000"/>
              <a:lumOff val="35000"/>
            </a:schemeClr>
          </a:solidFill>
          <a:latin typeface="Calibri" panose="020F0502020204030204" pitchFamily="34" charset="0"/>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Calibri" panose="020F0502020204030204" pitchFamily="34" charset="0"/>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microsoft.com/office/2018/10/relationships/comments" Target="../comments/modernComment_7FFFCA63_41D870C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FCAB2_6E27F079.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6589" y="1527858"/>
            <a:ext cx="6672263" cy="2374074"/>
          </a:xfrm>
        </p:spPr>
        <p:txBody>
          <a:bodyPr>
            <a:normAutofit/>
          </a:bodyPr>
          <a:lstStyle/>
          <a:p>
            <a:r>
              <a:rPr lang="en-US" sz="6000"/>
              <a:t>Bree Collaborative Meeting</a:t>
            </a:r>
            <a:endParaRPr lang="en-US" sz="4400" b="0"/>
          </a:p>
        </p:txBody>
      </p:sp>
      <p:sp>
        <p:nvSpPr>
          <p:cNvPr id="4" name="TextBox 3">
            <a:extLst>
              <a:ext uri="{FF2B5EF4-FFF2-40B4-BE49-F238E27FC236}">
                <a16:creationId xmlns:a16="http://schemas.microsoft.com/office/drawing/2014/main" id="{E04D75B8-94A0-C9A9-ABDC-B779AA1F6760}"/>
              </a:ext>
            </a:extLst>
          </p:cNvPr>
          <p:cNvSpPr txBox="1"/>
          <p:nvPr/>
        </p:nvSpPr>
        <p:spPr>
          <a:xfrm>
            <a:off x="1425289" y="4487779"/>
            <a:ext cx="5739064" cy="1200329"/>
          </a:xfrm>
          <a:prstGeom prst="rect">
            <a:avLst/>
          </a:prstGeom>
          <a:noFill/>
        </p:spPr>
        <p:txBody>
          <a:bodyPr wrap="square" rtlCol="0">
            <a:spAutoFit/>
          </a:bodyPr>
          <a:lstStyle/>
          <a:p>
            <a:r>
              <a:rPr lang="en-US" sz="2400" b="1" dirty="0">
                <a:solidFill>
                  <a:schemeClr val="bg1"/>
                </a:solidFill>
              </a:rPr>
              <a:t>July 23</a:t>
            </a:r>
            <a:r>
              <a:rPr lang="en-US" sz="2400" b="1" baseline="30000" dirty="0">
                <a:solidFill>
                  <a:schemeClr val="bg1"/>
                </a:solidFill>
              </a:rPr>
              <a:t>rd</a:t>
            </a:r>
            <a:r>
              <a:rPr lang="en-US" sz="2400" b="1" dirty="0">
                <a:solidFill>
                  <a:schemeClr val="bg1"/>
                </a:solidFill>
              </a:rPr>
              <a:t> 1-3PM</a:t>
            </a:r>
          </a:p>
          <a:p>
            <a:r>
              <a:rPr lang="en-US" sz="2400" b="1" dirty="0">
                <a:solidFill>
                  <a:schemeClr val="bg1"/>
                </a:solidFill>
              </a:rPr>
              <a:t> </a:t>
            </a:r>
          </a:p>
          <a:p>
            <a:r>
              <a:rPr lang="en-US" sz="2400" b="1" dirty="0">
                <a:solidFill>
                  <a:schemeClr val="bg1"/>
                </a:solidFill>
              </a:rPr>
              <a:t>Hybrid</a:t>
            </a:r>
          </a:p>
        </p:txBody>
      </p:sp>
    </p:spTree>
    <p:extLst>
      <p:ext uri="{BB962C8B-B14F-4D97-AF65-F5344CB8AC3E}">
        <p14:creationId xmlns:p14="http://schemas.microsoft.com/office/powerpoint/2010/main" val="364357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8587-0853-335C-F90C-FEF0CD42170C}"/>
              </a:ext>
            </a:extLst>
          </p:cNvPr>
          <p:cNvSpPr>
            <a:spLocks noGrp="1"/>
          </p:cNvSpPr>
          <p:nvPr>
            <p:ph type="title"/>
          </p:nvPr>
        </p:nvSpPr>
        <p:spPr/>
        <p:txBody>
          <a:bodyPr>
            <a:normAutofit/>
          </a:bodyPr>
          <a:lstStyle/>
          <a:p>
            <a:r>
              <a:rPr lang="en-US" sz="3600" dirty="0"/>
              <a:t>Primary Care Providers: HIV/STI Screening</a:t>
            </a:r>
          </a:p>
        </p:txBody>
      </p:sp>
      <p:sp>
        <p:nvSpPr>
          <p:cNvPr id="3" name="Content Placeholder 2">
            <a:extLst>
              <a:ext uri="{FF2B5EF4-FFF2-40B4-BE49-F238E27FC236}">
                <a16:creationId xmlns:a16="http://schemas.microsoft.com/office/drawing/2014/main" id="{2D98D26C-E1D1-EE98-60D8-F762CFE583E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EF2A937-25DF-ECB9-38A4-4018FFDCFD87}"/>
              </a:ext>
            </a:extLst>
          </p:cNvPr>
          <p:cNvSpPr>
            <a:spLocks noGrp="1"/>
          </p:cNvSpPr>
          <p:nvPr>
            <p:ph type="sldNum" sz="quarter" idx="12"/>
          </p:nvPr>
        </p:nvSpPr>
        <p:spPr/>
        <p:txBody>
          <a:bodyPr/>
          <a:lstStyle/>
          <a:p>
            <a:r>
              <a:rPr lang="en-US"/>
              <a:t> Slide </a:t>
            </a:r>
            <a:fld id="{4FAB73BC-B049-4115-A692-8D63A059BFB8}" type="slidenum">
              <a:rPr lang="en-US" smtClean="0"/>
              <a:pPr/>
              <a:t>10</a:t>
            </a:fld>
            <a:endParaRPr lang="en-US"/>
          </a:p>
        </p:txBody>
      </p:sp>
      <p:pic>
        <p:nvPicPr>
          <p:cNvPr id="7" name="Picture 6">
            <a:extLst>
              <a:ext uri="{FF2B5EF4-FFF2-40B4-BE49-F238E27FC236}">
                <a16:creationId xmlns:a16="http://schemas.microsoft.com/office/drawing/2014/main" id="{CE981F50-A744-B548-5525-F38212D06C02}"/>
              </a:ext>
            </a:extLst>
          </p:cNvPr>
          <p:cNvPicPr>
            <a:picLocks noChangeAspect="1"/>
          </p:cNvPicPr>
          <p:nvPr/>
        </p:nvPicPr>
        <p:blipFill>
          <a:blip r:embed="rId3"/>
          <a:stretch>
            <a:fillRect/>
          </a:stretch>
        </p:blipFill>
        <p:spPr>
          <a:xfrm>
            <a:off x="692088" y="1638795"/>
            <a:ext cx="8307533" cy="4898703"/>
          </a:xfrm>
          <a:prstGeom prst="rect">
            <a:avLst/>
          </a:prstGeom>
        </p:spPr>
      </p:pic>
    </p:spTree>
    <p:extLst>
      <p:ext uri="{BB962C8B-B14F-4D97-AF65-F5344CB8AC3E}">
        <p14:creationId xmlns:p14="http://schemas.microsoft.com/office/powerpoint/2010/main" val="2837561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72B4-7C65-1D80-CD99-7A990C405C79}"/>
              </a:ext>
            </a:extLst>
          </p:cNvPr>
          <p:cNvSpPr>
            <a:spLocks noGrp="1"/>
          </p:cNvSpPr>
          <p:nvPr>
            <p:ph type="title"/>
          </p:nvPr>
        </p:nvSpPr>
        <p:spPr/>
        <p:txBody>
          <a:bodyPr>
            <a:normAutofit/>
          </a:bodyPr>
          <a:lstStyle/>
          <a:p>
            <a:r>
              <a:rPr lang="en-US" sz="3600" dirty="0"/>
              <a:t>Primary Care Providers: HPV Immunization</a:t>
            </a:r>
          </a:p>
        </p:txBody>
      </p:sp>
      <p:sp>
        <p:nvSpPr>
          <p:cNvPr id="3" name="Content Placeholder 2">
            <a:extLst>
              <a:ext uri="{FF2B5EF4-FFF2-40B4-BE49-F238E27FC236}">
                <a16:creationId xmlns:a16="http://schemas.microsoft.com/office/drawing/2014/main" id="{F0725085-814A-0EBE-5043-5C5CCCD8362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A494BDB-9EEA-C09D-197D-699FE85DEC7D}"/>
              </a:ext>
            </a:extLst>
          </p:cNvPr>
          <p:cNvSpPr>
            <a:spLocks noGrp="1"/>
          </p:cNvSpPr>
          <p:nvPr>
            <p:ph type="sldNum" sz="quarter" idx="12"/>
          </p:nvPr>
        </p:nvSpPr>
        <p:spPr/>
        <p:txBody>
          <a:bodyPr/>
          <a:lstStyle/>
          <a:p>
            <a:r>
              <a:rPr lang="en-US"/>
              <a:t> Slide </a:t>
            </a:r>
            <a:fld id="{4FAB73BC-B049-4115-A692-8D63A059BFB8}" type="slidenum">
              <a:rPr lang="en-US" smtClean="0"/>
              <a:pPr/>
              <a:t>11</a:t>
            </a:fld>
            <a:endParaRPr lang="en-US"/>
          </a:p>
        </p:txBody>
      </p:sp>
      <p:pic>
        <p:nvPicPr>
          <p:cNvPr id="6" name="Picture 5">
            <a:extLst>
              <a:ext uri="{FF2B5EF4-FFF2-40B4-BE49-F238E27FC236}">
                <a16:creationId xmlns:a16="http://schemas.microsoft.com/office/drawing/2014/main" id="{22BA98C7-229C-6E5A-671A-4E1232B983DB}"/>
              </a:ext>
            </a:extLst>
          </p:cNvPr>
          <p:cNvPicPr>
            <a:picLocks noChangeAspect="1"/>
          </p:cNvPicPr>
          <p:nvPr/>
        </p:nvPicPr>
        <p:blipFill>
          <a:blip r:embed="rId3"/>
          <a:stretch>
            <a:fillRect/>
          </a:stretch>
        </p:blipFill>
        <p:spPr>
          <a:xfrm>
            <a:off x="716609" y="2165684"/>
            <a:ext cx="10022239" cy="3697373"/>
          </a:xfrm>
          <a:prstGeom prst="rect">
            <a:avLst/>
          </a:prstGeom>
        </p:spPr>
      </p:pic>
    </p:spTree>
    <p:extLst>
      <p:ext uri="{BB962C8B-B14F-4D97-AF65-F5344CB8AC3E}">
        <p14:creationId xmlns:p14="http://schemas.microsoft.com/office/powerpoint/2010/main" val="1682315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AC16-E21A-5508-AB32-697BF23AF13F}"/>
              </a:ext>
            </a:extLst>
          </p:cNvPr>
          <p:cNvSpPr>
            <a:spLocks noGrp="1"/>
          </p:cNvSpPr>
          <p:nvPr>
            <p:ph type="title"/>
          </p:nvPr>
        </p:nvSpPr>
        <p:spPr/>
        <p:txBody>
          <a:bodyPr>
            <a:normAutofit/>
          </a:bodyPr>
          <a:lstStyle/>
          <a:p>
            <a:r>
              <a:rPr lang="en-US" sz="3600" dirty="0"/>
              <a:t>Primary Care Providers: Doxy-PEP</a:t>
            </a:r>
          </a:p>
        </p:txBody>
      </p:sp>
      <p:sp>
        <p:nvSpPr>
          <p:cNvPr id="4" name="Slide Number Placeholder 3">
            <a:extLst>
              <a:ext uri="{FF2B5EF4-FFF2-40B4-BE49-F238E27FC236}">
                <a16:creationId xmlns:a16="http://schemas.microsoft.com/office/drawing/2014/main" id="{BD505D08-5140-788F-6B97-A9AA2F800311}"/>
              </a:ext>
            </a:extLst>
          </p:cNvPr>
          <p:cNvSpPr>
            <a:spLocks noGrp="1"/>
          </p:cNvSpPr>
          <p:nvPr>
            <p:ph type="sldNum" sz="quarter" idx="12"/>
          </p:nvPr>
        </p:nvSpPr>
        <p:spPr/>
        <p:txBody>
          <a:bodyPr/>
          <a:lstStyle/>
          <a:p>
            <a:r>
              <a:rPr lang="en-US"/>
              <a:t> Slide </a:t>
            </a:r>
            <a:fld id="{4FAB73BC-B049-4115-A692-8D63A059BFB8}" type="slidenum">
              <a:rPr lang="en-US" smtClean="0"/>
              <a:pPr/>
              <a:t>12</a:t>
            </a:fld>
            <a:endParaRPr lang="en-US"/>
          </a:p>
        </p:txBody>
      </p:sp>
      <p:pic>
        <p:nvPicPr>
          <p:cNvPr id="6" name="Picture 5">
            <a:extLst>
              <a:ext uri="{FF2B5EF4-FFF2-40B4-BE49-F238E27FC236}">
                <a16:creationId xmlns:a16="http://schemas.microsoft.com/office/drawing/2014/main" id="{2B95A58D-EA23-54FD-8477-5A3D12995FE8}"/>
              </a:ext>
            </a:extLst>
          </p:cNvPr>
          <p:cNvPicPr>
            <a:picLocks noChangeAspect="1"/>
          </p:cNvPicPr>
          <p:nvPr/>
        </p:nvPicPr>
        <p:blipFill>
          <a:blip r:embed="rId3"/>
          <a:stretch>
            <a:fillRect/>
          </a:stretch>
        </p:blipFill>
        <p:spPr>
          <a:xfrm>
            <a:off x="887060" y="2006999"/>
            <a:ext cx="7968182" cy="4436685"/>
          </a:xfrm>
          <a:prstGeom prst="rect">
            <a:avLst/>
          </a:prstGeom>
        </p:spPr>
      </p:pic>
    </p:spTree>
    <p:extLst>
      <p:ext uri="{BB962C8B-B14F-4D97-AF65-F5344CB8AC3E}">
        <p14:creationId xmlns:p14="http://schemas.microsoft.com/office/powerpoint/2010/main" val="2288982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AC39C-4CA2-3395-9105-9FA519EA8E16}"/>
              </a:ext>
            </a:extLst>
          </p:cNvPr>
          <p:cNvSpPr>
            <a:spLocks noGrp="1"/>
          </p:cNvSpPr>
          <p:nvPr>
            <p:ph type="title"/>
          </p:nvPr>
        </p:nvSpPr>
        <p:spPr/>
        <p:txBody>
          <a:bodyPr>
            <a:normAutofit/>
          </a:bodyPr>
          <a:lstStyle/>
          <a:p>
            <a:r>
              <a:rPr lang="en-US" sz="3600" dirty="0"/>
              <a:t>Primary Care Providers: </a:t>
            </a:r>
            <a:r>
              <a:rPr lang="en-US" sz="3600" dirty="0" err="1"/>
              <a:t>PrEP</a:t>
            </a:r>
            <a:endParaRPr lang="en-US" sz="3600" dirty="0"/>
          </a:p>
        </p:txBody>
      </p:sp>
      <p:sp>
        <p:nvSpPr>
          <p:cNvPr id="3" name="Content Placeholder 2">
            <a:extLst>
              <a:ext uri="{FF2B5EF4-FFF2-40B4-BE49-F238E27FC236}">
                <a16:creationId xmlns:a16="http://schemas.microsoft.com/office/drawing/2014/main" id="{097E74D7-2EE8-A872-9EDE-2EFE12FD375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ECD2C45-185E-C465-2BCC-CA16507550D4}"/>
              </a:ext>
            </a:extLst>
          </p:cNvPr>
          <p:cNvSpPr>
            <a:spLocks noGrp="1"/>
          </p:cNvSpPr>
          <p:nvPr>
            <p:ph type="sldNum" sz="quarter" idx="12"/>
          </p:nvPr>
        </p:nvSpPr>
        <p:spPr/>
        <p:txBody>
          <a:bodyPr/>
          <a:lstStyle/>
          <a:p>
            <a:r>
              <a:rPr lang="en-US"/>
              <a:t> Slide </a:t>
            </a:r>
            <a:fld id="{4FAB73BC-B049-4115-A692-8D63A059BFB8}" type="slidenum">
              <a:rPr lang="en-US" smtClean="0"/>
              <a:pPr/>
              <a:t>13</a:t>
            </a:fld>
            <a:endParaRPr lang="en-US"/>
          </a:p>
        </p:txBody>
      </p:sp>
      <p:pic>
        <p:nvPicPr>
          <p:cNvPr id="6" name="Picture 5">
            <a:extLst>
              <a:ext uri="{FF2B5EF4-FFF2-40B4-BE49-F238E27FC236}">
                <a16:creationId xmlns:a16="http://schemas.microsoft.com/office/drawing/2014/main" id="{C59C0E44-EC6E-6A7D-D785-C397BA830E4D}"/>
              </a:ext>
            </a:extLst>
          </p:cNvPr>
          <p:cNvPicPr>
            <a:picLocks noChangeAspect="1"/>
          </p:cNvPicPr>
          <p:nvPr/>
        </p:nvPicPr>
        <p:blipFill>
          <a:blip r:embed="rId3"/>
          <a:stretch>
            <a:fillRect/>
          </a:stretch>
        </p:blipFill>
        <p:spPr>
          <a:xfrm>
            <a:off x="1157339" y="1638796"/>
            <a:ext cx="7324923" cy="4911722"/>
          </a:xfrm>
          <a:prstGeom prst="rect">
            <a:avLst/>
          </a:prstGeom>
        </p:spPr>
      </p:pic>
    </p:spTree>
    <p:extLst>
      <p:ext uri="{BB962C8B-B14F-4D97-AF65-F5344CB8AC3E}">
        <p14:creationId xmlns:p14="http://schemas.microsoft.com/office/powerpoint/2010/main" val="2570705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93E6A-264A-9003-7FDA-969F00BB7D81}"/>
              </a:ext>
            </a:extLst>
          </p:cNvPr>
          <p:cNvSpPr>
            <a:spLocks noGrp="1"/>
          </p:cNvSpPr>
          <p:nvPr>
            <p:ph type="title"/>
          </p:nvPr>
        </p:nvSpPr>
        <p:spPr>
          <a:xfrm>
            <a:off x="593766" y="414316"/>
            <a:ext cx="9260097" cy="1077600"/>
          </a:xfrm>
        </p:spPr>
        <p:txBody>
          <a:bodyPr>
            <a:noAutofit/>
          </a:bodyPr>
          <a:lstStyle/>
          <a:p>
            <a:r>
              <a:rPr lang="en-US" sz="3600" dirty="0"/>
              <a:t>Primary Care Providers: Cervical Cancer Screening for People Living with HIV</a:t>
            </a:r>
          </a:p>
        </p:txBody>
      </p:sp>
      <p:sp>
        <p:nvSpPr>
          <p:cNvPr id="3" name="Content Placeholder 2">
            <a:extLst>
              <a:ext uri="{FF2B5EF4-FFF2-40B4-BE49-F238E27FC236}">
                <a16:creationId xmlns:a16="http://schemas.microsoft.com/office/drawing/2014/main" id="{9C348892-F0AE-F523-1CF2-A254295DE0AC}"/>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B3AE19F-F99E-39C9-0CCB-6E092553D012}"/>
              </a:ext>
            </a:extLst>
          </p:cNvPr>
          <p:cNvSpPr>
            <a:spLocks noGrp="1"/>
          </p:cNvSpPr>
          <p:nvPr>
            <p:ph type="sldNum" sz="quarter" idx="12"/>
          </p:nvPr>
        </p:nvSpPr>
        <p:spPr/>
        <p:txBody>
          <a:bodyPr/>
          <a:lstStyle/>
          <a:p>
            <a:r>
              <a:rPr lang="en-US"/>
              <a:t> Slide </a:t>
            </a:r>
            <a:fld id="{4FAB73BC-B049-4115-A692-8D63A059BFB8}" type="slidenum">
              <a:rPr lang="en-US" smtClean="0"/>
              <a:pPr/>
              <a:t>14</a:t>
            </a:fld>
            <a:endParaRPr lang="en-US"/>
          </a:p>
        </p:txBody>
      </p:sp>
      <p:pic>
        <p:nvPicPr>
          <p:cNvPr id="6" name="Picture 5">
            <a:extLst>
              <a:ext uri="{FF2B5EF4-FFF2-40B4-BE49-F238E27FC236}">
                <a16:creationId xmlns:a16="http://schemas.microsoft.com/office/drawing/2014/main" id="{5928C798-22EE-DA29-2A0D-863E01AD1D7F}"/>
              </a:ext>
            </a:extLst>
          </p:cNvPr>
          <p:cNvPicPr>
            <a:picLocks noChangeAspect="1"/>
          </p:cNvPicPr>
          <p:nvPr/>
        </p:nvPicPr>
        <p:blipFill>
          <a:blip r:embed="rId3"/>
          <a:stretch>
            <a:fillRect/>
          </a:stretch>
        </p:blipFill>
        <p:spPr>
          <a:xfrm>
            <a:off x="593766" y="2803359"/>
            <a:ext cx="9608604" cy="2627595"/>
          </a:xfrm>
          <a:prstGeom prst="rect">
            <a:avLst/>
          </a:prstGeom>
        </p:spPr>
      </p:pic>
    </p:spTree>
    <p:extLst>
      <p:ext uri="{BB962C8B-B14F-4D97-AF65-F5344CB8AC3E}">
        <p14:creationId xmlns:p14="http://schemas.microsoft.com/office/powerpoint/2010/main" val="234559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B0AE-D090-8006-3EE4-3459EB416970}"/>
              </a:ext>
            </a:extLst>
          </p:cNvPr>
          <p:cNvSpPr>
            <a:spLocks noGrp="1"/>
          </p:cNvSpPr>
          <p:nvPr>
            <p:ph type="title"/>
          </p:nvPr>
        </p:nvSpPr>
        <p:spPr/>
        <p:txBody>
          <a:bodyPr>
            <a:normAutofit/>
          </a:bodyPr>
          <a:lstStyle/>
          <a:p>
            <a:r>
              <a:rPr lang="en-US" sz="3600" dirty="0"/>
              <a:t>Primary Care Providers: Anal Cancer Screening</a:t>
            </a:r>
          </a:p>
        </p:txBody>
      </p:sp>
      <p:sp>
        <p:nvSpPr>
          <p:cNvPr id="3" name="Content Placeholder 2">
            <a:extLst>
              <a:ext uri="{FF2B5EF4-FFF2-40B4-BE49-F238E27FC236}">
                <a16:creationId xmlns:a16="http://schemas.microsoft.com/office/drawing/2014/main" id="{0C269AE0-093C-AF69-0C08-AFE8FDD779C6}"/>
              </a:ext>
            </a:extLst>
          </p:cNvPr>
          <p:cNvSpPr>
            <a:spLocks noGrp="1"/>
          </p:cNvSpPr>
          <p:nvPr>
            <p:ph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25C46631-FD22-5951-A9A9-028C6DB81EFD}"/>
              </a:ext>
            </a:extLst>
          </p:cNvPr>
          <p:cNvSpPr>
            <a:spLocks noGrp="1"/>
          </p:cNvSpPr>
          <p:nvPr>
            <p:ph type="sldNum" sz="quarter" idx="12"/>
          </p:nvPr>
        </p:nvSpPr>
        <p:spPr/>
        <p:txBody>
          <a:bodyPr/>
          <a:lstStyle/>
          <a:p>
            <a:r>
              <a:rPr lang="en-US"/>
              <a:t> Slide </a:t>
            </a:r>
            <a:fld id="{4FAB73BC-B049-4115-A692-8D63A059BFB8}" type="slidenum">
              <a:rPr lang="en-US" smtClean="0"/>
              <a:pPr/>
              <a:t>15</a:t>
            </a:fld>
            <a:endParaRPr lang="en-US"/>
          </a:p>
        </p:txBody>
      </p:sp>
      <p:pic>
        <p:nvPicPr>
          <p:cNvPr id="7" name="Picture 6">
            <a:extLst>
              <a:ext uri="{FF2B5EF4-FFF2-40B4-BE49-F238E27FC236}">
                <a16:creationId xmlns:a16="http://schemas.microsoft.com/office/drawing/2014/main" id="{ACACB784-9747-BA22-F3E8-E30380B08B97}"/>
              </a:ext>
            </a:extLst>
          </p:cNvPr>
          <p:cNvPicPr>
            <a:picLocks noChangeAspect="1"/>
          </p:cNvPicPr>
          <p:nvPr/>
        </p:nvPicPr>
        <p:blipFill>
          <a:blip r:embed="rId3"/>
          <a:stretch>
            <a:fillRect/>
          </a:stretch>
        </p:blipFill>
        <p:spPr>
          <a:xfrm>
            <a:off x="2409729" y="1638796"/>
            <a:ext cx="6180819" cy="4574862"/>
          </a:xfrm>
          <a:prstGeom prst="rect">
            <a:avLst/>
          </a:prstGeom>
        </p:spPr>
      </p:pic>
    </p:spTree>
    <p:extLst>
      <p:ext uri="{BB962C8B-B14F-4D97-AF65-F5344CB8AC3E}">
        <p14:creationId xmlns:p14="http://schemas.microsoft.com/office/powerpoint/2010/main" val="337058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D8F5-0769-3117-7E07-46AC27BF1E39}"/>
              </a:ext>
            </a:extLst>
          </p:cNvPr>
          <p:cNvSpPr>
            <a:spLocks noGrp="1"/>
          </p:cNvSpPr>
          <p:nvPr>
            <p:ph type="title"/>
          </p:nvPr>
        </p:nvSpPr>
        <p:spPr/>
        <p:txBody>
          <a:bodyPr/>
          <a:lstStyle/>
          <a:p>
            <a:r>
              <a:rPr lang="en-US" dirty="0"/>
              <a:t>Appendix E: Family Planning and Fertility</a:t>
            </a:r>
          </a:p>
        </p:txBody>
      </p:sp>
      <p:pic>
        <p:nvPicPr>
          <p:cNvPr id="6" name="Content Placeholder 5">
            <a:extLst>
              <a:ext uri="{FF2B5EF4-FFF2-40B4-BE49-F238E27FC236}">
                <a16:creationId xmlns:a16="http://schemas.microsoft.com/office/drawing/2014/main" id="{9BC78555-ACF4-A1E6-0E18-3893B30D7AC4}"/>
              </a:ext>
            </a:extLst>
          </p:cNvPr>
          <p:cNvPicPr>
            <a:picLocks noGrp="1" noChangeAspect="1"/>
          </p:cNvPicPr>
          <p:nvPr>
            <p:ph idx="1"/>
          </p:nvPr>
        </p:nvPicPr>
        <p:blipFill>
          <a:blip r:embed="rId3"/>
          <a:stretch>
            <a:fillRect/>
          </a:stretch>
        </p:blipFill>
        <p:spPr>
          <a:xfrm>
            <a:off x="135692" y="1828800"/>
            <a:ext cx="6011165" cy="4427621"/>
          </a:xfrm>
        </p:spPr>
      </p:pic>
      <p:sp>
        <p:nvSpPr>
          <p:cNvPr id="4" name="Slide Number Placeholder 3">
            <a:extLst>
              <a:ext uri="{FF2B5EF4-FFF2-40B4-BE49-F238E27FC236}">
                <a16:creationId xmlns:a16="http://schemas.microsoft.com/office/drawing/2014/main" id="{6D8E64CA-6101-2673-72E5-1EA77010AD09}"/>
              </a:ext>
            </a:extLst>
          </p:cNvPr>
          <p:cNvSpPr>
            <a:spLocks noGrp="1"/>
          </p:cNvSpPr>
          <p:nvPr>
            <p:ph type="sldNum" sz="quarter" idx="12"/>
          </p:nvPr>
        </p:nvSpPr>
        <p:spPr/>
        <p:txBody>
          <a:bodyPr/>
          <a:lstStyle/>
          <a:p>
            <a:r>
              <a:rPr lang="en-US"/>
              <a:t> Slide </a:t>
            </a:r>
            <a:fld id="{4FAB73BC-B049-4115-A692-8D63A059BFB8}" type="slidenum">
              <a:rPr lang="en-US" smtClean="0"/>
              <a:pPr/>
              <a:t>16</a:t>
            </a:fld>
            <a:endParaRPr lang="en-US"/>
          </a:p>
        </p:txBody>
      </p:sp>
      <p:pic>
        <p:nvPicPr>
          <p:cNvPr id="9" name="Picture 8">
            <a:extLst>
              <a:ext uri="{FF2B5EF4-FFF2-40B4-BE49-F238E27FC236}">
                <a16:creationId xmlns:a16="http://schemas.microsoft.com/office/drawing/2014/main" id="{9ABE77B1-1212-4E8A-BC59-F0F3CF8ECFB3}"/>
              </a:ext>
            </a:extLst>
          </p:cNvPr>
          <p:cNvPicPr>
            <a:picLocks noChangeAspect="1"/>
          </p:cNvPicPr>
          <p:nvPr/>
        </p:nvPicPr>
        <p:blipFill>
          <a:blip r:embed="rId4"/>
          <a:stretch>
            <a:fillRect/>
          </a:stretch>
        </p:blipFill>
        <p:spPr>
          <a:xfrm>
            <a:off x="6096000" y="1828800"/>
            <a:ext cx="5763975" cy="3874029"/>
          </a:xfrm>
          <a:prstGeom prst="rect">
            <a:avLst/>
          </a:prstGeom>
        </p:spPr>
      </p:pic>
    </p:spTree>
    <p:extLst>
      <p:ext uri="{BB962C8B-B14F-4D97-AF65-F5344CB8AC3E}">
        <p14:creationId xmlns:p14="http://schemas.microsoft.com/office/powerpoint/2010/main" val="2123431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075B54-65E1-F9A2-1075-613FCE527D4C}"/>
            </a:ext>
          </a:extLst>
        </p:cNvPr>
        <p:cNvGrpSpPr/>
        <p:nvPr/>
      </p:nvGrpSpPr>
      <p:grpSpPr>
        <a:xfrm>
          <a:off x="0" y="0"/>
          <a:ext cx="0" cy="0"/>
          <a:chOff x="0" y="0"/>
          <a:chExt cx="0" cy="0"/>
        </a:xfrm>
      </p:grpSpPr>
      <p:pic>
        <p:nvPicPr>
          <p:cNvPr id="6" name="Content Placeholder 5" descr="Wall covered in sticky notes">
            <a:extLst>
              <a:ext uri="{FF2B5EF4-FFF2-40B4-BE49-F238E27FC236}">
                <a16:creationId xmlns:a16="http://schemas.microsoft.com/office/drawing/2014/main" id="{447D016D-AD34-2509-0C56-006D24B5782F}"/>
              </a:ext>
            </a:extLst>
          </p:cNvPr>
          <p:cNvPicPr>
            <a:picLocks noChangeAspect="1"/>
          </p:cNvPicPr>
          <p:nvPr/>
        </p:nvPicPr>
        <p:blipFill rotWithShape="1">
          <a:blip r:embed="rId3">
            <a:extLst>
              <a:ext uri="{28A0092B-C50C-407E-A947-70E740481C1C}">
                <a14:useLocalDpi xmlns:a14="http://schemas.microsoft.com/office/drawing/2010/main" val="0"/>
              </a:ext>
            </a:extLst>
          </a:blip>
          <a:srcRect t="13765" b="1965"/>
          <a:stretch/>
        </p:blipFill>
        <p:spPr>
          <a:xfrm>
            <a:off x="20" y="-4567"/>
            <a:ext cx="12191980" cy="6857990"/>
          </a:xfrm>
          <a:prstGeom prst="rect">
            <a:avLst/>
          </a:prstGeom>
        </p:spPr>
      </p:pic>
      <p:sp>
        <p:nvSpPr>
          <p:cNvPr id="13" name="Rectangle 12">
            <a:extLst>
              <a:ext uri="{FF2B5EF4-FFF2-40B4-BE49-F238E27FC236}">
                <a16:creationId xmlns:a16="http://schemas.microsoft.com/office/drawing/2014/main" id="{9C557EB8-80DB-1098-02D0-34A3A5F2A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
        <p:nvSpPr>
          <p:cNvPr id="2" name="Title 1">
            <a:extLst>
              <a:ext uri="{FF2B5EF4-FFF2-40B4-BE49-F238E27FC236}">
                <a16:creationId xmlns:a16="http://schemas.microsoft.com/office/drawing/2014/main" id="{4A48B768-8910-054F-094F-7F476CA38E53}"/>
              </a:ext>
            </a:extLst>
          </p:cNvPr>
          <p:cNvSpPr>
            <a:spLocks noGrp="1"/>
          </p:cNvSpPr>
          <p:nvPr>
            <p:ph type="title"/>
          </p:nvPr>
        </p:nvSpPr>
        <p:spPr>
          <a:xfrm>
            <a:off x="248055" y="2782697"/>
            <a:ext cx="2947482" cy="1283461"/>
          </a:xfrm>
        </p:spPr>
        <p:txBody>
          <a:bodyPr anchor="b">
            <a:normAutofit/>
          </a:bodyPr>
          <a:lstStyle/>
          <a:p>
            <a:r>
              <a:rPr lang="en-US" sz="4000"/>
              <a:t>Public Comment</a:t>
            </a:r>
          </a:p>
        </p:txBody>
      </p:sp>
      <p:sp>
        <p:nvSpPr>
          <p:cNvPr id="15" name="Rectangle 14">
            <a:extLst>
              <a:ext uri="{FF2B5EF4-FFF2-40B4-BE49-F238E27FC236}">
                <a16:creationId xmlns:a16="http://schemas.microsoft.com/office/drawing/2014/main" id="{3BA96BFA-05CF-83DC-97C4-E6CCEFAEE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
        <p:nvSpPr>
          <p:cNvPr id="4" name="Slide Number Placeholder 3">
            <a:extLst>
              <a:ext uri="{FF2B5EF4-FFF2-40B4-BE49-F238E27FC236}">
                <a16:creationId xmlns:a16="http://schemas.microsoft.com/office/drawing/2014/main" id="{F7BAADD3-C045-A306-BF18-EDA00C79F0B2}"/>
              </a:ext>
            </a:extLst>
          </p:cNvPr>
          <p:cNvSpPr>
            <a:spLocks noGrp="1"/>
          </p:cNvSpPr>
          <p:nvPr>
            <p:ph type="sldNum" sz="quarter" idx="12"/>
          </p:nvPr>
        </p:nvSpPr>
        <p:spPr>
          <a:xfrm>
            <a:off x="10634135" y="6356350"/>
            <a:ext cx="153092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88716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E4A4-7F48-71D5-2ACB-B6EE0535C49E}"/>
              </a:ext>
            </a:extLst>
          </p:cNvPr>
          <p:cNvSpPr>
            <a:spLocks noGrp="1"/>
          </p:cNvSpPr>
          <p:nvPr>
            <p:ph type="title"/>
          </p:nvPr>
        </p:nvSpPr>
        <p:spPr/>
        <p:txBody>
          <a:bodyPr/>
          <a:lstStyle/>
          <a:p>
            <a:r>
              <a:rPr lang="en-US" dirty="0"/>
              <a:t>BREE MEMBERS ONLY – Vote for Reaffirmation</a:t>
            </a:r>
          </a:p>
        </p:txBody>
      </p:sp>
      <p:sp>
        <p:nvSpPr>
          <p:cNvPr id="4" name="Slide Number Placeholder 3">
            <a:extLst>
              <a:ext uri="{FF2B5EF4-FFF2-40B4-BE49-F238E27FC236}">
                <a16:creationId xmlns:a16="http://schemas.microsoft.com/office/drawing/2014/main" id="{25CB1759-0FF3-1528-2DB6-B7B3ED416C15}"/>
              </a:ext>
            </a:extLst>
          </p:cNvPr>
          <p:cNvSpPr>
            <a:spLocks noGrp="1"/>
          </p:cNvSpPr>
          <p:nvPr>
            <p:ph type="sldNum" sz="quarter" idx="12"/>
          </p:nvPr>
        </p:nvSpPr>
        <p:spPr/>
        <p:txBody>
          <a:bodyPr/>
          <a:lstStyle/>
          <a:p>
            <a:r>
              <a:rPr lang="en-US"/>
              <a:t> Slide </a:t>
            </a:r>
            <a:fld id="{4FAB73BC-B049-4115-A692-8D63A059BFB8}" type="slidenum">
              <a:rPr lang="en-US" smtClean="0"/>
              <a:pPr/>
              <a:t>18</a:t>
            </a:fld>
            <a:endParaRPr lang="en-US"/>
          </a:p>
        </p:txBody>
      </p:sp>
      <p:sp>
        <p:nvSpPr>
          <p:cNvPr id="5" name="Content Placeholder 4">
            <a:extLst>
              <a:ext uri="{FF2B5EF4-FFF2-40B4-BE49-F238E27FC236}">
                <a16:creationId xmlns:a16="http://schemas.microsoft.com/office/drawing/2014/main" id="{C99F7E53-4ACD-DBDF-F819-FF426195FE45}"/>
              </a:ext>
            </a:extLst>
          </p:cNvPr>
          <p:cNvSpPr>
            <a:spLocks noGrp="1"/>
          </p:cNvSpPr>
          <p:nvPr>
            <p:ph idx="1"/>
          </p:nvPr>
        </p:nvSpPr>
        <p:spPr/>
        <p:txBody>
          <a:bodyPr>
            <a:normAutofit/>
          </a:bodyPr>
          <a:lstStyle/>
          <a:p>
            <a:r>
              <a:rPr lang="en-US" sz="2800" dirty="0"/>
              <a:t>Motion to Reaffirm</a:t>
            </a:r>
          </a:p>
          <a:p>
            <a:pPr lvl="1"/>
            <a:r>
              <a:rPr lang="en-US" sz="2400" dirty="0"/>
              <a:t>Vote: Aye/Nay</a:t>
            </a:r>
          </a:p>
          <a:p>
            <a:r>
              <a:rPr lang="en-US" sz="2800" dirty="0"/>
              <a:t>Results</a:t>
            </a:r>
          </a:p>
        </p:txBody>
      </p:sp>
      <p:pic>
        <p:nvPicPr>
          <p:cNvPr id="6" name="Picture 2" descr="A box with a piece of paper sticking out of it">
            <a:extLst>
              <a:ext uri="{FF2B5EF4-FFF2-40B4-BE49-F238E27FC236}">
                <a16:creationId xmlns:a16="http://schemas.microsoft.com/office/drawing/2014/main" id="{1BA3064B-CAE3-F74F-1AAC-6145EE66A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153" y="1834944"/>
            <a:ext cx="7724955" cy="434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096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8D1B-8401-DC55-0414-DC083644F7E1}"/>
              </a:ext>
            </a:extLst>
          </p:cNvPr>
          <p:cNvSpPr>
            <a:spLocks noGrp="1"/>
          </p:cNvSpPr>
          <p:nvPr>
            <p:ph type="ctrTitle"/>
          </p:nvPr>
        </p:nvSpPr>
        <p:spPr/>
        <p:txBody>
          <a:bodyPr/>
          <a:lstStyle/>
          <a:p>
            <a:r>
              <a:rPr lang="en-US" dirty="0"/>
              <a:t>Evaluation Insights</a:t>
            </a:r>
          </a:p>
        </p:txBody>
      </p:sp>
      <p:sp>
        <p:nvSpPr>
          <p:cNvPr id="4" name="Slide Number Placeholder 3">
            <a:extLst>
              <a:ext uri="{FF2B5EF4-FFF2-40B4-BE49-F238E27FC236}">
                <a16:creationId xmlns:a16="http://schemas.microsoft.com/office/drawing/2014/main" id="{02224200-7CF4-1CAB-71CE-D330986E14A3}"/>
              </a:ext>
            </a:extLst>
          </p:cNvPr>
          <p:cNvSpPr>
            <a:spLocks noGrp="1"/>
          </p:cNvSpPr>
          <p:nvPr>
            <p:ph type="sldNum" sz="quarter" idx="12"/>
          </p:nvPr>
        </p:nvSpPr>
        <p:spPr/>
        <p:txBody>
          <a:bodyPr/>
          <a:lstStyle/>
          <a:p>
            <a:fld id="{4FAB73BC-B049-4115-A692-8D63A059BFB8}" type="slidenum">
              <a:rPr lang="en-US" smtClean="0"/>
              <a:pPr/>
              <a:t>19</a:t>
            </a:fld>
            <a:endParaRPr lang="en-US"/>
          </a:p>
        </p:txBody>
      </p:sp>
    </p:spTree>
    <p:extLst>
      <p:ext uri="{BB962C8B-B14F-4D97-AF65-F5344CB8AC3E}">
        <p14:creationId xmlns:p14="http://schemas.microsoft.com/office/powerpoint/2010/main" val="160892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3E6B-CF51-A0CB-D923-F02662F96EB4}"/>
              </a:ext>
            </a:extLst>
          </p:cNvPr>
          <p:cNvSpPr>
            <a:spLocks noGrp="1"/>
          </p:cNvSpPr>
          <p:nvPr>
            <p:ph type="title"/>
          </p:nvPr>
        </p:nvSpPr>
        <p:spPr/>
        <p:txBody>
          <a:bodyPr>
            <a:normAutofit/>
          </a:bodyPr>
          <a:lstStyle/>
          <a:p>
            <a:r>
              <a:rPr lang="en-US" sz="3600" dirty="0"/>
              <a:t>Before We Begin…</a:t>
            </a:r>
          </a:p>
        </p:txBody>
      </p:sp>
      <p:sp>
        <p:nvSpPr>
          <p:cNvPr id="3" name="Content Placeholder 2">
            <a:extLst>
              <a:ext uri="{FF2B5EF4-FFF2-40B4-BE49-F238E27FC236}">
                <a16:creationId xmlns:a16="http://schemas.microsoft.com/office/drawing/2014/main" id="{ACA9F515-1A32-A376-FEB7-74D0C0F44093}"/>
              </a:ext>
            </a:extLst>
          </p:cNvPr>
          <p:cNvSpPr>
            <a:spLocks noGrp="1"/>
          </p:cNvSpPr>
          <p:nvPr>
            <p:ph idx="1"/>
          </p:nvPr>
        </p:nvSpPr>
        <p:spPr/>
        <p:txBody>
          <a:bodyPr>
            <a:normAutofit/>
          </a:bodyPr>
          <a:lstStyle/>
          <a:p>
            <a:endParaRPr lang="en-US" sz="2800" dirty="0"/>
          </a:p>
          <a:p>
            <a:r>
              <a:rPr lang="en-US" sz="2800" dirty="0"/>
              <a:t>The meeting is hosted as a Zoom Webinar</a:t>
            </a:r>
          </a:p>
          <a:p>
            <a:r>
              <a:rPr lang="en-US" sz="2800" dirty="0"/>
              <a:t>When you log on, you are automatically an “Attendee”</a:t>
            </a:r>
          </a:p>
          <a:p>
            <a:pPr lvl="1"/>
            <a:r>
              <a:rPr lang="en-US" sz="2400" dirty="0"/>
              <a:t>As an attendee, you are automatically muted and are unable to turn on your video or sound. </a:t>
            </a:r>
          </a:p>
          <a:p>
            <a:r>
              <a:rPr lang="en-US" sz="2800" dirty="0"/>
              <a:t>Bree Staff will promote Bree Members to a “Panelist” so they are able to speak and share their video with the meeting group</a:t>
            </a:r>
          </a:p>
          <a:p>
            <a:r>
              <a:rPr lang="en-US" sz="2800" b="1" dirty="0"/>
              <a:t>Please notify Bree staff in the chat if you are attending the meeting on behalf of a Bree Member. </a:t>
            </a:r>
            <a:r>
              <a:rPr lang="en-US" sz="2800" dirty="0"/>
              <a:t>Bree staff will promote you to “Panelist” </a:t>
            </a:r>
          </a:p>
        </p:txBody>
      </p:sp>
    </p:spTree>
    <p:extLst>
      <p:ext uri="{BB962C8B-B14F-4D97-AF65-F5344CB8AC3E}">
        <p14:creationId xmlns:p14="http://schemas.microsoft.com/office/powerpoint/2010/main" val="1104703681"/>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F8282-D93B-366B-2E1B-844C49C19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BF08E-A39B-08D5-FC7E-3D8925732568}"/>
              </a:ext>
            </a:extLst>
          </p:cNvPr>
          <p:cNvSpPr>
            <a:spLocks noGrp="1"/>
          </p:cNvSpPr>
          <p:nvPr>
            <p:ph type="title"/>
          </p:nvPr>
        </p:nvSpPr>
        <p:spPr/>
        <p:txBody>
          <a:bodyPr>
            <a:normAutofit/>
          </a:bodyPr>
          <a:lstStyle/>
          <a:p>
            <a:r>
              <a:rPr lang="en-US" sz="4400" dirty="0"/>
              <a:t>Key Challenges and Barriers</a:t>
            </a:r>
          </a:p>
        </p:txBody>
      </p:sp>
      <p:sp>
        <p:nvSpPr>
          <p:cNvPr id="4" name="Slide Number Placeholder 3">
            <a:extLst>
              <a:ext uri="{FF2B5EF4-FFF2-40B4-BE49-F238E27FC236}">
                <a16:creationId xmlns:a16="http://schemas.microsoft.com/office/drawing/2014/main" id="{1FC6AEFD-6CA3-3003-B64D-C37A3CDB18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sp>
        <p:nvSpPr>
          <p:cNvPr id="7" name="Content Placeholder 2">
            <a:extLst>
              <a:ext uri="{FF2B5EF4-FFF2-40B4-BE49-F238E27FC236}">
                <a16:creationId xmlns:a16="http://schemas.microsoft.com/office/drawing/2014/main" id="{75C89984-24B9-1FFC-C4AE-3F849B172C25}"/>
              </a:ext>
            </a:extLst>
          </p:cNvPr>
          <p:cNvSpPr txBox="1">
            <a:spLocks noGrp="1"/>
          </p:cNvSpPr>
          <p:nvPr>
            <p:ph idx="1"/>
          </p:nvPr>
        </p:nvSpPr>
        <p:spPr>
          <a:xfrm>
            <a:off x="595741" y="2100210"/>
            <a:ext cx="9441426" cy="3378630"/>
          </a:xfrm>
          <a:prstGeom prst="rect">
            <a:avLst/>
          </a:prstGeom>
          <a:noFill/>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a:ea typeface="Calibri"/>
                <a:cs typeface="Calibri"/>
              </a:rPr>
              <a:t>Alignment of topics with other organizational initiatives in Washington State</a:t>
            </a:r>
          </a:p>
          <a:p>
            <a:r>
              <a:rPr lang="en-US" dirty="0">
                <a:latin typeface="Calibri"/>
                <a:ea typeface="Calibri"/>
                <a:cs typeface="Calibri"/>
              </a:rPr>
              <a:t>State and federal budget constraints</a:t>
            </a:r>
          </a:p>
          <a:p>
            <a:r>
              <a:rPr lang="en-US" dirty="0">
                <a:latin typeface="Calibri"/>
                <a:ea typeface="Calibri"/>
                <a:cs typeface="Calibri"/>
              </a:rPr>
              <a:t>Federal changes to requirements, regulations, and standards</a:t>
            </a:r>
          </a:p>
          <a:p>
            <a:r>
              <a:rPr lang="en-US" dirty="0">
                <a:latin typeface="Calibri"/>
                <a:ea typeface="Calibri"/>
                <a:cs typeface="Calibri"/>
              </a:rPr>
              <a:t>Measurement and data</a:t>
            </a:r>
          </a:p>
          <a:p>
            <a:r>
              <a:rPr lang="en-US" dirty="0">
                <a:latin typeface="Calibri"/>
                <a:ea typeface="Calibri"/>
                <a:cs typeface="Calibri"/>
              </a:rPr>
              <a:t>Staffing</a:t>
            </a:r>
          </a:p>
          <a:p>
            <a:r>
              <a:rPr lang="en-US" dirty="0">
                <a:latin typeface="Calibri"/>
                <a:ea typeface="Calibri"/>
                <a:cs typeface="Calibri"/>
              </a:rPr>
              <a:t>Licensing scope – CEU available</a:t>
            </a:r>
          </a:p>
          <a:p>
            <a:r>
              <a:rPr lang="en-US" dirty="0">
                <a:latin typeface="Calibri"/>
                <a:ea typeface="Calibri"/>
                <a:cs typeface="Calibri"/>
              </a:rPr>
              <a:t>Innovation</a:t>
            </a:r>
          </a:p>
          <a:p>
            <a:pPr marL="0" indent="0">
              <a:buNone/>
            </a:pPr>
            <a:endParaRPr lang="en-US" dirty="0">
              <a:latin typeface="Calibri"/>
              <a:ea typeface="Calibri"/>
              <a:cs typeface="Calibri"/>
            </a:endParaRPr>
          </a:p>
          <a:p>
            <a:pPr lvl="1"/>
            <a:endParaRPr lang="en-US" sz="2400" dirty="0">
              <a:latin typeface="Calibri"/>
              <a:ea typeface="Calibri"/>
              <a:cs typeface="Calibri"/>
            </a:endParaRPr>
          </a:p>
          <a:p>
            <a:pPr marL="457200" lvl="1" indent="0">
              <a:buFont typeface="Arial" panose="020B0604020202020204" pitchFamily="34" charset="0"/>
              <a:buNone/>
            </a:pPr>
            <a:endParaRPr lang="en-US" sz="2400" dirty="0">
              <a:latin typeface="Calibri"/>
              <a:ea typeface="Calibri"/>
              <a:cs typeface="Calibri"/>
            </a:endParaRPr>
          </a:p>
        </p:txBody>
      </p:sp>
    </p:spTree>
    <p:extLst>
      <p:ext uri="{BB962C8B-B14F-4D97-AF65-F5344CB8AC3E}">
        <p14:creationId xmlns:p14="http://schemas.microsoft.com/office/powerpoint/2010/main" val="1848111225"/>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1D584-B8F3-B48D-52F4-C055F4F7A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F9D0E4-C531-82CF-2F79-0CDA2F1FB880}"/>
              </a:ext>
            </a:extLst>
          </p:cNvPr>
          <p:cNvSpPr>
            <a:spLocks noGrp="1"/>
          </p:cNvSpPr>
          <p:nvPr>
            <p:ph type="title"/>
          </p:nvPr>
        </p:nvSpPr>
        <p:spPr/>
        <p:txBody>
          <a:bodyPr>
            <a:normAutofit/>
          </a:bodyPr>
          <a:lstStyle/>
          <a:p>
            <a:r>
              <a:rPr lang="en-US" sz="4400"/>
              <a:t>Setting ourselves up for success</a:t>
            </a:r>
          </a:p>
        </p:txBody>
      </p:sp>
      <p:sp>
        <p:nvSpPr>
          <p:cNvPr id="4" name="Slide Number Placeholder 3">
            <a:extLst>
              <a:ext uri="{FF2B5EF4-FFF2-40B4-BE49-F238E27FC236}">
                <a16:creationId xmlns:a16="http://schemas.microsoft.com/office/drawing/2014/main" id="{4B1665CC-82D0-DA1C-18E7-EBEB683A9D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sp>
        <p:nvSpPr>
          <p:cNvPr id="7" name="Content Placeholder 2">
            <a:extLst>
              <a:ext uri="{FF2B5EF4-FFF2-40B4-BE49-F238E27FC236}">
                <a16:creationId xmlns:a16="http://schemas.microsoft.com/office/drawing/2014/main" id="{B415CDC4-A8D8-C168-592C-4F66CFACD50A}"/>
              </a:ext>
            </a:extLst>
          </p:cNvPr>
          <p:cNvSpPr txBox="1">
            <a:spLocks noGrp="1"/>
          </p:cNvSpPr>
          <p:nvPr>
            <p:ph idx="1"/>
          </p:nvPr>
        </p:nvSpPr>
        <p:spPr>
          <a:xfrm>
            <a:off x="915315" y="2081436"/>
            <a:ext cx="9477212" cy="3866825"/>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a:ea typeface="Calibri"/>
                <a:cs typeface="Calibri"/>
              </a:rPr>
              <a:t>Usefulness to organizations that can make systems transformation</a:t>
            </a:r>
          </a:p>
          <a:p>
            <a:r>
              <a:rPr lang="en-US" dirty="0">
                <a:latin typeface="Calibri"/>
                <a:ea typeface="Calibri"/>
                <a:cs typeface="Calibri"/>
              </a:rPr>
              <a:t>Availability of utilization data</a:t>
            </a:r>
          </a:p>
          <a:p>
            <a:r>
              <a:rPr lang="en-US" dirty="0">
                <a:latin typeface="Calibri"/>
                <a:ea typeface="Calibri"/>
                <a:cs typeface="Calibri"/>
              </a:rPr>
              <a:t>Availability of outcomes/impact data</a:t>
            </a:r>
          </a:p>
          <a:p>
            <a:r>
              <a:rPr lang="en-US" dirty="0">
                <a:latin typeface="Calibri"/>
                <a:ea typeface="Calibri"/>
                <a:cs typeface="Calibri"/>
              </a:rPr>
              <a:t>Clear distribution path or support</a:t>
            </a:r>
          </a:p>
          <a:p>
            <a:r>
              <a:rPr lang="en-US" dirty="0">
                <a:latin typeface="Calibri"/>
                <a:ea typeface="Calibri"/>
                <a:cs typeface="Calibri"/>
              </a:rPr>
              <a:t>Clear strategy on how to evaluate or influence resource distribution</a:t>
            </a:r>
          </a:p>
          <a:p>
            <a:r>
              <a:rPr lang="en-US" dirty="0">
                <a:latin typeface="Calibri"/>
                <a:ea typeface="Calibri"/>
                <a:cs typeface="Calibri"/>
              </a:rPr>
              <a:t>Clear goal</a:t>
            </a:r>
          </a:p>
          <a:p>
            <a:r>
              <a:rPr lang="en-US" dirty="0">
                <a:latin typeface="Calibri"/>
                <a:ea typeface="Calibri"/>
                <a:cs typeface="Calibri"/>
              </a:rPr>
              <a:t>Clear value add </a:t>
            </a:r>
          </a:p>
          <a:p>
            <a:pPr marL="0" indent="0">
              <a:buNone/>
            </a:pPr>
            <a:endParaRPr lang="en-US" dirty="0">
              <a:latin typeface="Calibri"/>
              <a:ea typeface="Calibri"/>
              <a:cs typeface="Calibri"/>
            </a:endParaRPr>
          </a:p>
          <a:p>
            <a:endParaRPr lang="en-US" dirty="0">
              <a:latin typeface="Calibri"/>
              <a:ea typeface="Calibri"/>
              <a:cs typeface="Calibri"/>
            </a:endParaRPr>
          </a:p>
          <a:p>
            <a:pPr lvl="1"/>
            <a:endParaRPr lang="en-US" dirty="0">
              <a:latin typeface="Calibri"/>
              <a:ea typeface="Calibri"/>
              <a:cs typeface="Calibri"/>
            </a:endParaRPr>
          </a:p>
          <a:p>
            <a:pPr marL="457200" lvl="1" indent="0">
              <a:buFont typeface="Arial" panose="020B0604020202020204" pitchFamily="34" charset="0"/>
              <a:buNone/>
            </a:pPr>
            <a:endParaRPr lang="en-US" dirty="0">
              <a:latin typeface="Calibri"/>
              <a:ea typeface="Calibri"/>
              <a:cs typeface="Calibri"/>
            </a:endParaRPr>
          </a:p>
        </p:txBody>
      </p:sp>
    </p:spTree>
    <p:extLst>
      <p:ext uri="{BB962C8B-B14F-4D97-AF65-F5344CB8AC3E}">
        <p14:creationId xmlns:p14="http://schemas.microsoft.com/office/powerpoint/2010/main" val="3110880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928CA-7EA7-D31F-C48C-A530B7708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618F2-FAD7-06FE-6EC2-E426BD2C1D86}"/>
              </a:ext>
            </a:extLst>
          </p:cNvPr>
          <p:cNvSpPr>
            <a:spLocks noGrp="1"/>
          </p:cNvSpPr>
          <p:nvPr>
            <p:ph type="title"/>
          </p:nvPr>
        </p:nvSpPr>
        <p:spPr/>
        <p:txBody>
          <a:bodyPr>
            <a:normAutofit/>
          </a:bodyPr>
          <a:lstStyle/>
          <a:p>
            <a:r>
              <a:rPr lang="en-US" sz="4400"/>
              <a:t>Feedback from stakeholders</a:t>
            </a:r>
          </a:p>
        </p:txBody>
      </p:sp>
      <p:sp>
        <p:nvSpPr>
          <p:cNvPr id="4" name="Slide Number Placeholder 3">
            <a:extLst>
              <a:ext uri="{FF2B5EF4-FFF2-40B4-BE49-F238E27FC236}">
                <a16:creationId xmlns:a16="http://schemas.microsoft.com/office/drawing/2014/main" id="{3B60D3ED-8718-A409-1BC5-D925ABC737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sp>
        <p:nvSpPr>
          <p:cNvPr id="7" name="Content Placeholder 2">
            <a:extLst>
              <a:ext uri="{FF2B5EF4-FFF2-40B4-BE49-F238E27FC236}">
                <a16:creationId xmlns:a16="http://schemas.microsoft.com/office/drawing/2014/main" id="{1CD1DB39-5CEF-5FE5-C445-2B95B53983B9}"/>
              </a:ext>
            </a:extLst>
          </p:cNvPr>
          <p:cNvSpPr txBox="1">
            <a:spLocks noGrp="1"/>
          </p:cNvSpPr>
          <p:nvPr>
            <p:ph idx="1"/>
          </p:nvPr>
        </p:nvSpPr>
        <p:spPr>
          <a:xfrm>
            <a:off x="420816" y="1845467"/>
            <a:ext cx="10476854" cy="3921071"/>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lumMod val="65000"/>
                    <a:lumOff val="35000"/>
                  </a:schemeClr>
                </a:solidFill>
                <a:latin typeface="Calibri"/>
                <a:ea typeface="Calibri"/>
                <a:cs typeface="Calibri"/>
              </a:rPr>
              <a:t>Employer payors are ahead of the curve on their benefits design </a:t>
            </a:r>
          </a:p>
          <a:p>
            <a:r>
              <a:rPr lang="en-US">
                <a:solidFill>
                  <a:schemeClr val="tx1">
                    <a:lumMod val="65000"/>
                    <a:lumOff val="35000"/>
                  </a:schemeClr>
                </a:solidFill>
                <a:latin typeface="Calibri"/>
                <a:ea typeface="Calibri"/>
                <a:cs typeface="Calibri"/>
              </a:rPr>
              <a:t>Topics that are a priority to companies with a global footprint and to small, rural organizations</a:t>
            </a:r>
          </a:p>
          <a:p>
            <a:r>
              <a:rPr lang="en-US">
                <a:solidFill>
                  <a:schemeClr val="tx1">
                    <a:lumMod val="65000"/>
                    <a:lumOff val="35000"/>
                  </a:schemeClr>
                </a:solidFill>
                <a:latin typeface="Calibri"/>
                <a:ea typeface="Calibri"/>
                <a:cs typeface="Calibri"/>
              </a:rPr>
              <a:t>Legal/regulatory barriers not addressed in Bree recommendations</a:t>
            </a:r>
          </a:p>
          <a:p>
            <a:r>
              <a:rPr lang="en-US">
                <a:solidFill>
                  <a:schemeClr val="tx1">
                    <a:lumMod val="65000"/>
                    <a:lumOff val="35000"/>
                  </a:schemeClr>
                </a:solidFill>
                <a:latin typeface="Calibri"/>
                <a:ea typeface="Calibri"/>
                <a:cs typeface="Calibri"/>
              </a:rPr>
              <a:t>Room for innovation</a:t>
            </a:r>
          </a:p>
          <a:p>
            <a:r>
              <a:rPr lang="en-US">
                <a:solidFill>
                  <a:schemeClr val="tx1">
                    <a:lumMod val="65000"/>
                    <a:lumOff val="35000"/>
                  </a:schemeClr>
                </a:solidFill>
                <a:latin typeface="Calibri"/>
                <a:ea typeface="Calibri"/>
                <a:cs typeface="Calibri"/>
              </a:rPr>
              <a:t>Profitability </a:t>
            </a:r>
          </a:p>
          <a:p>
            <a:r>
              <a:rPr lang="en-US">
                <a:solidFill>
                  <a:schemeClr val="tx1">
                    <a:lumMod val="65000"/>
                    <a:lumOff val="35000"/>
                  </a:schemeClr>
                </a:solidFill>
                <a:latin typeface="Calibri"/>
                <a:ea typeface="Calibri"/>
                <a:cs typeface="Calibri"/>
              </a:rPr>
              <a:t>Importance to providers</a:t>
            </a:r>
          </a:p>
        </p:txBody>
      </p:sp>
    </p:spTree>
    <p:extLst>
      <p:ext uri="{BB962C8B-B14F-4D97-AF65-F5344CB8AC3E}">
        <p14:creationId xmlns:p14="http://schemas.microsoft.com/office/powerpoint/2010/main" val="1667315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5F1BE-1360-439D-6F3A-14BC05544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D3464-D1C8-2D9E-EDA3-59FC4A3782AF}"/>
              </a:ext>
            </a:extLst>
          </p:cNvPr>
          <p:cNvSpPr>
            <a:spLocks noGrp="1"/>
          </p:cNvSpPr>
          <p:nvPr>
            <p:ph type="title"/>
          </p:nvPr>
        </p:nvSpPr>
        <p:spPr/>
        <p:txBody>
          <a:bodyPr>
            <a:normAutofit fontScale="90000"/>
          </a:bodyPr>
          <a:lstStyle/>
          <a:p>
            <a:r>
              <a:rPr lang="en-US" sz="4400"/>
              <a:t>Can we evaluate the outcomes and impact?</a:t>
            </a:r>
          </a:p>
        </p:txBody>
      </p:sp>
      <p:sp>
        <p:nvSpPr>
          <p:cNvPr id="4" name="Slide Number Placeholder 3">
            <a:extLst>
              <a:ext uri="{FF2B5EF4-FFF2-40B4-BE49-F238E27FC236}">
                <a16:creationId xmlns:a16="http://schemas.microsoft.com/office/drawing/2014/main" id="{8BABB6C8-9842-9C1D-502E-C57FF2D7BD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graphicFrame>
        <p:nvGraphicFramePr>
          <p:cNvPr id="3" name="Table Placeholder 2">
            <a:extLst>
              <a:ext uri="{FF2B5EF4-FFF2-40B4-BE49-F238E27FC236}">
                <a16:creationId xmlns:a16="http://schemas.microsoft.com/office/drawing/2014/main" id="{74AAE573-AC93-13DD-892D-E3F1B365FD99}"/>
              </a:ext>
            </a:extLst>
          </p:cNvPr>
          <p:cNvGraphicFramePr>
            <a:graphicFrameLocks/>
          </p:cNvGraphicFramePr>
          <p:nvPr>
            <p:extLst>
              <p:ext uri="{D42A27DB-BD31-4B8C-83A1-F6EECF244321}">
                <p14:modId xmlns:p14="http://schemas.microsoft.com/office/powerpoint/2010/main" val="1383053944"/>
              </p:ext>
            </p:extLst>
          </p:nvPr>
        </p:nvGraphicFramePr>
        <p:xfrm>
          <a:off x="427463" y="1542585"/>
          <a:ext cx="11337064" cy="5177317"/>
        </p:xfrm>
        <a:graphic>
          <a:graphicData uri="http://schemas.openxmlformats.org/drawingml/2006/table">
            <a:tbl>
              <a:tblPr firstRow="1" bandRow="1">
                <a:tableStyleId>{9DCAF9ED-07DC-4A11-8D7F-57B35C25682E}</a:tableStyleId>
              </a:tblPr>
              <a:tblGrid>
                <a:gridCol w="3347858">
                  <a:extLst>
                    <a:ext uri="{9D8B030D-6E8A-4147-A177-3AD203B41FA5}">
                      <a16:colId xmlns:a16="http://schemas.microsoft.com/office/drawing/2014/main" val="127040821"/>
                    </a:ext>
                  </a:extLst>
                </a:gridCol>
                <a:gridCol w="7989206">
                  <a:extLst>
                    <a:ext uri="{9D8B030D-6E8A-4147-A177-3AD203B41FA5}">
                      <a16:colId xmlns:a16="http://schemas.microsoft.com/office/drawing/2014/main" val="149845700"/>
                    </a:ext>
                  </a:extLst>
                </a:gridCol>
              </a:tblGrid>
              <a:tr h="539893">
                <a:tc>
                  <a:txBody>
                    <a:bodyPr/>
                    <a:lstStyle/>
                    <a:p>
                      <a:pPr algn="ctr"/>
                      <a:r>
                        <a:rPr lang="en-US" sz="2400" b="0" i="0">
                          <a:latin typeface="Calibri"/>
                        </a:rPr>
                        <a:t>What</a:t>
                      </a:r>
                    </a:p>
                  </a:txBody>
                  <a:tcPr anchor="ctr"/>
                </a:tc>
                <a:tc>
                  <a:txBody>
                    <a:bodyPr/>
                    <a:lstStyle/>
                    <a:p>
                      <a:pPr algn="ctr"/>
                      <a:r>
                        <a:rPr lang="en-US" sz="2400" b="0" i="0">
                          <a:latin typeface="Calibri"/>
                        </a:rPr>
                        <a:t>How</a:t>
                      </a:r>
                    </a:p>
                  </a:txBody>
                  <a:tcPr anchor="ctr"/>
                </a:tc>
                <a:extLst>
                  <a:ext uri="{0D108BD9-81ED-4DB2-BD59-A6C34878D82A}">
                    <a16:rowId xmlns:a16="http://schemas.microsoft.com/office/drawing/2014/main" val="3298013591"/>
                  </a:ext>
                </a:extLst>
              </a:tr>
              <a:tr h="512618">
                <a:tc>
                  <a:txBody>
                    <a:bodyPr/>
                    <a:lstStyle/>
                    <a:p>
                      <a:pPr algn="ctr"/>
                      <a:r>
                        <a:rPr lang="en-US" sz="2400" b="0" i="0">
                          <a:latin typeface="Calibri"/>
                        </a:rPr>
                        <a:t>Tools</a:t>
                      </a:r>
                    </a:p>
                  </a:txBody>
                  <a:tcPr anchor="ctr"/>
                </a:tc>
                <a:tc>
                  <a:txBody>
                    <a:bodyPr/>
                    <a:lstStyle/>
                    <a:p>
                      <a:pPr algn="ctr"/>
                      <a:r>
                        <a:rPr lang="en-US" sz="2400" b="0" i="0">
                          <a:latin typeface="Calibri"/>
                        </a:rPr>
                        <a:t>Score cards, evaluation frameworks, collaborative banks,  </a:t>
                      </a:r>
                    </a:p>
                  </a:txBody>
                  <a:tcPr anchor="ctr"/>
                </a:tc>
                <a:extLst>
                  <a:ext uri="{0D108BD9-81ED-4DB2-BD59-A6C34878D82A}">
                    <a16:rowId xmlns:a16="http://schemas.microsoft.com/office/drawing/2014/main" val="3873867931"/>
                  </a:ext>
                </a:extLst>
              </a:tr>
              <a:tr h="519546">
                <a:tc>
                  <a:txBody>
                    <a:bodyPr/>
                    <a:lstStyle/>
                    <a:p>
                      <a:pPr algn="ctr"/>
                      <a:r>
                        <a:rPr lang="en-US" sz="2400" b="0" i="0">
                          <a:latin typeface="Calibri"/>
                        </a:rPr>
                        <a:t>Evaluation processes</a:t>
                      </a:r>
                    </a:p>
                  </a:txBody>
                  <a:tcPr anchor="ctr"/>
                </a:tc>
                <a:tc>
                  <a:txBody>
                    <a:bodyPr/>
                    <a:lstStyle/>
                    <a:p>
                      <a:pPr algn="ctr"/>
                      <a:r>
                        <a:rPr lang="en-US" sz="2400" b="0" i="0">
                          <a:latin typeface="Calibri"/>
                        </a:rPr>
                        <a:t>Evaluation subcommittees, awards program</a:t>
                      </a:r>
                    </a:p>
                  </a:txBody>
                  <a:tcPr anchor="ctr"/>
                </a:tc>
                <a:extLst>
                  <a:ext uri="{0D108BD9-81ED-4DB2-BD59-A6C34878D82A}">
                    <a16:rowId xmlns:a16="http://schemas.microsoft.com/office/drawing/2014/main" val="85209771"/>
                  </a:ext>
                </a:extLst>
              </a:tr>
              <a:tr h="582969">
                <a:tc>
                  <a:txBody>
                    <a:bodyPr/>
                    <a:lstStyle/>
                    <a:p>
                      <a:pPr algn="ctr"/>
                      <a:r>
                        <a:rPr lang="en-US" sz="2400" b="0" i="0">
                          <a:latin typeface="Calibri"/>
                        </a:rPr>
                        <a:t>Changes to guidelines development</a:t>
                      </a:r>
                    </a:p>
                  </a:txBody>
                  <a:tcPr anchor="ctr"/>
                </a:tc>
                <a:tc>
                  <a:txBody>
                    <a:bodyPr/>
                    <a:lstStyle/>
                    <a:p>
                      <a:pPr algn="ctr"/>
                      <a:r>
                        <a:rPr lang="en-US" sz="2400" b="0" i="0">
                          <a:latin typeface="Calibri"/>
                        </a:rPr>
                        <a:t>Retirement and revision, employer “score card”  - things that support better evaluation</a:t>
                      </a:r>
                    </a:p>
                  </a:txBody>
                  <a:tcPr anchor="ctr"/>
                </a:tc>
                <a:extLst>
                  <a:ext uri="{0D108BD9-81ED-4DB2-BD59-A6C34878D82A}">
                    <a16:rowId xmlns:a16="http://schemas.microsoft.com/office/drawing/2014/main" val="4061031278"/>
                  </a:ext>
                </a:extLst>
              </a:tr>
              <a:tr h="582969">
                <a:tc>
                  <a:txBody>
                    <a:bodyPr/>
                    <a:lstStyle/>
                    <a:p>
                      <a:pPr algn="ctr"/>
                      <a:r>
                        <a:rPr lang="en-US" sz="2400" b="0" i="0">
                          <a:latin typeface="Calibri"/>
                        </a:rPr>
                        <a:t>Measurement</a:t>
                      </a:r>
                    </a:p>
                  </a:txBody>
                  <a:tcPr anchor="ctr"/>
                </a:tc>
                <a:tc>
                  <a:txBody>
                    <a:bodyPr/>
                    <a:lstStyle/>
                    <a:p>
                      <a:pPr algn="ctr"/>
                      <a:r>
                        <a:rPr lang="en-US" sz="2400" b="0" i="0">
                          <a:latin typeface="Calibri"/>
                        </a:rPr>
                        <a:t>Aligned process measures, aligned outcomes measures</a:t>
                      </a:r>
                    </a:p>
                  </a:txBody>
                  <a:tcPr anchor="ctr"/>
                </a:tc>
                <a:extLst>
                  <a:ext uri="{0D108BD9-81ED-4DB2-BD59-A6C34878D82A}">
                    <a16:rowId xmlns:a16="http://schemas.microsoft.com/office/drawing/2014/main" val="3591840781"/>
                  </a:ext>
                </a:extLst>
              </a:tr>
              <a:tr h="553411">
                <a:tc>
                  <a:txBody>
                    <a:bodyPr/>
                    <a:lstStyle/>
                    <a:p>
                      <a:pPr algn="ctr"/>
                      <a:r>
                        <a:rPr lang="en-US" sz="2400" b="0" i="0">
                          <a:latin typeface="Calibri"/>
                        </a:rPr>
                        <a:t>Outreach</a:t>
                      </a:r>
                    </a:p>
                  </a:txBody>
                  <a:tcPr anchor="ctr"/>
                </a:tc>
                <a:tc>
                  <a:txBody>
                    <a:bodyPr/>
                    <a:lstStyle/>
                    <a:p>
                      <a:pPr algn="ctr"/>
                      <a:r>
                        <a:rPr lang="en-US" sz="2400" b="0" i="0">
                          <a:latin typeface="Calibri"/>
                        </a:rPr>
                        <a:t>Initiatives, webinars, forums</a:t>
                      </a:r>
                    </a:p>
                  </a:txBody>
                  <a:tcPr anchor="ctr"/>
                </a:tc>
                <a:extLst>
                  <a:ext uri="{0D108BD9-81ED-4DB2-BD59-A6C34878D82A}">
                    <a16:rowId xmlns:a16="http://schemas.microsoft.com/office/drawing/2014/main" val="335389741"/>
                  </a:ext>
                </a:extLst>
              </a:tr>
              <a:tr h="671945">
                <a:tc>
                  <a:txBody>
                    <a:bodyPr/>
                    <a:lstStyle/>
                    <a:p>
                      <a:pPr algn="ctr"/>
                      <a:r>
                        <a:rPr lang="en-US" sz="2400" b="0" i="0">
                          <a:latin typeface="Calibri"/>
                        </a:rPr>
                        <a:t>Examples of Implementation</a:t>
                      </a:r>
                    </a:p>
                  </a:txBody>
                  <a:tcPr anchor="ctr"/>
                </a:tc>
                <a:tc>
                  <a:txBody>
                    <a:bodyPr/>
                    <a:lstStyle/>
                    <a:p>
                      <a:pPr algn="ctr"/>
                      <a:r>
                        <a:rPr lang="en-US" sz="2400" b="0" i="0">
                          <a:latin typeface="Calibri"/>
                        </a:rPr>
                        <a:t>Evaluation submissions, dashboards, case studies, </a:t>
                      </a:r>
                    </a:p>
                  </a:txBody>
                  <a:tcPr anchor="ctr"/>
                </a:tc>
                <a:extLst>
                  <a:ext uri="{0D108BD9-81ED-4DB2-BD59-A6C34878D82A}">
                    <a16:rowId xmlns:a16="http://schemas.microsoft.com/office/drawing/2014/main" val="2678556595"/>
                  </a:ext>
                </a:extLst>
              </a:tr>
              <a:tr h="658091">
                <a:tc>
                  <a:txBody>
                    <a:bodyPr/>
                    <a:lstStyle/>
                    <a:p>
                      <a:pPr algn="ctr"/>
                      <a:r>
                        <a:rPr lang="en-US" sz="2400" b="0" i="0">
                          <a:latin typeface="Calibri"/>
                        </a:rPr>
                        <a:t>Data collection</a:t>
                      </a:r>
                    </a:p>
                  </a:txBody>
                  <a:tcPr anchor="ctr"/>
                </a:tc>
                <a:tc>
                  <a:txBody>
                    <a:bodyPr/>
                    <a:lstStyle/>
                    <a:p>
                      <a:pPr algn="ctr"/>
                      <a:r>
                        <a:rPr lang="en-US" sz="2400" b="0" i="0">
                          <a:latin typeface="Calibri"/>
                        </a:rPr>
                        <a:t>Leveraging FHCQ program data, automated system for score cards, event attendance, etc. </a:t>
                      </a:r>
                    </a:p>
                  </a:txBody>
                  <a:tcPr anchor="ctr"/>
                </a:tc>
                <a:extLst>
                  <a:ext uri="{0D108BD9-81ED-4DB2-BD59-A6C34878D82A}">
                    <a16:rowId xmlns:a16="http://schemas.microsoft.com/office/drawing/2014/main" val="1898542451"/>
                  </a:ext>
                </a:extLst>
              </a:tr>
            </a:tbl>
          </a:graphicData>
        </a:graphic>
      </p:graphicFrame>
    </p:spTree>
    <p:extLst>
      <p:ext uri="{BB962C8B-B14F-4D97-AF65-F5344CB8AC3E}">
        <p14:creationId xmlns:p14="http://schemas.microsoft.com/office/powerpoint/2010/main" val="2608488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6749-6AD5-8A8E-45F3-15A9D14B2E0F}"/>
              </a:ext>
            </a:extLst>
          </p:cNvPr>
          <p:cNvSpPr>
            <a:spLocks noGrp="1"/>
          </p:cNvSpPr>
          <p:nvPr>
            <p:ph type="ctrTitle"/>
          </p:nvPr>
        </p:nvSpPr>
        <p:spPr/>
        <p:txBody>
          <a:bodyPr/>
          <a:lstStyle/>
          <a:p>
            <a:r>
              <a:rPr lang="en-US" dirty="0"/>
              <a:t>2026 Topic Selection</a:t>
            </a:r>
          </a:p>
        </p:txBody>
      </p:sp>
      <p:sp>
        <p:nvSpPr>
          <p:cNvPr id="3" name="Subtitle 2">
            <a:extLst>
              <a:ext uri="{FF2B5EF4-FFF2-40B4-BE49-F238E27FC236}">
                <a16:creationId xmlns:a16="http://schemas.microsoft.com/office/drawing/2014/main" id="{0A0BEA44-9CD6-36DB-1264-3830DBCEE2D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A0ACD5D5-D150-1829-E1CE-9BC0BAED0602}"/>
              </a:ext>
            </a:extLst>
          </p:cNvPr>
          <p:cNvSpPr>
            <a:spLocks noGrp="1"/>
          </p:cNvSpPr>
          <p:nvPr>
            <p:ph type="sldNum" sz="quarter" idx="12"/>
          </p:nvPr>
        </p:nvSpPr>
        <p:spPr/>
        <p:txBody>
          <a:bodyPr/>
          <a:lstStyle/>
          <a:p>
            <a:fld id="{4FAB73BC-B049-4115-A692-8D63A059BFB8}" type="slidenum">
              <a:rPr lang="en-US" smtClean="0"/>
              <a:pPr/>
              <a:t>24</a:t>
            </a:fld>
            <a:endParaRPr lang="en-US"/>
          </a:p>
        </p:txBody>
      </p:sp>
    </p:spTree>
    <p:extLst>
      <p:ext uri="{BB962C8B-B14F-4D97-AF65-F5344CB8AC3E}">
        <p14:creationId xmlns:p14="http://schemas.microsoft.com/office/powerpoint/2010/main" val="3981444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B0501-9163-2D5A-897C-8E90F1B43C24}"/>
              </a:ext>
            </a:extLst>
          </p:cNvPr>
          <p:cNvSpPr>
            <a:spLocks noGrp="1"/>
          </p:cNvSpPr>
          <p:nvPr>
            <p:ph type="title"/>
          </p:nvPr>
        </p:nvSpPr>
        <p:spPr>
          <a:xfrm>
            <a:off x="593766" y="414316"/>
            <a:ext cx="4068121" cy="973362"/>
          </a:xfrm>
        </p:spPr>
        <p:txBody>
          <a:bodyPr>
            <a:noAutofit/>
          </a:bodyPr>
          <a:lstStyle/>
          <a:p>
            <a:r>
              <a:rPr lang="en-US" sz="3600" dirty="0">
                <a:latin typeface="Calibri"/>
                <a:ea typeface="Calibri"/>
                <a:cs typeface="Calibri"/>
              </a:rPr>
              <a:t>Where have we seen adoption?</a:t>
            </a:r>
          </a:p>
        </p:txBody>
      </p:sp>
      <p:sp>
        <p:nvSpPr>
          <p:cNvPr id="4" name="Slide Number Placeholder 3">
            <a:extLst>
              <a:ext uri="{FF2B5EF4-FFF2-40B4-BE49-F238E27FC236}">
                <a16:creationId xmlns:a16="http://schemas.microsoft.com/office/drawing/2014/main" id="{F66973FC-EBDB-E391-6F83-552DB29552A6}"/>
              </a:ext>
            </a:extLst>
          </p:cNvPr>
          <p:cNvSpPr>
            <a:spLocks noGrp="1"/>
          </p:cNvSpPr>
          <p:nvPr>
            <p:ph type="sldNum" sz="quarter" idx="12"/>
          </p:nvPr>
        </p:nvSpPr>
        <p:spPr/>
        <p:txBody>
          <a:bodyPr/>
          <a:lstStyle/>
          <a:p>
            <a:r>
              <a:rPr lang="en-US"/>
              <a:t> Slide </a:t>
            </a:r>
            <a:fld id="{4FAB73BC-B049-4115-A692-8D63A059BFB8}" type="slidenum">
              <a:rPr lang="en-US" smtClean="0"/>
              <a:pPr/>
              <a:t>25</a:t>
            </a:fld>
            <a:endParaRPr lang="en-US"/>
          </a:p>
        </p:txBody>
      </p:sp>
      <p:sp>
        <p:nvSpPr>
          <p:cNvPr id="8" name="TextBox 7">
            <a:extLst>
              <a:ext uri="{FF2B5EF4-FFF2-40B4-BE49-F238E27FC236}">
                <a16:creationId xmlns:a16="http://schemas.microsoft.com/office/drawing/2014/main" id="{40CA6B68-626F-7A00-67DC-22E0F30EDDB9}"/>
              </a:ext>
            </a:extLst>
          </p:cNvPr>
          <p:cNvSpPr txBox="1"/>
          <p:nvPr/>
        </p:nvSpPr>
        <p:spPr>
          <a:xfrm>
            <a:off x="158353" y="1624699"/>
            <a:ext cx="4832288" cy="5078313"/>
          </a:xfrm>
          <a:prstGeom prst="rect">
            <a:avLst/>
          </a:prstGeom>
          <a:noFill/>
        </p:spPr>
        <p:txBody>
          <a:bodyPr wrap="square" lIns="91440" tIns="45720" rIns="91440" bIns="45720" anchor="t">
            <a:spAutoFit/>
          </a:bodyPr>
          <a:lstStyle/>
          <a:p>
            <a:r>
              <a:rPr lang="en-US" sz="2400" b="1" dirty="0">
                <a:solidFill>
                  <a:schemeClr val="tx2"/>
                </a:solidFill>
                <a:effectLst/>
                <a:latin typeface="Calibri"/>
                <a:ea typeface="Aptos" panose="020B0004020202020204" pitchFamily="34" charset="0"/>
                <a:cs typeface="Arial"/>
              </a:rPr>
              <a:t>24 with over </a:t>
            </a:r>
            <a:r>
              <a:rPr lang="en-US" sz="2400" b="1" dirty="0">
                <a:solidFill>
                  <a:schemeClr val="tx2"/>
                </a:solidFill>
                <a:latin typeface="Calibri"/>
                <a:ea typeface="Aptos" panose="020B0004020202020204" pitchFamily="34" charset="0"/>
                <a:cs typeface="Arial"/>
              </a:rPr>
              <a:t>42 different</a:t>
            </a:r>
            <a:r>
              <a:rPr lang="en-US" sz="2400" b="1" dirty="0">
                <a:solidFill>
                  <a:schemeClr val="tx2"/>
                </a:solidFill>
                <a:effectLst/>
                <a:latin typeface="Calibri"/>
                <a:ea typeface="Aptos" panose="020B0004020202020204" pitchFamily="34" charset="0"/>
                <a:cs typeface="Arial"/>
              </a:rPr>
              <a:t> delivery sites </a:t>
            </a:r>
            <a:r>
              <a:rPr lang="en-US" sz="2400" dirty="0">
                <a:solidFill>
                  <a:schemeClr val="tx2"/>
                </a:solidFill>
                <a:latin typeface="Calibri"/>
                <a:ea typeface="Aptos" panose="020B0004020202020204" pitchFamily="34" charset="0"/>
                <a:cs typeface="Arial"/>
              </a:rPr>
              <a:t>report</a:t>
            </a:r>
            <a:r>
              <a:rPr lang="en-US" sz="2400" dirty="0">
                <a:solidFill>
                  <a:schemeClr val="tx2"/>
                </a:solidFill>
                <a:effectLst/>
                <a:latin typeface="Calibri"/>
                <a:ea typeface="Aptos" panose="020B0004020202020204" pitchFamily="34" charset="0"/>
                <a:cs typeface="Arial"/>
              </a:rPr>
              <a:t> partial or complete adoption of Bree Guidelines</a:t>
            </a:r>
            <a:r>
              <a:rPr lang="en-US" sz="2400" dirty="0">
                <a:solidFill>
                  <a:schemeClr val="tx2"/>
                </a:solidFill>
                <a:latin typeface="Calibri"/>
                <a:ea typeface="Aptos" panose="020B0004020202020204" pitchFamily="34" charset="0"/>
                <a:cs typeface="Arial"/>
              </a:rPr>
              <a:t> </a:t>
            </a:r>
            <a:br>
              <a:rPr lang="en-US" sz="2400" dirty="0">
                <a:solidFill>
                  <a:schemeClr val="tx2"/>
                </a:solidFill>
                <a:latin typeface="Calibri"/>
                <a:ea typeface="Aptos" panose="020B0004020202020204" pitchFamily="34" charset="0"/>
                <a:cs typeface="Arial"/>
              </a:rPr>
            </a:br>
            <a:r>
              <a:rPr lang="en-US" sz="2000" dirty="0">
                <a:solidFill>
                  <a:schemeClr val="tx2"/>
                </a:solidFill>
                <a:latin typeface="Calibri"/>
                <a:ea typeface="Aptos" panose="020B0004020202020204" pitchFamily="34" charset="0"/>
                <a:cs typeface="Arial"/>
              </a:rPr>
              <a:t>(June 2025)</a:t>
            </a:r>
            <a:endParaRPr lang="en-US" sz="2000" dirty="0">
              <a:solidFill>
                <a:schemeClr val="tx2"/>
              </a:solidFill>
              <a:effectLst/>
              <a:latin typeface="Calibri"/>
              <a:ea typeface="Aptos" panose="020B0004020202020204" pitchFamily="34" charset="0"/>
              <a:cs typeface="Arial"/>
            </a:endParaRPr>
          </a:p>
          <a:p>
            <a:endParaRPr lang="en-US" sz="2400" dirty="0">
              <a:solidFill>
                <a:schemeClr val="tx2"/>
              </a:solidFill>
              <a:latin typeface="Calibri"/>
              <a:ea typeface="Aptos" panose="020B0004020202020204" pitchFamily="34" charset="0"/>
              <a:cs typeface="Arial" panose="020B0604020202020204" pitchFamily="34" charset="0"/>
            </a:endParaRPr>
          </a:p>
          <a:p>
            <a:r>
              <a:rPr lang="en-US" sz="2400" dirty="0">
                <a:solidFill>
                  <a:schemeClr val="tx2"/>
                </a:solidFill>
                <a:effectLst/>
                <a:latin typeface="Calibri"/>
                <a:ea typeface="Aptos" panose="020B0004020202020204" pitchFamily="34" charset="0"/>
                <a:cs typeface="Arial"/>
              </a:rPr>
              <a:t>Organizations represent health plans, health systems, hospitals, employers, educational service districts, critical access hospitals, networks, QI organizations, chiropractors, and state agencies. </a:t>
            </a:r>
          </a:p>
          <a:p>
            <a:endParaRPr lang="en-US" sz="2400" dirty="0">
              <a:solidFill>
                <a:schemeClr val="tx2"/>
              </a:solidFill>
              <a:latin typeface="Calibri"/>
              <a:ea typeface="Aptos" panose="020B0004020202020204" pitchFamily="34" charset="0"/>
              <a:cs typeface="Arial" panose="020B0604020202020204" pitchFamily="34" charset="0"/>
            </a:endParaRPr>
          </a:p>
          <a:p>
            <a:r>
              <a:rPr lang="en-US" i="1" dirty="0">
                <a:solidFill>
                  <a:schemeClr val="tx2"/>
                </a:solidFill>
                <a:effectLst/>
                <a:latin typeface="Calibri"/>
                <a:ea typeface="Aptos" panose="020B0004020202020204" pitchFamily="34" charset="0"/>
                <a:cs typeface="Arial"/>
              </a:rPr>
              <a:t>Data limited, reflects more recent guidelines</a:t>
            </a:r>
          </a:p>
          <a:p>
            <a:endParaRPr lang="en-US" dirty="0">
              <a:latin typeface="Aptos" panose="020B0004020202020204" pitchFamily="34" charset="0"/>
              <a:cs typeface="Arial" panose="020B0604020202020204" pitchFamily="34" charset="0"/>
            </a:endParaRPr>
          </a:p>
        </p:txBody>
      </p:sp>
      <p:graphicFrame>
        <p:nvGraphicFramePr>
          <p:cNvPr id="11" name="Content Placeholder 10">
            <a:extLst>
              <a:ext uri="{FF2B5EF4-FFF2-40B4-BE49-F238E27FC236}">
                <a16:creationId xmlns:a16="http://schemas.microsoft.com/office/drawing/2014/main" id="{E9A1C5E9-C32E-E003-04DB-AD5C5C7FFAC3}"/>
              </a:ext>
            </a:extLst>
          </p:cNvPr>
          <p:cNvGraphicFramePr>
            <a:graphicFrameLocks noGrp="1"/>
          </p:cNvGraphicFramePr>
          <p:nvPr>
            <p:ph idx="1"/>
            <p:extLst>
              <p:ext uri="{D42A27DB-BD31-4B8C-83A1-F6EECF244321}">
                <p14:modId xmlns:p14="http://schemas.microsoft.com/office/powerpoint/2010/main" val="1128451553"/>
              </p:ext>
            </p:extLst>
          </p:nvPr>
        </p:nvGraphicFramePr>
        <p:xfrm>
          <a:off x="5148617" y="1624699"/>
          <a:ext cx="6831605" cy="5177511"/>
        </p:xfrm>
        <a:graphic>
          <a:graphicData uri="http://schemas.openxmlformats.org/drawingml/2006/table">
            <a:tbl>
              <a:tblPr firstRow="1" firstCol="1">
                <a:tableStyleId>{5C22544A-7EE6-4342-B048-85BDC9FD1C3A}</a:tableStyleId>
              </a:tblPr>
              <a:tblGrid>
                <a:gridCol w="4461016">
                  <a:extLst>
                    <a:ext uri="{9D8B030D-6E8A-4147-A177-3AD203B41FA5}">
                      <a16:colId xmlns:a16="http://schemas.microsoft.com/office/drawing/2014/main" val="4270614952"/>
                    </a:ext>
                  </a:extLst>
                </a:gridCol>
                <a:gridCol w="2370589">
                  <a:extLst>
                    <a:ext uri="{9D8B030D-6E8A-4147-A177-3AD203B41FA5}">
                      <a16:colId xmlns:a16="http://schemas.microsoft.com/office/drawing/2014/main" val="4275753489"/>
                    </a:ext>
                  </a:extLst>
                </a:gridCol>
              </a:tblGrid>
              <a:tr h="884354">
                <a:tc>
                  <a:txBody>
                    <a:bodyPr/>
                    <a:lstStyle/>
                    <a:p>
                      <a:pPr marL="0" marR="228600">
                        <a:lnSpc>
                          <a:spcPct val="107000"/>
                        </a:lnSpc>
                        <a:spcAft>
                          <a:spcPts val="800"/>
                        </a:spcAft>
                        <a:buNone/>
                      </a:pPr>
                      <a:r>
                        <a:rPr lang="en-US" sz="2400" b="1" kern="100" dirty="0">
                          <a:effectLst/>
                          <a:latin typeface="Calibri"/>
                        </a:rPr>
                        <a:t>Topics</a:t>
                      </a:r>
                    </a:p>
                  </a:txBody>
                  <a:tcPr marL="68580" marR="68580" marT="0" marB="0"/>
                </a:tc>
                <a:tc>
                  <a:txBody>
                    <a:bodyPr/>
                    <a:lstStyle/>
                    <a:p>
                      <a:pPr marL="0" marR="228600" algn="ctr">
                        <a:lnSpc>
                          <a:spcPct val="107000"/>
                        </a:lnSpc>
                        <a:spcAft>
                          <a:spcPts val="800"/>
                        </a:spcAft>
                        <a:buNone/>
                      </a:pPr>
                      <a:r>
                        <a:rPr lang="en-US" sz="2400" kern="100">
                          <a:effectLst/>
                          <a:latin typeface="Calibri"/>
                        </a:rPr>
                        <a:t>Percent Implementing</a:t>
                      </a:r>
                      <a:endParaRPr lang="en-US" sz="2400" kern="100">
                        <a:effectLst/>
                        <a:latin typeface="Calibri"/>
                        <a:ea typeface="Aptos" panose="020B0004020202020204" pitchFamily="34" charset="0"/>
                        <a:cs typeface="Arial"/>
                      </a:endParaRPr>
                    </a:p>
                  </a:txBody>
                  <a:tcPr marL="68580" marR="68580" marT="0" marB="0"/>
                </a:tc>
                <a:extLst>
                  <a:ext uri="{0D108BD9-81ED-4DB2-BD59-A6C34878D82A}">
                    <a16:rowId xmlns:a16="http://schemas.microsoft.com/office/drawing/2014/main" val="2129200672"/>
                  </a:ext>
                </a:extLst>
              </a:tr>
              <a:tr h="394113">
                <a:tc>
                  <a:txBody>
                    <a:bodyPr/>
                    <a:lstStyle/>
                    <a:p>
                      <a:pPr marL="0" marR="228600">
                        <a:lnSpc>
                          <a:spcPct val="107000"/>
                        </a:lnSpc>
                        <a:spcAft>
                          <a:spcPts val="800"/>
                        </a:spcAft>
                        <a:buNone/>
                      </a:pPr>
                      <a:r>
                        <a:rPr lang="en-US" sz="2400" b="1" kern="100" dirty="0">
                          <a:effectLst/>
                          <a:latin typeface="Calibri"/>
                        </a:rPr>
                        <a:t>Behavioral Health</a:t>
                      </a:r>
                      <a:endParaRPr lang="en-US" sz="2400" b="1" kern="100" dirty="0">
                        <a:effectLst/>
                        <a:latin typeface="Calibri"/>
                        <a:ea typeface="Aptos" panose="020B0004020202020204" pitchFamily="34" charset="0"/>
                        <a:cs typeface="Arial"/>
                      </a:endParaRPr>
                    </a:p>
                  </a:txBody>
                  <a:tcPr marL="68580" marR="68580" marT="0" marB="0"/>
                </a:tc>
                <a:tc>
                  <a:txBody>
                    <a:bodyPr/>
                    <a:lstStyle/>
                    <a:p>
                      <a:pPr marL="0" marR="228600" algn="ctr">
                        <a:lnSpc>
                          <a:spcPct val="107000"/>
                        </a:lnSpc>
                        <a:spcAft>
                          <a:spcPts val="800"/>
                        </a:spcAft>
                        <a:buNone/>
                      </a:pPr>
                      <a:r>
                        <a:rPr lang="en-US" sz="2400" b="1" kern="100" dirty="0">
                          <a:solidFill>
                            <a:schemeClr val="tx2"/>
                          </a:solidFill>
                          <a:effectLst/>
                          <a:latin typeface="Calibri"/>
                        </a:rPr>
                        <a:t>85.7%</a:t>
                      </a:r>
                      <a:endParaRPr lang="en-US" sz="2400" b="1" kern="100" dirty="0">
                        <a:solidFill>
                          <a:schemeClr val="tx2"/>
                        </a:solidFill>
                        <a:effectLst/>
                        <a:latin typeface="Calibri"/>
                        <a:ea typeface="Aptos" panose="020B0004020202020204" pitchFamily="34" charset="0"/>
                        <a:cs typeface="Arial"/>
                      </a:endParaRPr>
                    </a:p>
                  </a:txBody>
                  <a:tcPr marL="68580" marR="68580" marT="0" marB="0"/>
                </a:tc>
                <a:extLst>
                  <a:ext uri="{0D108BD9-81ED-4DB2-BD59-A6C34878D82A}">
                    <a16:rowId xmlns:a16="http://schemas.microsoft.com/office/drawing/2014/main" val="670677459"/>
                  </a:ext>
                </a:extLst>
              </a:tr>
              <a:tr h="394113">
                <a:tc>
                  <a:txBody>
                    <a:bodyPr/>
                    <a:lstStyle/>
                    <a:p>
                      <a:pPr marL="0" marR="228600">
                        <a:lnSpc>
                          <a:spcPct val="107000"/>
                        </a:lnSpc>
                        <a:spcAft>
                          <a:spcPts val="800"/>
                        </a:spcAft>
                        <a:buNone/>
                      </a:pPr>
                      <a:r>
                        <a:rPr lang="en-US" sz="2400" b="1" kern="100">
                          <a:effectLst/>
                          <a:latin typeface="Calibri"/>
                        </a:rPr>
                        <a:t>Chronic Disease Management</a:t>
                      </a:r>
                      <a:endParaRPr lang="en-US" sz="2400" b="1" kern="100">
                        <a:effectLst/>
                        <a:latin typeface="Calibri"/>
                        <a:ea typeface="Aptos" panose="020B0004020202020204" pitchFamily="34" charset="0"/>
                        <a:cs typeface="Arial"/>
                      </a:endParaRPr>
                    </a:p>
                  </a:txBody>
                  <a:tcPr marL="68580" marR="68580" marT="0" marB="0"/>
                </a:tc>
                <a:tc>
                  <a:txBody>
                    <a:bodyPr/>
                    <a:lstStyle/>
                    <a:p>
                      <a:pPr marL="0" marR="228600" algn="ctr">
                        <a:lnSpc>
                          <a:spcPct val="107000"/>
                        </a:lnSpc>
                        <a:spcAft>
                          <a:spcPts val="800"/>
                        </a:spcAft>
                        <a:buNone/>
                      </a:pPr>
                      <a:r>
                        <a:rPr lang="en-US" sz="2400" b="1" kern="100" dirty="0">
                          <a:solidFill>
                            <a:schemeClr val="tx2"/>
                          </a:solidFill>
                          <a:effectLst/>
                          <a:latin typeface="Calibri"/>
                        </a:rPr>
                        <a:t>47.6%</a:t>
                      </a:r>
                      <a:endParaRPr lang="en-US" sz="2400" b="1" kern="100" dirty="0">
                        <a:solidFill>
                          <a:schemeClr val="tx2"/>
                        </a:solidFill>
                        <a:effectLst/>
                        <a:latin typeface="Calibri"/>
                        <a:ea typeface="Aptos" panose="020B0004020202020204" pitchFamily="34" charset="0"/>
                        <a:cs typeface="Arial"/>
                      </a:endParaRPr>
                    </a:p>
                  </a:txBody>
                  <a:tcPr marL="68580" marR="68580" marT="0" marB="0"/>
                </a:tc>
                <a:extLst>
                  <a:ext uri="{0D108BD9-81ED-4DB2-BD59-A6C34878D82A}">
                    <a16:rowId xmlns:a16="http://schemas.microsoft.com/office/drawing/2014/main" val="1780672261"/>
                  </a:ext>
                </a:extLst>
              </a:tr>
              <a:tr h="731652">
                <a:tc>
                  <a:txBody>
                    <a:bodyPr/>
                    <a:lstStyle/>
                    <a:p>
                      <a:pPr marL="0" marR="228600">
                        <a:lnSpc>
                          <a:spcPct val="107000"/>
                        </a:lnSpc>
                        <a:spcAft>
                          <a:spcPts val="800"/>
                        </a:spcAft>
                        <a:buNone/>
                      </a:pPr>
                      <a:r>
                        <a:rPr lang="en-US" sz="2400" b="1" kern="100" dirty="0">
                          <a:effectLst/>
                          <a:latin typeface="Calibri"/>
                        </a:rPr>
                        <a:t>General (e.g., Primary Care, LGBTQ+, SDM)</a:t>
                      </a:r>
                      <a:endParaRPr lang="en-US" sz="2400" b="1" kern="100" dirty="0">
                        <a:effectLst/>
                        <a:latin typeface="Calibri"/>
                        <a:ea typeface="Aptos" panose="020B0004020202020204" pitchFamily="34" charset="0"/>
                        <a:cs typeface="Arial"/>
                      </a:endParaRPr>
                    </a:p>
                  </a:txBody>
                  <a:tcPr marL="68580" marR="68580" marT="0" marB="0"/>
                </a:tc>
                <a:tc>
                  <a:txBody>
                    <a:bodyPr/>
                    <a:lstStyle/>
                    <a:p>
                      <a:pPr marL="0" marR="228600" algn="ctr">
                        <a:lnSpc>
                          <a:spcPct val="107000"/>
                        </a:lnSpc>
                        <a:spcAft>
                          <a:spcPts val="800"/>
                        </a:spcAft>
                        <a:buNone/>
                      </a:pPr>
                      <a:r>
                        <a:rPr lang="en-US" sz="2400" b="1" kern="100" dirty="0">
                          <a:solidFill>
                            <a:schemeClr val="tx2"/>
                          </a:solidFill>
                          <a:effectLst/>
                          <a:latin typeface="Calibri"/>
                        </a:rPr>
                        <a:t>42.8%</a:t>
                      </a:r>
                      <a:endParaRPr lang="en-US" sz="2400" b="1" kern="100" dirty="0">
                        <a:solidFill>
                          <a:schemeClr val="tx2"/>
                        </a:solidFill>
                        <a:effectLst/>
                        <a:latin typeface="Calibri"/>
                        <a:ea typeface="Aptos" panose="020B0004020202020204" pitchFamily="34" charset="0"/>
                        <a:cs typeface="Arial"/>
                      </a:endParaRPr>
                    </a:p>
                  </a:txBody>
                  <a:tcPr marL="68580" marR="68580" marT="0" marB="0"/>
                </a:tc>
                <a:extLst>
                  <a:ext uri="{0D108BD9-81ED-4DB2-BD59-A6C34878D82A}">
                    <a16:rowId xmlns:a16="http://schemas.microsoft.com/office/drawing/2014/main" val="3637741178"/>
                  </a:ext>
                </a:extLst>
              </a:tr>
              <a:tr h="394113">
                <a:tc>
                  <a:txBody>
                    <a:bodyPr/>
                    <a:lstStyle/>
                    <a:p>
                      <a:pPr marL="0" marR="228600">
                        <a:lnSpc>
                          <a:spcPct val="107000"/>
                        </a:lnSpc>
                        <a:spcAft>
                          <a:spcPts val="800"/>
                        </a:spcAft>
                        <a:buNone/>
                      </a:pPr>
                      <a:r>
                        <a:rPr lang="en-US" sz="2400" b="1" kern="100">
                          <a:effectLst/>
                          <a:latin typeface="Calibri"/>
                        </a:rPr>
                        <a:t>Oncology</a:t>
                      </a:r>
                      <a:endParaRPr lang="en-US" sz="2400" b="1" kern="100">
                        <a:effectLst/>
                        <a:latin typeface="Calibri"/>
                        <a:ea typeface="Aptos" panose="020B0004020202020204" pitchFamily="34" charset="0"/>
                        <a:cs typeface="Arial"/>
                      </a:endParaRPr>
                    </a:p>
                  </a:txBody>
                  <a:tcPr marL="68580" marR="68580" marT="0" marB="0"/>
                </a:tc>
                <a:tc>
                  <a:txBody>
                    <a:bodyPr/>
                    <a:lstStyle/>
                    <a:p>
                      <a:pPr marL="0" marR="228600" algn="ctr">
                        <a:lnSpc>
                          <a:spcPct val="107000"/>
                        </a:lnSpc>
                        <a:spcAft>
                          <a:spcPts val="800"/>
                        </a:spcAft>
                        <a:buNone/>
                      </a:pPr>
                      <a:r>
                        <a:rPr lang="en-US" sz="2400" b="1" kern="100" dirty="0">
                          <a:solidFill>
                            <a:schemeClr val="tx2"/>
                          </a:solidFill>
                          <a:effectLst/>
                          <a:latin typeface="Calibri"/>
                        </a:rPr>
                        <a:t>38.1%</a:t>
                      </a:r>
                      <a:endParaRPr lang="en-US" sz="2400" b="1" kern="100" dirty="0">
                        <a:solidFill>
                          <a:schemeClr val="tx2"/>
                        </a:solidFill>
                        <a:effectLst/>
                        <a:latin typeface="Calibri"/>
                        <a:ea typeface="Aptos" panose="020B0004020202020204" pitchFamily="34" charset="0"/>
                        <a:cs typeface="Arial"/>
                      </a:endParaRPr>
                    </a:p>
                  </a:txBody>
                  <a:tcPr marL="68580" marR="68580" marT="0" marB="0"/>
                </a:tc>
                <a:extLst>
                  <a:ext uri="{0D108BD9-81ED-4DB2-BD59-A6C34878D82A}">
                    <a16:rowId xmlns:a16="http://schemas.microsoft.com/office/drawing/2014/main" val="2959161249"/>
                  </a:ext>
                </a:extLst>
              </a:tr>
              <a:tr h="394113">
                <a:tc>
                  <a:txBody>
                    <a:bodyPr/>
                    <a:lstStyle/>
                    <a:p>
                      <a:pPr marL="0" marR="228600">
                        <a:lnSpc>
                          <a:spcPct val="107000"/>
                        </a:lnSpc>
                        <a:spcAft>
                          <a:spcPts val="800"/>
                        </a:spcAft>
                        <a:buNone/>
                      </a:pPr>
                      <a:r>
                        <a:rPr lang="en-US" sz="2400" b="0" kern="100">
                          <a:effectLst/>
                          <a:latin typeface="Calibri"/>
                        </a:rPr>
                        <a:t>Managing Pain</a:t>
                      </a:r>
                      <a:endParaRPr lang="en-US" sz="2400" b="0" kern="100">
                        <a:effectLst/>
                        <a:latin typeface="Calibri"/>
                        <a:ea typeface="Aptos" panose="020B0004020202020204" pitchFamily="34" charset="0"/>
                        <a:cs typeface="Arial"/>
                      </a:endParaRPr>
                    </a:p>
                  </a:txBody>
                  <a:tcPr marL="68580" marR="68580" marT="0" marB="0"/>
                </a:tc>
                <a:tc>
                  <a:txBody>
                    <a:bodyPr/>
                    <a:lstStyle/>
                    <a:p>
                      <a:pPr marL="0" marR="228600" algn="ctr">
                        <a:lnSpc>
                          <a:spcPct val="107000"/>
                        </a:lnSpc>
                        <a:spcAft>
                          <a:spcPts val="800"/>
                        </a:spcAft>
                        <a:buNone/>
                      </a:pPr>
                      <a:r>
                        <a:rPr lang="en-US" sz="2400" kern="100" dirty="0">
                          <a:solidFill>
                            <a:schemeClr val="tx2"/>
                          </a:solidFill>
                          <a:effectLst/>
                          <a:latin typeface="Calibri"/>
                        </a:rPr>
                        <a:t>21.4%</a:t>
                      </a:r>
                      <a:endParaRPr lang="en-US" sz="2400" kern="100" dirty="0">
                        <a:solidFill>
                          <a:schemeClr val="tx2"/>
                        </a:solidFill>
                        <a:effectLst/>
                        <a:latin typeface="Calibri"/>
                        <a:ea typeface="Aptos" panose="020B0004020202020204" pitchFamily="34" charset="0"/>
                        <a:cs typeface="Arial"/>
                      </a:endParaRPr>
                    </a:p>
                  </a:txBody>
                  <a:tcPr marL="68580" marR="68580" marT="0" marB="0"/>
                </a:tc>
                <a:extLst>
                  <a:ext uri="{0D108BD9-81ED-4DB2-BD59-A6C34878D82A}">
                    <a16:rowId xmlns:a16="http://schemas.microsoft.com/office/drawing/2014/main" val="4227889145"/>
                  </a:ext>
                </a:extLst>
              </a:tr>
              <a:tr h="394113">
                <a:tc>
                  <a:txBody>
                    <a:bodyPr/>
                    <a:lstStyle/>
                    <a:p>
                      <a:pPr marL="0" marR="228600">
                        <a:lnSpc>
                          <a:spcPct val="107000"/>
                        </a:lnSpc>
                        <a:spcAft>
                          <a:spcPts val="800"/>
                        </a:spcAft>
                        <a:buNone/>
                      </a:pPr>
                      <a:r>
                        <a:rPr lang="en-US" sz="2400" b="0" kern="100" dirty="0">
                          <a:effectLst/>
                          <a:latin typeface="Calibri"/>
                        </a:rPr>
                        <a:t>Aging</a:t>
                      </a:r>
                      <a:endParaRPr lang="en-US" sz="2400" b="0" kern="100" dirty="0">
                        <a:effectLst/>
                        <a:latin typeface="Calibri"/>
                        <a:ea typeface="Aptos" panose="020B0004020202020204" pitchFamily="34" charset="0"/>
                        <a:cs typeface="Arial"/>
                      </a:endParaRPr>
                    </a:p>
                  </a:txBody>
                  <a:tcPr marL="68580" marR="68580" marT="0" marB="0"/>
                </a:tc>
                <a:tc>
                  <a:txBody>
                    <a:bodyPr/>
                    <a:lstStyle/>
                    <a:p>
                      <a:pPr marL="0" marR="228600" algn="ctr">
                        <a:lnSpc>
                          <a:spcPct val="107000"/>
                        </a:lnSpc>
                        <a:spcAft>
                          <a:spcPts val="800"/>
                        </a:spcAft>
                        <a:buNone/>
                      </a:pPr>
                      <a:r>
                        <a:rPr lang="en-US" sz="2400" kern="100">
                          <a:solidFill>
                            <a:schemeClr val="tx2"/>
                          </a:solidFill>
                          <a:effectLst/>
                          <a:latin typeface="Calibri"/>
                        </a:rPr>
                        <a:t>14.3%</a:t>
                      </a:r>
                      <a:endParaRPr lang="en-US" sz="2400" kern="100">
                        <a:solidFill>
                          <a:schemeClr val="tx2"/>
                        </a:solidFill>
                        <a:effectLst/>
                        <a:latin typeface="Calibri"/>
                        <a:ea typeface="Aptos" panose="020B0004020202020204" pitchFamily="34" charset="0"/>
                        <a:cs typeface="Arial"/>
                      </a:endParaRPr>
                    </a:p>
                  </a:txBody>
                  <a:tcPr marL="68580" marR="68580" marT="0" marB="0"/>
                </a:tc>
                <a:extLst>
                  <a:ext uri="{0D108BD9-81ED-4DB2-BD59-A6C34878D82A}">
                    <a16:rowId xmlns:a16="http://schemas.microsoft.com/office/drawing/2014/main" val="1679400998"/>
                  </a:ext>
                </a:extLst>
              </a:tr>
              <a:tr h="394113">
                <a:tc>
                  <a:txBody>
                    <a:bodyPr/>
                    <a:lstStyle/>
                    <a:p>
                      <a:pPr marL="0" marR="228600">
                        <a:lnSpc>
                          <a:spcPct val="107000"/>
                        </a:lnSpc>
                        <a:spcAft>
                          <a:spcPts val="800"/>
                        </a:spcAft>
                        <a:buNone/>
                      </a:pPr>
                      <a:r>
                        <a:rPr lang="en-US" sz="2400" b="0" kern="100">
                          <a:effectLst/>
                          <a:latin typeface="Calibri"/>
                        </a:rPr>
                        <a:t>Infectious Disease Management</a:t>
                      </a:r>
                      <a:endParaRPr lang="en-US" sz="2400" b="0" kern="100">
                        <a:effectLst/>
                        <a:latin typeface="Calibri"/>
                        <a:ea typeface="Aptos" panose="020B0004020202020204" pitchFamily="34" charset="0"/>
                        <a:cs typeface="Arial"/>
                      </a:endParaRPr>
                    </a:p>
                  </a:txBody>
                  <a:tcPr marL="68580" marR="68580" marT="0" marB="0"/>
                </a:tc>
                <a:tc>
                  <a:txBody>
                    <a:bodyPr/>
                    <a:lstStyle/>
                    <a:p>
                      <a:pPr marL="0" marR="228600" algn="ctr">
                        <a:lnSpc>
                          <a:spcPct val="107000"/>
                        </a:lnSpc>
                        <a:spcAft>
                          <a:spcPts val="800"/>
                        </a:spcAft>
                        <a:buNone/>
                      </a:pPr>
                      <a:r>
                        <a:rPr lang="en-US" sz="2400" kern="100" dirty="0">
                          <a:solidFill>
                            <a:schemeClr val="tx2"/>
                          </a:solidFill>
                          <a:effectLst/>
                          <a:latin typeface="Calibri"/>
                        </a:rPr>
                        <a:t>14.3%</a:t>
                      </a:r>
                      <a:endParaRPr lang="en-US" sz="2400" kern="100" dirty="0">
                        <a:solidFill>
                          <a:schemeClr val="tx2"/>
                        </a:solidFill>
                        <a:effectLst/>
                        <a:latin typeface="Calibri"/>
                        <a:ea typeface="Aptos" panose="020B0004020202020204" pitchFamily="34" charset="0"/>
                        <a:cs typeface="Arial"/>
                      </a:endParaRPr>
                    </a:p>
                  </a:txBody>
                  <a:tcPr marL="68580" marR="68580" marT="0" marB="0"/>
                </a:tc>
                <a:extLst>
                  <a:ext uri="{0D108BD9-81ED-4DB2-BD59-A6C34878D82A}">
                    <a16:rowId xmlns:a16="http://schemas.microsoft.com/office/drawing/2014/main" val="2285710759"/>
                  </a:ext>
                </a:extLst>
              </a:tr>
              <a:tr h="384500">
                <a:tc>
                  <a:txBody>
                    <a:bodyPr/>
                    <a:lstStyle/>
                    <a:p>
                      <a:pPr marL="0" marR="228600">
                        <a:lnSpc>
                          <a:spcPct val="107000"/>
                        </a:lnSpc>
                        <a:spcAft>
                          <a:spcPts val="800"/>
                        </a:spcAft>
                        <a:buNone/>
                      </a:pPr>
                      <a:r>
                        <a:rPr lang="en-US" sz="2400" b="0" kern="100">
                          <a:effectLst/>
                          <a:latin typeface="Calibri"/>
                        </a:rPr>
                        <a:t>Care transitions</a:t>
                      </a:r>
                      <a:endParaRPr lang="en-US" sz="2400" b="0" kern="100">
                        <a:effectLst/>
                        <a:latin typeface="Calibri"/>
                        <a:ea typeface="Aptos" panose="020B0004020202020204" pitchFamily="34" charset="0"/>
                        <a:cs typeface="Arial"/>
                      </a:endParaRPr>
                    </a:p>
                  </a:txBody>
                  <a:tcPr marL="68580" marR="68580" marT="0" marB="0"/>
                </a:tc>
                <a:tc>
                  <a:txBody>
                    <a:bodyPr/>
                    <a:lstStyle/>
                    <a:p>
                      <a:pPr marL="0" marR="228600" algn="ctr">
                        <a:lnSpc>
                          <a:spcPct val="107000"/>
                        </a:lnSpc>
                        <a:spcAft>
                          <a:spcPts val="800"/>
                        </a:spcAft>
                        <a:buNone/>
                      </a:pPr>
                      <a:r>
                        <a:rPr lang="en-US" sz="2400" kern="100" dirty="0">
                          <a:solidFill>
                            <a:schemeClr val="tx2"/>
                          </a:solidFill>
                          <a:effectLst/>
                          <a:latin typeface="Calibri"/>
                        </a:rPr>
                        <a:t>11.9%</a:t>
                      </a:r>
                      <a:endParaRPr lang="en-US" sz="2400" kern="100" dirty="0">
                        <a:solidFill>
                          <a:schemeClr val="tx2"/>
                        </a:solidFill>
                        <a:effectLst/>
                        <a:latin typeface="Calibri"/>
                        <a:ea typeface="Aptos" panose="020B0004020202020204" pitchFamily="34" charset="0"/>
                        <a:cs typeface="Arial"/>
                      </a:endParaRPr>
                    </a:p>
                  </a:txBody>
                  <a:tcPr marL="68580" marR="68580" marT="0" marB="0"/>
                </a:tc>
                <a:extLst>
                  <a:ext uri="{0D108BD9-81ED-4DB2-BD59-A6C34878D82A}">
                    <a16:rowId xmlns:a16="http://schemas.microsoft.com/office/drawing/2014/main" val="1231457258"/>
                  </a:ext>
                </a:extLst>
              </a:tr>
              <a:tr h="384500">
                <a:tc>
                  <a:txBody>
                    <a:bodyPr/>
                    <a:lstStyle/>
                    <a:p>
                      <a:pPr marL="0" marR="228600">
                        <a:lnSpc>
                          <a:spcPct val="107000"/>
                        </a:lnSpc>
                        <a:spcAft>
                          <a:spcPts val="800"/>
                        </a:spcAft>
                        <a:buNone/>
                      </a:pPr>
                      <a:r>
                        <a:rPr lang="en-US" sz="2400" b="0" kern="100">
                          <a:effectLst/>
                          <a:latin typeface="Calibri"/>
                        </a:rPr>
                        <a:t>Surgery</a:t>
                      </a:r>
                      <a:endParaRPr lang="en-US" sz="2400" b="0" kern="100">
                        <a:effectLst/>
                        <a:latin typeface="Calibri"/>
                        <a:ea typeface="Aptos" panose="020B0004020202020204" pitchFamily="34" charset="0"/>
                        <a:cs typeface="Arial"/>
                      </a:endParaRPr>
                    </a:p>
                  </a:txBody>
                  <a:tcPr marL="68580" marR="68580" marT="0" marB="0"/>
                </a:tc>
                <a:tc>
                  <a:txBody>
                    <a:bodyPr/>
                    <a:lstStyle/>
                    <a:p>
                      <a:pPr marL="0" marR="228600" algn="ctr">
                        <a:lnSpc>
                          <a:spcPct val="107000"/>
                        </a:lnSpc>
                        <a:spcAft>
                          <a:spcPts val="800"/>
                        </a:spcAft>
                        <a:buNone/>
                      </a:pPr>
                      <a:r>
                        <a:rPr lang="en-US" sz="2400" kern="100" dirty="0">
                          <a:solidFill>
                            <a:schemeClr val="tx2"/>
                          </a:solidFill>
                          <a:effectLst/>
                          <a:latin typeface="Calibri"/>
                        </a:rPr>
                        <a:t>9.5%</a:t>
                      </a:r>
                      <a:endParaRPr lang="en-US" sz="2400" kern="100" dirty="0">
                        <a:solidFill>
                          <a:schemeClr val="tx2"/>
                        </a:solidFill>
                        <a:effectLst/>
                        <a:latin typeface="Calibri"/>
                        <a:ea typeface="Aptos" panose="020B0004020202020204" pitchFamily="34" charset="0"/>
                        <a:cs typeface="Arial"/>
                      </a:endParaRPr>
                    </a:p>
                  </a:txBody>
                  <a:tcPr marL="68580" marR="68580" marT="0" marB="0"/>
                </a:tc>
                <a:extLst>
                  <a:ext uri="{0D108BD9-81ED-4DB2-BD59-A6C34878D82A}">
                    <a16:rowId xmlns:a16="http://schemas.microsoft.com/office/drawing/2014/main" val="2452516994"/>
                  </a:ext>
                </a:extLst>
              </a:tr>
              <a:tr h="394113">
                <a:tc>
                  <a:txBody>
                    <a:bodyPr/>
                    <a:lstStyle/>
                    <a:p>
                      <a:pPr marL="0" marR="228600">
                        <a:lnSpc>
                          <a:spcPct val="107000"/>
                        </a:lnSpc>
                        <a:spcAft>
                          <a:spcPts val="800"/>
                        </a:spcAft>
                        <a:buNone/>
                      </a:pPr>
                      <a:r>
                        <a:rPr lang="en-US" sz="2400" b="0" kern="100">
                          <a:effectLst/>
                          <a:latin typeface="Calibri"/>
                        </a:rPr>
                        <a:t>Reproductive and Sexual Health</a:t>
                      </a:r>
                      <a:endParaRPr lang="en-US" sz="2400" b="0" kern="100">
                        <a:effectLst/>
                        <a:latin typeface="Calibri"/>
                        <a:ea typeface="Aptos" panose="020B0004020202020204" pitchFamily="34" charset="0"/>
                        <a:cs typeface="Arial"/>
                      </a:endParaRPr>
                    </a:p>
                  </a:txBody>
                  <a:tcPr marL="68580" marR="68580" marT="0" marB="0"/>
                </a:tc>
                <a:tc>
                  <a:txBody>
                    <a:bodyPr/>
                    <a:lstStyle/>
                    <a:p>
                      <a:pPr marL="0" marR="228600" algn="ctr">
                        <a:lnSpc>
                          <a:spcPct val="107000"/>
                        </a:lnSpc>
                        <a:spcAft>
                          <a:spcPts val="800"/>
                        </a:spcAft>
                        <a:buNone/>
                      </a:pPr>
                      <a:r>
                        <a:rPr lang="en-US" sz="2400" kern="100" dirty="0">
                          <a:solidFill>
                            <a:schemeClr val="tx2"/>
                          </a:solidFill>
                          <a:effectLst/>
                          <a:latin typeface="Calibri"/>
                        </a:rPr>
                        <a:t>7.1%</a:t>
                      </a:r>
                      <a:endParaRPr lang="en-US" sz="2400" kern="100" dirty="0">
                        <a:solidFill>
                          <a:schemeClr val="tx2"/>
                        </a:solidFill>
                        <a:effectLst/>
                        <a:latin typeface="Calibri"/>
                        <a:ea typeface="Aptos" panose="020B0004020202020204" pitchFamily="34" charset="0"/>
                        <a:cs typeface="Arial"/>
                      </a:endParaRPr>
                    </a:p>
                  </a:txBody>
                  <a:tcPr marL="68580" marR="68580" marT="0" marB="0"/>
                </a:tc>
                <a:extLst>
                  <a:ext uri="{0D108BD9-81ED-4DB2-BD59-A6C34878D82A}">
                    <a16:rowId xmlns:a16="http://schemas.microsoft.com/office/drawing/2014/main" val="545792912"/>
                  </a:ext>
                </a:extLst>
              </a:tr>
            </a:tbl>
          </a:graphicData>
        </a:graphic>
      </p:graphicFrame>
    </p:spTree>
    <p:extLst>
      <p:ext uri="{BB962C8B-B14F-4D97-AF65-F5344CB8AC3E}">
        <p14:creationId xmlns:p14="http://schemas.microsoft.com/office/powerpoint/2010/main" val="3163326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2C7F6-E063-DBAC-E03A-D0E5752CB2A5}"/>
              </a:ext>
            </a:extLst>
          </p:cNvPr>
          <p:cNvSpPr>
            <a:spLocks noGrp="1"/>
          </p:cNvSpPr>
          <p:nvPr>
            <p:ph type="title"/>
          </p:nvPr>
        </p:nvSpPr>
        <p:spPr/>
        <p:txBody>
          <a:bodyPr>
            <a:normAutofit/>
          </a:bodyPr>
          <a:lstStyle/>
          <a:p>
            <a:r>
              <a:rPr lang="en-US" sz="3600" dirty="0">
                <a:latin typeface="Calibri"/>
                <a:ea typeface="Calibri"/>
                <a:cs typeface="Calibri"/>
              </a:rPr>
              <a:t>Who submitted the data?</a:t>
            </a:r>
            <a:endParaRPr lang="en-US" sz="3600" dirty="0"/>
          </a:p>
        </p:txBody>
      </p:sp>
      <p:pic>
        <p:nvPicPr>
          <p:cNvPr id="6" name="Content Placeholder 5">
            <a:extLst>
              <a:ext uri="{FF2B5EF4-FFF2-40B4-BE49-F238E27FC236}">
                <a16:creationId xmlns:a16="http://schemas.microsoft.com/office/drawing/2014/main" id="{B5BC6BE3-5A5C-E75F-2194-3C3681C93225}"/>
              </a:ext>
            </a:extLst>
          </p:cNvPr>
          <p:cNvPicPr>
            <a:picLocks noGrp="1" noChangeAspect="1"/>
          </p:cNvPicPr>
          <p:nvPr>
            <p:ph idx="1"/>
          </p:nvPr>
        </p:nvPicPr>
        <p:blipFill>
          <a:blip r:embed="rId3"/>
          <a:stretch>
            <a:fillRect/>
          </a:stretch>
        </p:blipFill>
        <p:spPr>
          <a:xfrm>
            <a:off x="1025207" y="1882712"/>
            <a:ext cx="9513253" cy="4753674"/>
          </a:xfrm>
        </p:spPr>
      </p:pic>
      <p:sp>
        <p:nvSpPr>
          <p:cNvPr id="4" name="Slide Number Placeholder 3">
            <a:extLst>
              <a:ext uri="{FF2B5EF4-FFF2-40B4-BE49-F238E27FC236}">
                <a16:creationId xmlns:a16="http://schemas.microsoft.com/office/drawing/2014/main" id="{94671652-7D85-210A-2C31-F9FC957B72E8}"/>
              </a:ext>
            </a:extLst>
          </p:cNvPr>
          <p:cNvSpPr>
            <a:spLocks noGrp="1"/>
          </p:cNvSpPr>
          <p:nvPr>
            <p:ph type="sldNum" sz="quarter" idx="12"/>
          </p:nvPr>
        </p:nvSpPr>
        <p:spPr/>
        <p:txBody>
          <a:bodyPr/>
          <a:lstStyle/>
          <a:p>
            <a:r>
              <a:rPr lang="en-US"/>
              <a:t> Slide </a:t>
            </a:r>
            <a:fld id="{4FAB73BC-B049-4115-A692-8D63A059BFB8}" type="slidenum">
              <a:rPr lang="en-US" smtClean="0"/>
              <a:pPr/>
              <a:t>26</a:t>
            </a:fld>
            <a:endParaRPr lang="en-US"/>
          </a:p>
        </p:txBody>
      </p:sp>
    </p:spTree>
    <p:extLst>
      <p:ext uri="{BB962C8B-B14F-4D97-AF65-F5344CB8AC3E}">
        <p14:creationId xmlns:p14="http://schemas.microsoft.com/office/powerpoint/2010/main" val="3444038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4C56B-A558-2704-C24C-9D216A4D4638}"/>
              </a:ext>
            </a:extLst>
          </p:cNvPr>
          <p:cNvSpPr>
            <a:spLocks noGrp="1"/>
          </p:cNvSpPr>
          <p:nvPr>
            <p:ph type="ctrTitle"/>
          </p:nvPr>
        </p:nvSpPr>
        <p:spPr/>
        <p:txBody>
          <a:bodyPr/>
          <a:lstStyle/>
          <a:p>
            <a:r>
              <a:rPr lang="en-US" dirty="0"/>
              <a:t>2026 Topic Nominations</a:t>
            </a:r>
          </a:p>
        </p:txBody>
      </p:sp>
      <p:sp>
        <p:nvSpPr>
          <p:cNvPr id="3" name="Subtitle 2">
            <a:extLst>
              <a:ext uri="{FF2B5EF4-FFF2-40B4-BE49-F238E27FC236}">
                <a16:creationId xmlns:a16="http://schemas.microsoft.com/office/drawing/2014/main" id="{FA7BBFA7-6B00-61C2-3BBB-77353E95FAD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ABB097E-460D-AFAD-B6CE-27B5577520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900" b="1" i="0" u="none" strike="noStrike" kern="1200" cap="none" spc="0" normalizeH="0" baseline="0" noProof="0" smtClean="0">
                <a:ln>
                  <a:noFill/>
                </a:ln>
                <a:solidFill>
                  <a:srgbClr val="40BAD2"/>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srgbClr val="40BAD2"/>
              </a:solidFill>
              <a:effectLst/>
              <a:uLnTx/>
              <a:uFillTx/>
              <a:latin typeface="Corbel"/>
              <a:ea typeface="+mn-ea"/>
              <a:cs typeface="+mn-cs"/>
            </a:endParaRPr>
          </a:p>
        </p:txBody>
      </p:sp>
    </p:spTree>
    <p:extLst>
      <p:ext uri="{BB962C8B-B14F-4D97-AF65-F5344CB8AC3E}">
        <p14:creationId xmlns:p14="http://schemas.microsoft.com/office/powerpoint/2010/main" val="1628520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C38C-C7EE-47AA-8409-D16D5681AF64}"/>
              </a:ext>
            </a:extLst>
          </p:cNvPr>
          <p:cNvSpPr>
            <a:spLocks noGrp="1"/>
          </p:cNvSpPr>
          <p:nvPr>
            <p:ph type="title"/>
          </p:nvPr>
        </p:nvSpPr>
        <p:spPr/>
        <p:txBody>
          <a:bodyPr>
            <a:normAutofit/>
          </a:bodyPr>
          <a:lstStyle/>
          <a:p>
            <a:r>
              <a:rPr lang="en-US" sz="3600" dirty="0"/>
              <a:t>Process Overview</a:t>
            </a:r>
          </a:p>
        </p:txBody>
      </p:sp>
      <p:graphicFrame>
        <p:nvGraphicFramePr>
          <p:cNvPr id="5" name="Content Placeholder 4">
            <a:extLst>
              <a:ext uri="{FF2B5EF4-FFF2-40B4-BE49-F238E27FC236}">
                <a16:creationId xmlns:a16="http://schemas.microsoft.com/office/drawing/2014/main" id="{C809DFF9-FEF9-732C-A637-9A5ED8088B15}"/>
              </a:ext>
            </a:extLst>
          </p:cNvPr>
          <p:cNvGraphicFramePr>
            <a:graphicFrameLocks noGrp="1"/>
          </p:cNvGraphicFramePr>
          <p:nvPr>
            <p:ph idx="1"/>
            <p:extLst>
              <p:ext uri="{D42A27DB-BD31-4B8C-83A1-F6EECF244321}">
                <p14:modId xmlns:p14="http://schemas.microsoft.com/office/powerpoint/2010/main" val="2998524304"/>
              </p:ext>
            </p:extLst>
          </p:nvPr>
        </p:nvGraphicFramePr>
        <p:xfrm>
          <a:off x="26936" y="1528012"/>
          <a:ext cx="11980579" cy="5193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5D6F832-874E-A681-61D3-F75920243F57}"/>
              </a:ext>
            </a:extLst>
          </p:cNvPr>
          <p:cNvSpPr>
            <a:spLocks noGrp="1"/>
          </p:cNvSpPr>
          <p:nvPr>
            <p:ph type="sldNum" sz="quarter" idx="12"/>
          </p:nvPr>
        </p:nvSpPr>
        <p:spPr/>
        <p:txBody>
          <a:bodyPr/>
          <a:lstStyle/>
          <a:p>
            <a:r>
              <a:rPr lang="en-US"/>
              <a:t> Slide </a:t>
            </a:r>
            <a:fld id="{4FAB73BC-B049-4115-A692-8D63A059BFB8}" type="slidenum">
              <a:rPr lang="en-US" smtClean="0"/>
              <a:pPr/>
              <a:t>28</a:t>
            </a:fld>
            <a:endParaRPr lang="en-US"/>
          </a:p>
        </p:txBody>
      </p:sp>
    </p:spTree>
    <p:extLst>
      <p:ext uri="{BB962C8B-B14F-4D97-AF65-F5344CB8AC3E}">
        <p14:creationId xmlns:p14="http://schemas.microsoft.com/office/powerpoint/2010/main" val="1855600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FADCA-CB81-897D-6F9D-F06C9FAEC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53DDF8-564C-FBD3-B6C5-2EFE19BE45EF}"/>
              </a:ext>
            </a:extLst>
          </p:cNvPr>
          <p:cNvSpPr>
            <a:spLocks noGrp="1"/>
          </p:cNvSpPr>
          <p:nvPr>
            <p:ph type="title"/>
          </p:nvPr>
        </p:nvSpPr>
        <p:spPr/>
        <p:txBody>
          <a:bodyPr>
            <a:normAutofit/>
          </a:bodyPr>
          <a:lstStyle/>
          <a:p>
            <a:r>
              <a:rPr lang="en-US" sz="4400" dirty="0"/>
              <a:t>Keep in Mind…</a:t>
            </a:r>
          </a:p>
        </p:txBody>
      </p:sp>
      <p:sp>
        <p:nvSpPr>
          <p:cNvPr id="3" name="Content Placeholder 2">
            <a:extLst>
              <a:ext uri="{FF2B5EF4-FFF2-40B4-BE49-F238E27FC236}">
                <a16:creationId xmlns:a16="http://schemas.microsoft.com/office/drawing/2014/main" id="{3267C931-A5FC-7247-6824-25CB9CF462B8}"/>
              </a:ext>
            </a:extLst>
          </p:cNvPr>
          <p:cNvSpPr>
            <a:spLocks noGrp="1"/>
          </p:cNvSpPr>
          <p:nvPr>
            <p:ph idx="1"/>
          </p:nvPr>
        </p:nvSpPr>
        <p:spPr>
          <a:xfrm>
            <a:off x="808897" y="1943596"/>
            <a:ext cx="10590703" cy="4345953"/>
          </a:xfrm>
        </p:spPr>
        <p:txBody>
          <a:bodyPr>
            <a:normAutofit lnSpcReduction="10000"/>
          </a:bodyPr>
          <a:lstStyle/>
          <a:p>
            <a:pPr marL="0" indent="0">
              <a:buNone/>
            </a:pPr>
            <a:r>
              <a:rPr lang="en-US" sz="2400" dirty="0"/>
              <a:t>For each potential topic, ask yourself: </a:t>
            </a:r>
          </a:p>
          <a:p>
            <a:pPr marL="0" indent="0">
              <a:buNone/>
            </a:pPr>
            <a:endParaRPr lang="en-US" sz="2400" dirty="0"/>
          </a:p>
          <a:p>
            <a:r>
              <a:rPr lang="en-US" sz="2400" dirty="0"/>
              <a:t>What key gaps or barriers are preventing improvement in Washington? </a:t>
            </a:r>
          </a:p>
          <a:p>
            <a:endParaRPr lang="en-US" sz="2400" dirty="0"/>
          </a:p>
          <a:p>
            <a:r>
              <a:rPr lang="en-US" sz="2400" dirty="0"/>
              <a:t>What unique role would Bree have in improving outcomes for each of these topic ideas? </a:t>
            </a:r>
          </a:p>
          <a:p>
            <a:endParaRPr lang="en-US" sz="2400" dirty="0"/>
          </a:p>
          <a:p>
            <a:r>
              <a:rPr lang="en-US" sz="2400" dirty="0"/>
              <a:t>What are the relevant initiatives in Washington? Could we build on existing efforts? </a:t>
            </a:r>
          </a:p>
          <a:p>
            <a:endParaRPr lang="en-US" sz="2400" dirty="0"/>
          </a:p>
          <a:p>
            <a:r>
              <a:rPr lang="en-US" sz="2400" dirty="0"/>
              <a:t>What knowledge gaps remain before confirming this as a topic for 2026?</a:t>
            </a:r>
          </a:p>
          <a:p>
            <a:pPr marL="0" indent="0">
              <a:buNone/>
            </a:pPr>
            <a:endParaRPr lang="en-US" sz="2400" dirty="0"/>
          </a:p>
        </p:txBody>
      </p:sp>
      <p:sp>
        <p:nvSpPr>
          <p:cNvPr id="4" name="Slide Number Placeholder 3">
            <a:extLst>
              <a:ext uri="{FF2B5EF4-FFF2-40B4-BE49-F238E27FC236}">
                <a16:creationId xmlns:a16="http://schemas.microsoft.com/office/drawing/2014/main" id="{0C2285EF-A02D-F4EC-527D-DC95D3957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84767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CE8A-B760-AB17-CB1C-3051D08E578F}"/>
              </a:ext>
            </a:extLst>
          </p:cNvPr>
          <p:cNvSpPr>
            <a:spLocks noGrp="1"/>
          </p:cNvSpPr>
          <p:nvPr>
            <p:ph type="title"/>
          </p:nvPr>
        </p:nvSpPr>
        <p:spPr/>
        <p:txBody>
          <a:bodyPr>
            <a:normAutofit/>
          </a:bodyPr>
          <a:lstStyle/>
          <a:p>
            <a:r>
              <a:rPr lang="en-US" sz="3600" dirty="0"/>
              <a:t>Public Comment</a:t>
            </a:r>
          </a:p>
        </p:txBody>
      </p:sp>
      <p:sp>
        <p:nvSpPr>
          <p:cNvPr id="3" name="Content Placeholder 2">
            <a:extLst>
              <a:ext uri="{FF2B5EF4-FFF2-40B4-BE49-F238E27FC236}">
                <a16:creationId xmlns:a16="http://schemas.microsoft.com/office/drawing/2014/main" id="{AAD5638F-0108-47C6-0EAC-E8A03E98C5AC}"/>
              </a:ext>
            </a:extLst>
          </p:cNvPr>
          <p:cNvSpPr>
            <a:spLocks noGrp="1"/>
          </p:cNvSpPr>
          <p:nvPr>
            <p:ph idx="1"/>
          </p:nvPr>
        </p:nvSpPr>
        <p:spPr/>
        <p:txBody>
          <a:bodyPr>
            <a:normAutofit lnSpcReduction="10000"/>
          </a:bodyPr>
          <a:lstStyle/>
          <a:p>
            <a:r>
              <a:rPr lang="en-US" sz="2800" dirty="0"/>
              <a:t>As a member of the public, you are an “Attendee” in the meeting and cannot unmute yourself or share your video. </a:t>
            </a:r>
          </a:p>
          <a:p>
            <a:r>
              <a:rPr lang="en-US" sz="2800" dirty="0"/>
              <a:t>If you would like to provide a public comment, </a:t>
            </a:r>
            <a:r>
              <a:rPr lang="en-US" sz="2800" b="1" dirty="0"/>
              <a:t>please raise your hand by clicking the button at the bottom of your screen</a:t>
            </a:r>
            <a:r>
              <a:rPr lang="en-US" sz="2800" dirty="0"/>
              <a:t>. </a:t>
            </a:r>
          </a:p>
          <a:p>
            <a:pPr marL="0" indent="0">
              <a:buNone/>
            </a:pPr>
            <a:endParaRPr lang="en-US" sz="2800" dirty="0"/>
          </a:p>
          <a:p>
            <a:r>
              <a:rPr lang="en-US" sz="2800" dirty="0"/>
              <a:t>Bree staff will call on you to speak and promote you to a “Panelist.” </a:t>
            </a:r>
          </a:p>
          <a:p>
            <a:r>
              <a:rPr lang="en-US" sz="2800" dirty="0"/>
              <a:t>As a “Panelist”, you will be able to unmute yourself and share your video to provide your comment. </a:t>
            </a:r>
          </a:p>
          <a:p>
            <a:r>
              <a:rPr lang="en-US" sz="2800" dirty="0"/>
              <a:t>After you have commented, Bree staff will move you back to an “Attendee” for the meeting. </a:t>
            </a:r>
          </a:p>
        </p:txBody>
      </p:sp>
      <p:pic>
        <p:nvPicPr>
          <p:cNvPr id="5" name="Picture 4">
            <a:extLst>
              <a:ext uri="{FF2B5EF4-FFF2-40B4-BE49-F238E27FC236}">
                <a16:creationId xmlns:a16="http://schemas.microsoft.com/office/drawing/2014/main" id="{C63D2BAC-D613-536C-AA1D-A04C22D3189D}"/>
              </a:ext>
            </a:extLst>
          </p:cNvPr>
          <p:cNvPicPr>
            <a:picLocks noChangeAspect="1"/>
          </p:cNvPicPr>
          <p:nvPr/>
        </p:nvPicPr>
        <p:blipFill>
          <a:blip r:embed="rId3"/>
          <a:stretch>
            <a:fillRect/>
          </a:stretch>
        </p:blipFill>
        <p:spPr>
          <a:xfrm>
            <a:off x="8881176" y="2952437"/>
            <a:ext cx="943825" cy="712496"/>
          </a:xfrm>
          <a:prstGeom prst="rect">
            <a:avLst/>
          </a:prstGeom>
        </p:spPr>
      </p:pic>
    </p:spTree>
    <p:extLst>
      <p:ext uri="{BB962C8B-B14F-4D97-AF65-F5344CB8AC3E}">
        <p14:creationId xmlns:p14="http://schemas.microsoft.com/office/powerpoint/2010/main" val="46832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94F0-59C5-1141-AEDD-F7BB62E261AB}"/>
              </a:ext>
            </a:extLst>
          </p:cNvPr>
          <p:cNvSpPr>
            <a:spLocks noGrp="1"/>
          </p:cNvSpPr>
          <p:nvPr>
            <p:ph type="title"/>
          </p:nvPr>
        </p:nvSpPr>
        <p:spPr>
          <a:xfrm>
            <a:off x="389327" y="395731"/>
            <a:ext cx="9048999" cy="973362"/>
          </a:xfrm>
        </p:spPr>
        <p:txBody>
          <a:bodyPr>
            <a:normAutofit/>
          </a:bodyPr>
          <a:lstStyle/>
          <a:p>
            <a:r>
              <a:rPr lang="en-US" sz="3600" dirty="0"/>
              <a:t>Bree Topic Nominations</a:t>
            </a:r>
          </a:p>
        </p:txBody>
      </p:sp>
      <p:sp>
        <p:nvSpPr>
          <p:cNvPr id="4" name="Slide Number Placeholder 3">
            <a:extLst>
              <a:ext uri="{FF2B5EF4-FFF2-40B4-BE49-F238E27FC236}">
                <a16:creationId xmlns:a16="http://schemas.microsoft.com/office/drawing/2014/main" id="{F9D5F385-50A5-8967-C3C9-CB3C154D9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graphicFrame>
        <p:nvGraphicFramePr>
          <p:cNvPr id="11" name="Table 10">
            <a:extLst>
              <a:ext uri="{FF2B5EF4-FFF2-40B4-BE49-F238E27FC236}">
                <a16:creationId xmlns:a16="http://schemas.microsoft.com/office/drawing/2014/main" id="{A692CF40-BFB1-F306-0CF9-F68E683A0F89}"/>
              </a:ext>
            </a:extLst>
          </p:cNvPr>
          <p:cNvGraphicFramePr>
            <a:graphicFrameLocks noGrp="1"/>
          </p:cNvGraphicFramePr>
          <p:nvPr>
            <p:extLst>
              <p:ext uri="{D42A27DB-BD31-4B8C-83A1-F6EECF244321}">
                <p14:modId xmlns:p14="http://schemas.microsoft.com/office/powerpoint/2010/main" val="2497948194"/>
              </p:ext>
            </p:extLst>
          </p:nvPr>
        </p:nvGraphicFramePr>
        <p:xfrm>
          <a:off x="277906" y="3567890"/>
          <a:ext cx="5485972" cy="1737360"/>
        </p:xfrm>
        <a:graphic>
          <a:graphicData uri="http://schemas.openxmlformats.org/drawingml/2006/table">
            <a:tbl>
              <a:tblPr firstRow="1" bandRow="1">
                <a:tableStyleId>{5C22544A-7EE6-4342-B048-85BDC9FD1C3A}</a:tableStyleId>
              </a:tblPr>
              <a:tblGrid>
                <a:gridCol w="5485972">
                  <a:extLst>
                    <a:ext uri="{9D8B030D-6E8A-4147-A177-3AD203B41FA5}">
                      <a16:colId xmlns:a16="http://schemas.microsoft.com/office/drawing/2014/main" val="1366931653"/>
                    </a:ext>
                  </a:extLst>
                </a:gridCol>
              </a:tblGrid>
              <a:tr h="370840">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Chronic Conditions</a:t>
                      </a:r>
                    </a:p>
                  </a:txBody>
                  <a:tcPr/>
                </a:tc>
                <a:extLst>
                  <a:ext uri="{0D108BD9-81ED-4DB2-BD59-A6C34878D82A}">
                    <a16:rowId xmlns:a16="http://schemas.microsoft.com/office/drawing/2014/main" val="1268224730"/>
                  </a:ext>
                </a:extLst>
              </a:tr>
              <a:tr h="406864">
                <a:tc>
                  <a:txBody>
                    <a:bodyPr/>
                    <a:lstStyle/>
                    <a:p>
                      <a:r>
                        <a:rPr lang="en-US" sz="2400" dirty="0">
                          <a:solidFill>
                            <a:schemeClr val="tx2"/>
                          </a:solidFill>
                          <a:highlight>
                            <a:srgbClr val="FFFF00"/>
                          </a:highlight>
                          <a:latin typeface="Calibri" panose="020F0502020204030204" pitchFamily="34" charset="0"/>
                          <a:ea typeface="Calibri" panose="020F0502020204030204" pitchFamily="34" charset="0"/>
                          <a:cs typeface="Calibri" panose="020F0502020204030204" pitchFamily="34" charset="0"/>
                        </a:rPr>
                        <a:t>Medical Management of Overweight and Obesity</a:t>
                      </a:r>
                    </a:p>
                  </a:txBody>
                  <a:tcPr/>
                </a:tc>
                <a:extLst>
                  <a:ext uri="{0D108BD9-81ED-4DB2-BD59-A6C34878D82A}">
                    <a16:rowId xmlns:a16="http://schemas.microsoft.com/office/drawing/2014/main" val="102399455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0" i="0" u="none" strike="noStrike" dirty="0">
                          <a:solidFill>
                            <a:schemeClr val="tx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Kidney Health</a:t>
                      </a:r>
                    </a:p>
                  </a:txBody>
                  <a:tcPr/>
                </a:tc>
                <a:extLst>
                  <a:ext uri="{0D108BD9-81ED-4DB2-BD59-A6C34878D82A}">
                    <a16:rowId xmlns:a16="http://schemas.microsoft.com/office/drawing/2014/main" val="2131176836"/>
                  </a:ext>
                </a:extLst>
              </a:tr>
            </a:tbl>
          </a:graphicData>
        </a:graphic>
      </p:graphicFrame>
      <p:graphicFrame>
        <p:nvGraphicFramePr>
          <p:cNvPr id="13" name="Table 12">
            <a:extLst>
              <a:ext uri="{FF2B5EF4-FFF2-40B4-BE49-F238E27FC236}">
                <a16:creationId xmlns:a16="http://schemas.microsoft.com/office/drawing/2014/main" id="{C331E78D-AA27-DA65-6550-8BD3AFA6725E}"/>
              </a:ext>
            </a:extLst>
          </p:cNvPr>
          <p:cNvGraphicFramePr>
            <a:graphicFrameLocks noGrp="1"/>
          </p:cNvGraphicFramePr>
          <p:nvPr>
            <p:extLst>
              <p:ext uri="{D42A27DB-BD31-4B8C-83A1-F6EECF244321}">
                <p14:modId xmlns:p14="http://schemas.microsoft.com/office/powerpoint/2010/main" val="674970163"/>
              </p:ext>
            </p:extLst>
          </p:nvPr>
        </p:nvGraphicFramePr>
        <p:xfrm>
          <a:off x="277903" y="1774047"/>
          <a:ext cx="5485975" cy="1645920"/>
        </p:xfrm>
        <a:graphic>
          <a:graphicData uri="http://schemas.openxmlformats.org/drawingml/2006/table">
            <a:tbl>
              <a:tblPr firstRow="1" bandRow="1">
                <a:tableStyleId>{5C22544A-7EE6-4342-B048-85BDC9FD1C3A}</a:tableStyleId>
              </a:tblPr>
              <a:tblGrid>
                <a:gridCol w="5485975">
                  <a:extLst>
                    <a:ext uri="{9D8B030D-6E8A-4147-A177-3AD203B41FA5}">
                      <a16:colId xmlns:a16="http://schemas.microsoft.com/office/drawing/2014/main" val="1366931653"/>
                    </a:ext>
                  </a:extLst>
                </a:gridCol>
              </a:tblGrid>
              <a:tr h="370840">
                <a:tc>
                  <a:txBody>
                    <a:bodyPr/>
                    <a:lstStyle/>
                    <a:p>
                      <a:r>
                        <a:rPr lang="en-US" sz="2400">
                          <a:latin typeface="Calibri" panose="020F0502020204030204" pitchFamily="34" charset="0"/>
                          <a:ea typeface="Calibri" panose="020F0502020204030204" pitchFamily="34" charset="0"/>
                          <a:cs typeface="Calibri" panose="020F0502020204030204" pitchFamily="34" charset="0"/>
                        </a:rPr>
                        <a:t>Behavioral Health</a:t>
                      </a:r>
                    </a:p>
                  </a:txBody>
                  <a:tcPr/>
                </a:tc>
                <a:extLst>
                  <a:ext uri="{0D108BD9-81ED-4DB2-BD59-A6C34878D82A}">
                    <a16:rowId xmlns:a16="http://schemas.microsoft.com/office/drawing/2014/main" val="1268224730"/>
                  </a:ext>
                </a:extLst>
              </a:tr>
              <a:tr h="487418">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Perinatal Opioid Use and postpartum opioid use disorder treatment for birthing parent and newborn</a:t>
                      </a:r>
                    </a:p>
                  </a:txBody>
                  <a:tcPr/>
                </a:tc>
                <a:extLst>
                  <a:ext uri="{0D108BD9-81ED-4DB2-BD59-A6C34878D82A}">
                    <a16:rowId xmlns:a16="http://schemas.microsoft.com/office/drawing/2014/main" val="1023994550"/>
                  </a:ext>
                </a:extLst>
              </a:tr>
            </a:tbl>
          </a:graphicData>
        </a:graphic>
      </p:graphicFrame>
      <p:graphicFrame>
        <p:nvGraphicFramePr>
          <p:cNvPr id="3" name="Table 2">
            <a:extLst>
              <a:ext uri="{FF2B5EF4-FFF2-40B4-BE49-F238E27FC236}">
                <a16:creationId xmlns:a16="http://schemas.microsoft.com/office/drawing/2014/main" id="{3D11007D-E183-CBF2-6CE8-2C552FF65E01}"/>
              </a:ext>
            </a:extLst>
          </p:cNvPr>
          <p:cNvGraphicFramePr>
            <a:graphicFrameLocks noGrp="1"/>
          </p:cNvGraphicFramePr>
          <p:nvPr>
            <p:extLst>
              <p:ext uri="{D42A27DB-BD31-4B8C-83A1-F6EECF244321}">
                <p14:modId xmlns:p14="http://schemas.microsoft.com/office/powerpoint/2010/main" val="2105154203"/>
              </p:ext>
            </p:extLst>
          </p:nvPr>
        </p:nvGraphicFramePr>
        <p:xfrm>
          <a:off x="277903" y="5441317"/>
          <a:ext cx="5485972" cy="1280160"/>
        </p:xfrm>
        <a:graphic>
          <a:graphicData uri="http://schemas.openxmlformats.org/drawingml/2006/table">
            <a:tbl>
              <a:tblPr firstRow="1" bandRow="1">
                <a:tableStyleId>{5C22544A-7EE6-4342-B048-85BDC9FD1C3A}</a:tableStyleId>
              </a:tblPr>
              <a:tblGrid>
                <a:gridCol w="5485972">
                  <a:extLst>
                    <a:ext uri="{9D8B030D-6E8A-4147-A177-3AD203B41FA5}">
                      <a16:colId xmlns:a16="http://schemas.microsoft.com/office/drawing/2014/main" val="674464348"/>
                    </a:ext>
                  </a:extLst>
                </a:gridCol>
              </a:tblGrid>
              <a:tr h="0">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Managing Pain</a:t>
                      </a:r>
                    </a:p>
                  </a:txBody>
                  <a:tcPr/>
                </a:tc>
                <a:extLst>
                  <a:ext uri="{0D108BD9-81ED-4DB2-BD59-A6C34878D82A}">
                    <a16:rowId xmlns:a16="http://schemas.microsoft.com/office/drawing/2014/main" val="357423903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Treatment of chronic pain in patients with opioid use disorder</a:t>
                      </a:r>
                    </a:p>
                  </a:txBody>
                  <a:tcPr/>
                </a:tc>
                <a:extLst>
                  <a:ext uri="{0D108BD9-81ED-4DB2-BD59-A6C34878D82A}">
                    <a16:rowId xmlns:a16="http://schemas.microsoft.com/office/drawing/2014/main" val="3801146654"/>
                  </a:ext>
                </a:extLst>
              </a:tr>
            </a:tbl>
          </a:graphicData>
        </a:graphic>
      </p:graphicFrame>
      <p:graphicFrame>
        <p:nvGraphicFramePr>
          <p:cNvPr id="5" name="Table 4">
            <a:extLst>
              <a:ext uri="{FF2B5EF4-FFF2-40B4-BE49-F238E27FC236}">
                <a16:creationId xmlns:a16="http://schemas.microsoft.com/office/drawing/2014/main" id="{76772604-4A3C-4105-86C0-A2ACDF0A90CE}"/>
              </a:ext>
            </a:extLst>
          </p:cNvPr>
          <p:cNvGraphicFramePr>
            <a:graphicFrameLocks noGrp="1"/>
          </p:cNvGraphicFramePr>
          <p:nvPr>
            <p:extLst>
              <p:ext uri="{D42A27DB-BD31-4B8C-83A1-F6EECF244321}">
                <p14:modId xmlns:p14="http://schemas.microsoft.com/office/powerpoint/2010/main" val="2551300450"/>
              </p:ext>
            </p:extLst>
          </p:nvPr>
        </p:nvGraphicFramePr>
        <p:xfrm>
          <a:off x="6245032" y="1774047"/>
          <a:ext cx="4819207" cy="1371600"/>
        </p:xfrm>
        <a:graphic>
          <a:graphicData uri="http://schemas.openxmlformats.org/drawingml/2006/table">
            <a:tbl>
              <a:tblPr firstRow="1" bandRow="1">
                <a:tableStyleId>{5C22544A-7EE6-4342-B048-85BDC9FD1C3A}</a:tableStyleId>
              </a:tblPr>
              <a:tblGrid>
                <a:gridCol w="4819207">
                  <a:extLst>
                    <a:ext uri="{9D8B030D-6E8A-4147-A177-3AD203B41FA5}">
                      <a16:colId xmlns:a16="http://schemas.microsoft.com/office/drawing/2014/main" val="1366931653"/>
                    </a:ext>
                  </a:extLst>
                </a:gridCol>
              </a:tblGrid>
              <a:tr h="370840">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Reproductive Health</a:t>
                      </a:r>
                    </a:p>
                  </a:txBody>
                  <a:tcPr/>
                </a:tc>
                <a:extLst>
                  <a:ext uri="{0D108BD9-81ED-4DB2-BD59-A6C34878D82A}">
                    <a16:rowId xmlns:a16="http://schemas.microsoft.com/office/drawing/2014/main" val="1268224730"/>
                  </a:ext>
                </a:extLst>
              </a:tr>
              <a:tr h="370840">
                <a:tc>
                  <a:txBody>
                    <a:bodyPr/>
                    <a:lstStyle/>
                    <a:p>
                      <a:r>
                        <a:rPr lang="en-US" sz="2400" dirty="0">
                          <a:solidFill>
                            <a:schemeClr val="tx2"/>
                          </a:solidFill>
                          <a:highlight>
                            <a:srgbClr val="FFFF00"/>
                          </a:highlight>
                          <a:latin typeface="Calibri" panose="020F0502020204030204" pitchFamily="34" charset="0"/>
                          <a:ea typeface="Calibri" panose="020F0502020204030204" pitchFamily="34" charset="0"/>
                          <a:cs typeface="Calibri" panose="020F0502020204030204" pitchFamily="34" charset="0"/>
                        </a:rPr>
                        <a:t>Perimenopause and Menopause</a:t>
                      </a:r>
                    </a:p>
                  </a:txBody>
                  <a:tcPr/>
                </a:tc>
                <a:extLst>
                  <a:ext uri="{0D108BD9-81ED-4DB2-BD59-A6C34878D82A}">
                    <a16:rowId xmlns:a16="http://schemas.microsoft.com/office/drawing/2014/main" val="1023994550"/>
                  </a:ext>
                </a:extLst>
              </a:tr>
              <a:tr h="370840">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Gestational Diabetes</a:t>
                      </a:r>
                    </a:p>
                  </a:txBody>
                  <a:tcPr/>
                </a:tc>
                <a:extLst>
                  <a:ext uri="{0D108BD9-81ED-4DB2-BD59-A6C34878D82A}">
                    <a16:rowId xmlns:a16="http://schemas.microsoft.com/office/drawing/2014/main" val="40317027"/>
                  </a:ext>
                </a:extLst>
              </a:tr>
            </a:tbl>
          </a:graphicData>
        </a:graphic>
      </p:graphicFrame>
      <p:graphicFrame>
        <p:nvGraphicFramePr>
          <p:cNvPr id="6" name="Table 5">
            <a:extLst>
              <a:ext uri="{FF2B5EF4-FFF2-40B4-BE49-F238E27FC236}">
                <a16:creationId xmlns:a16="http://schemas.microsoft.com/office/drawing/2014/main" id="{72BE4FD2-2E64-ADE6-CADD-C171E2A8E993}"/>
              </a:ext>
            </a:extLst>
          </p:cNvPr>
          <p:cNvGraphicFramePr>
            <a:graphicFrameLocks noGrp="1"/>
          </p:cNvGraphicFramePr>
          <p:nvPr>
            <p:extLst>
              <p:ext uri="{D42A27DB-BD31-4B8C-83A1-F6EECF244321}">
                <p14:modId xmlns:p14="http://schemas.microsoft.com/office/powerpoint/2010/main" val="1952343504"/>
              </p:ext>
            </p:extLst>
          </p:nvPr>
        </p:nvGraphicFramePr>
        <p:xfrm>
          <a:off x="6245033" y="3299638"/>
          <a:ext cx="4819206" cy="1280160"/>
        </p:xfrm>
        <a:graphic>
          <a:graphicData uri="http://schemas.openxmlformats.org/drawingml/2006/table">
            <a:tbl>
              <a:tblPr firstRow="1" bandRow="1">
                <a:tableStyleId>{5C22544A-7EE6-4342-B048-85BDC9FD1C3A}</a:tableStyleId>
              </a:tblPr>
              <a:tblGrid>
                <a:gridCol w="4819206">
                  <a:extLst>
                    <a:ext uri="{9D8B030D-6E8A-4147-A177-3AD203B41FA5}">
                      <a16:colId xmlns:a16="http://schemas.microsoft.com/office/drawing/2014/main" val="1366931653"/>
                    </a:ext>
                  </a:extLst>
                </a:gridCol>
              </a:tblGrid>
              <a:tr h="400035">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Transitions of Care</a:t>
                      </a:r>
                    </a:p>
                  </a:txBody>
                  <a:tcPr/>
                </a:tc>
                <a:extLst>
                  <a:ext uri="{0D108BD9-81ED-4DB2-BD59-A6C34878D82A}">
                    <a16:rowId xmlns:a16="http://schemas.microsoft.com/office/drawing/2014/main" val="1268224730"/>
                  </a:ext>
                </a:extLst>
              </a:tr>
              <a:tr h="487418">
                <a:tc>
                  <a:txBody>
                    <a:bodyPr/>
                    <a:lstStyle/>
                    <a:p>
                      <a:pPr algn="l" fontAlgn="b">
                        <a:buNone/>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Transitioning care for people released from carceral settings</a:t>
                      </a:r>
                    </a:p>
                  </a:txBody>
                  <a:tcPr/>
                </a:tc>
                <a:extLst>
                  <a:ext uri="{0D108BD9-81ED-4DB2-BD59-A6C34878D82A}">
                    <a16:rowId xmlns:a16="http://schemas.microsoft.com/office/drawing/2014/main" val="1023994550"/>
                  </a:ext>
                </a:extLst>
              </a:tr>
            </a:tbl>
          </a:graphicData>
        </a:graphic>
      </p:graphicFrame>
    </p:spTree>
    <p:extLst>
      <p:ext uri="{BB962C8B-B14F-4D97-AF65-F5344CB8AC3E}">
        <p14:creationId xmlns:p14="http://schemas.microsoft.com/office/powerpoint/2010/main" val="1745266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F13BE-B4E9-23D1-3324-47FA7559C903}"/>
              </a:ext>
            </a:extLst>
          </p:cNvPr>
          <p:cNvSpPr>
            <a:spLocks noGrp="1"/>
          </p:cNvSpPr>
          <p:nvPr>
            <p:ph type="title"/>
          </p:nvPr>
        </p:nvSpPr>
        <p:spPr/>
        <p:txBody>
          <a:bodyPr>
            <a:normAutofit/>
          </a:bodyPr>
          <a:lstStyle/>
          <a:p>
            <a:r>
              <a:rPr lang="en-US" sz="3600" dirty="0"/>
              <a:t>Bree Topic Nominations</a:t>
            </a:r>
            <a:endParaRPr lang="en-US" sz="3200" dirty="0"/>
          </a:p>
        </p:txBody>
      </p:sp>
      <p:sp>
        <p:nvSpPr>
          <p:cNvPr id="4" name="Slide Number Placeholder 3">
            <a:extLst>
              <a:ext uri="{FF2B5EF4-FFF2-40B4-BE49-F238E27FC236}">
                <a16:creationId xmlns:a16="http://schemas.microsoft.com/office/drawing/2014/main" id="{CFABE681-DC10-7357-BCEA-3428F0A7D185}"/>
              </a:ext>
            </a:extLst>
          </p:cNvPr>
          <p:cNvSpPr>
            <a:spLocks noGrp="1"/>
          </p:cNvSpPr>
          <p:nvPr>
            <p:ph type="sldNum" sz="quarter" idx="12"/>
          </p:nvPr>
        </p:nvSpPr>
        <p:spPr/>
        <p:txBody>
          <a:bodyPr/>
          <a:lstStyle/>
          <a:p>
            <a:r>
              <a:rPr lang="en-US"/>
              <a:t> Slide </a:t>
            </a:r>
            <a:fld id="{4FAB73BC-B049-4115-A692-8D63A059BFB8}" type="slidenum">
              <a:rPr lang="en-US" smtClean="0"/>
              <a:pPr/>
              <a:t>31</a:t>
            </a:fld>
            <a:endParaRPr lang="en-US"/>
          </a:p>
        </p:txBody>
      </p:sp>
      <p:graphicFrame>
        <p:nvGraphicFramePr>
          <p:cNvPr id="8" name="Table 7">
            <a:extLst>
              <a:ext uri="{FF2B5EF4-FFF2-40B4-BE49-F238E27FC236}">
                <a16:creationId xmlns:a16="http://schemas.microsoft.com/office/drawing/2014/main" id="{291BDEF6-7A0C-8E5F-C3C8-2E016EE975DE}"/>
              </a:ext>
            </a:extLst>
          </p:cNvPr>
          <p:cNvGraphicFramePr>
            <a:graphicFrameLocks noGrp="1"/>
          </p:cNvGraphicFramePr>
          <p:nvPr>
            <p:extLst>
              <p:ext uri="{D42A27DB-BD31-4B8C-83A1-F6EECF244321}">
                <p14:modId xmlns:p14="http://schemas.microsoft.com/office/powerpoint/2010/main" val="2196728658"/>
              </p:ext>
            </p:extLst>
          </p:nvPr>
        </p:nvGraphicFramePr>
        <p:xfrm>
          <a:off x="6096000" y="1886190"/>
          <a:ext cx="5285921" cy="2194560"/>
        </p:xfrm>
        <a:graphic>
          <a:graphicData uri="http://schemas.openxmlformats.org/drawingml/2006/table">
            <a:tbl>
              <a:tblPr firstRow="1" bandRow="1">
                <a:tableStyleId>{5C22544A-7EE6-4342-B048-85BDC9FD1C3A}</a:tableStyleId>
              </a:tblPr>
              <a:tblGrid>
                <a:gridCol w="5285921">
                  <a:extLst>
                    <a:ext uri="{9D8B030D-6E8A-4147-A177-3AD203B41FA5}">
                      <a16:colId xmlns:a16="http://schemas.microsoft.com/office/drawing/2014/main" val="1366931653"/>
                    </a:ext>
                  </a:extLst>
                </a:gridCol>
              </a:tblGrid>
              <a:tr h="370840">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Oncology</a:t>
                      </a:r>
                    </a:p>
                  </a:txBody>
                  <a:tcPr/>
                </a:tc>
                <a:extLst>
                  <a:ext uri="{0D108BD9-81ED-4DB2-BD59-A6C34878D82A}">
                    <a16:rowId xmlns:a16="http://schemas.microsoft.com/office/drawing/2014/main" val="1268224730"/>
                  </a:ext>
                </a:extLst>
              </a:tr>
              <a:tr h="370840">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Tobacco/Nicotine Cessation and Lung Cancer Screening</a:t>
                      </a:r>
                    </a:p>
                  </a:txBody>
                  <a:tcPr/>
                </a:tc>
                <a:extLst>
                  <a:ext uri="{0D108BD9-81ED-4DB2-BD59-A6C34878D82A}">
                    <a16:rowId xmlns:a16="http://schemas.microsoft.com/office/drawing/2014/main" val="1023994550"/>
                  </a:ext>
                </a:extLst>
              </a:tr>
              <a:tr h="370840">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Prostate Cancer Screening </a:t>
                      </a:r>
                      <a:r>
                        <a:rPr lang="en-US" sz="2400" b="0" dirty="0">
                          <a:solidFill>
                            <a:schemeClr val="tx2"/>
                          </a:solidFill>
                          <a:latin typeface="Calibri" panose="020F0502020204030204" pitchFamily="34" charset="0"/>
                          <a:ea typeface="Calibri" panose="020F0502020204030204" pitchFamily="34" charset="0"/>
                          <a:cs typeface="Calibri" panose="020F0502020204030204" pitchFamily="34" charset="0"/>
                        </a:rPr>
                        <a:t>REVISION</a:t>
                      </a:r>
                    </a:p>
                  </a:txBody>
                  <a:tcPr/>
                </a:tc>
                <a:extLst>
                  <a:ext uri="{0D108BD9-81ED-4DB2-BD59-A6C34878D82A}">
                    <a16:rowId xmlns:a16="http://schemas.microsoft.com/office/drawing/2014/main" val="767313664"/>
                  </a:ext>
                </a:extLst>
              </a:tr>
              <a:tr h="370840">
                <a:tc>
                  <a:txBody>
                    <a:bodyPr/>
                    <a:lstStyle/>
                    <a:p>
                      <a:r>
                        <a:rPr lang="en-US" sz="2400" b="0" dirty="0">
                          <a:solidFill>
                            <a:schemeClr val="tx2"/>
                          </a:solidFill>
                          <a:latin typeface="Calibri" panose="020F0502020204030204" pitchFamily="34" charset="0"/>
                          <a:ea typeface="Calibri" panose="020F0502020204030204" pitchFamily="34" charset="0"/>
                          <a:cs typeface="Calibri" panose="020F0502020204030204" pitchFamily="34" charset="0"/>
                        </a:rPr>
                        <a:t>Oncology Care REVISION</a:t>
                      </a:r>
                    </a:p>
                  </a:txBody>
                  <a:tcPr/>
                </a:tc>
                <a:extLst>
                  <a:ext uri="{0D108BD9-81ED-4DB2-BD59-A6C34878D82A}">
                    <a16:rowId xmlns:a16="http://schemas.microsoft.com/office/drawing/2014/main" val="1422653355"/>
                  </a:ext>
                </a:extLst>
              </a:tr>
            </a:tbl>
          </a:graphicData>
        </a:graphic>
      </p:graphicFrame>
      <p:graphicFrame>
        <p:nvGraphicFramePr>
          <p:cNvPr id="12" name="Table 11">
            <a:extLst>
              <a:ext uri="{FF2B5EF4-FFF2-40B4-BE49-F238E27FC236}">
                <a16:creationId xmlns:a16="http://schemas.microsoft.com/office/drawing/2014/main" id="{AD81ED8A-85F9-FF2F-C238-E3734D84E2B2}"/>
              </a:ext>
            </a:extLst>
          </p:cNvPr>
          <p:cNvGraphicFramePr>
            <a:graphicFrameLocks noGrp="1"/>
          </p:cNvGraphicFramePr>
          <p:nvPr>
            <p:extLst>
              <p:ext uri="{D42A27DB-BD31-4B8C-83A1-F6EECF244321}">
                <p14:modId xmlns:p14="http://schemas.microsoft.com/office/powerpoint/2010/main" val="2206843521"/>
              </p:ext>
            </p:extLst>
          </p:nvPr>
        </p:nvGraphicFramePr>
        <p:xfrm>
          <a:off x="343287" y="1886190"/>
          <a:ext cx="5485974" cy="2194560"/>
        </p:xfrm>
        <a:graphic>
          <a:graphicData uri="http://schemas.openxmlformats.org/drawingml/2006/table">
            <a:tbl>
              <a:tblPr firstRow="1" bandRow="1">
                <a:tableStyleId>{5C22544A-7EE6-4342-B048-85BDC9FD1C3A}</a:tableStyleId>
              </a:tblPr>
              <a:tblGrid>
                <a:gridCol w="5485974">
                  <a:extLst>
                    <a:ext uri="{9D8B030D-6E8A-4147-A177-3AD203B41FA5}">
                      <a16:colId xmlns:a16="http://schemas.microsoft.com/office/drawing/2014/main" val="1366931653"/>
                    </a:ext>
                  </a:extLst>
                </a:gridCol>
              </a:tblGrid>
              <a:tr h="370840">
                <a:tc>
                  <a:txBody>
                    <a:bodyPr/>
                    <a:lstStyle/>
                    <a:p>
                      <a:r>
                        <a:rPr lang="en-US" sz="2400">
                          <a:latin typeface="Calibri" panose="020F0502020204030204" pitchFamily="34" charset="0"/>
                          <a:ea typeface="Calibri" panose="020F0502020204030204" pitchFamily="34" charset="0"/>
                          <a:cs typeface="Calibri" panose="020F0502020204030204" pitchFamily="34" charset="0"/>
                        </a:rPr>
                        <a:t>General</a:t>
                      </a:r>
                    </a:p>
                  </a:txBody>
                  <a:tcPr/>
                </a:tc>
                <a:extLst>
                  <a:ext uri="{0D108BD9-81ED-4DB2-BD59-A6C34878D82A}">
                    <a16:rowId xmlns:a16="http://schemas.microsoft.com/office/drawing/2014/main" val="1268224730"/>
                  </a:ext>
                </a:extLst>
              </a:tr>
              <a:tr h="389067">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Identifying and addressing health-related social needs in care delivery</a:t>
                      </a:r>
                    </a:p>
                  </a:txBody>
                  <a:tcPr/>
                </a:tc>
                <a:extLst>
                  <a:ext uri="{0D108BD9-81ED-4DB2-BD59-A6C34878D82A}">
                    <a16:rowId xmlns:a16="http://schemas.microsoft.com/office/drawing/2014/main" val="1023994550"/>
                  </a:ext>
                </a:extLst>
              </a:tr>
              <a:tr h="370840">
                <a:tc>
                  <a:txBody>
                    <a:bodyPr/>
                    <a:lstStyle/>
                    <a:p>
                      <a:r>
                        <a:rPr lang="en-US" sz="2400">
                          <a:solidFill>
                            <a:schemeClr val="tx2"/>
                          </a:solidFill>
                          <a:latin typeface="Calibri" panose="020F0502020204030204" pitchFamily="34" charset="0"/>
                          <a:ea typeface="Calibri" panose="020F0502020204030204" pitchFamily="34" charset="0"/>
                          <a:cs typeface="Calibri" panose="020F0502020204030204" pitchFamily="34" charset="0"/>
                        </a:rPr>
                        <a:t>Access to claims data on BH/MH</a:t>
                      </a:r>
                    </a:p>
                  </a:txBody>
                  <a:tcPr/>
                </a:tc>
                <a:extLst>
                  <a:ext uri="{0D108BD9-81ED-4DB2-BD59-A6C34878D82A}">
                    <a16:rowId xmlns:a16="http://schemas.microsoft.com/office/drawing/2014/main" val="328183477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Trauma-informed care</a:t>
                      </a:r>
                    </a:p>
                  </a:txBody>
                  <a:tcPr/>
                </a:tc>
                <a:extLst>
                  <a:ext uri="{0D108BD9-81ED-4DB2-BD59-A6C34878D82A}">
                    <a16:rowId xmlns:a16="http://schemas.microsoft.com/office/drawing/2014/main" val="1982774189"/>
                  </a:ext>
                </a:extLst>
              </a:tr>
            </a:tbl>
          </a:graphicData>
        </a:graphic>
      </p:graphicFrame>
      <p:graphicFrame>
        <p:nvGraphicFramePr>
          <p:cNvPr id="10" name="Table 9">
            <a:extLst>
              <a:ext uri="{FF2B5EF4-FFF2-40B4-BE49-F238E27FC236}">
                <a16:creationId xmlns:a16="http://schemas.microsoft.com/office/drawing/2014/main" id="{CAC70EFF-2ED0-C00D-A9E8-B8F9E7799F7C}"/>
              </a:ext>
            </a:extLst>
          </p:cNvPr>
          <p:cNvGraphicFramePr>
            <a:graphicFrameLocks noGrp="1"/>
          </p:cNvGraphicFramePr>
          <p:nvPr>
            <p:extLst>
              <p:ext uri="{D42A27DB-BD31-4B8C-83A1-F6EECF244321}">
                <p14:modId xmlns:p14="http://schemas.microsoft.com/office/powerpoint/2010/main" val="4179293544"/>
              </p:ext>
            </p:extLst>
          </p:nvPr>
        </p:nvGraphicFramePr>
        <p:xfrm>
          <a:off x="343287" y="4178515"/>
          <a:ext cx="5485973" cy="2468880"/>
        </p:xfrm>
        <a:graphic>
          <a:graphicData uri="http://schemas.openxmlformats.org/drawingml/2006/table">
            <a:tbl>
              <a:tblPr firstRow="1" bandRow="1">
                <a:tableStyleId>{5C22544A-7EE6-4342-B048-85BDC9FD1C3A}</a:tableStyleId>
              </a:tblPr>
              <a:tblGrid>
                <a:gridCol w="5485973">
                  <a:extLst>
                    <a:ext uri="{9D8B030D-6E8A-4147-A177-3AD203B41FA5}">
                      <a16:colId xmlns:a16="http://schemas.microsoft.com/office/drawing/2014/main" val="1366931653"/>
                    </a:ext>
                  </a:extLst>
                </a:gridCol>
              </a:tblGrid>
              <a:tr h="312520">
                <a:tc>
                  <a:txBody>
                    <a:bodyPr/>
                    <a:lstStyle/>
                    <a:p>
                      <a:r>
                        <a:rPr lang="en-US" sz="2400">
                          <a:latin typeface="Calibri" panose="020F0502020204030204" pitchFamily="34" charset="0"/>
                          <a:ea typeface="Calibri" panose="020F0502020204030204" pitchFamily="34" charset="0"/>
                          <a:cs typeface="Calibri" panose="020F0502020204030204" pitchFamily="34" charset="0"/>
                        </a:rPr>
                        <a:t>Infectious Disease</a:t>
                      </a:r>
                    </a:p>
                  </a:txBody>
                  <a:tcPr/>
                </a:tc>
                <a:extLst>
                  <a:ext uri="{0D108BD9-81ED-4DB2-BD59-A6C34878D82A}">
                    <a16:rowId xmlns:a16="http://schemas.microsoft.com/office/drawing/2014/main" val="1268224730"/>
                  </a:ext>
                </a:extLst>
              </a:tr>
              <a:tr h="370840">
                <a:tc>
                  <a:txBody>
                    <a:bodyPr/>
                    <a:lstStyle/>
                    <a:p>
                      <a:r>
                        <a:rPr lang="en-US" sz="2400" dirty="0">
                          <a:solidFill>
                            <a:schemeClr val="tx2"/>
                          </a:solidFill>
                          <a:highlight>
                            <a:srgbClr val="FFFF00"/>
                          </a:highlight>
                          <a:latin typeface="Calibri" panose="020F0502020204030204" pitchFamily="34" charset="0"/>
                          <a:ea typeface="Calibri" panose="020F0502020204030204" pitchFamily="34" charset="0"/>
                          <a:cs typeface="Calibri" panose="020F0502020204030204" pitchFamily="34" charset="0"/>
                        </a:rPr>
                        <a:t>Vaccinations: current status in WA for children and adults, and best practices</a:t>
                      </a:r>
                    </a:p>
                  </a:txBody>
                  <a:tcPr/>
                </a:tc>
                <a:extLst>
                  <a:ext uri="{0D108BD9-81ED-4DB2-BD59-A6C34878D82A}">
                    <a16:rowId xmlns:a16="http://schemas.microsoft.com/office/drawing/2014/main" val="102399455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0" i="0" u="none" strike="noStrike" dirty="0">
                          <a:solidFill>
                            <a:schemeClr val="tx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Screening and treatment of STIs, particularly syphilis, given WA high rate of congenital syphilis</a:t>
                      </a:r>
                    </a:p>
                  </a:txBody>
                  <a:tcPr/>
                </a:tc>
                <a:extLst>
                  <a:ext uri="{0D108BD9-81ED-4DB2-BD59-A6C34878D82A}">
                    <a16:rowId xmlns:a16="http://schemas.microsoft.com/office/drawing/2014/main" val="308430517"/>
                  </a:ext>
                </a:extLst>
              </a:tr>
            </a:tbl>
          </a:graphicData>
        </a:graphic>
      </p:graphicFrame>
    </p:spTree>
    <p:extLst>
      <p:ext uri="{BB962C8B-B14F-4D97-AF65-F5344CB8AC3E}">
        <p14:creationId xmlns:p14="http://schemas.microsoft.com/office/powerpoint/2010/main" val="3414147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705C-A711-D965-58AF-08FDDE62AA6D}"/>
              </a:ext>
            </a:extLst>
          </p:cNvPr>
          <p:cNvSpPr>
            <a:spLocks noGrp="1"/>
          </p:cNvSpPr>
          <p:nvPr>
            <p:ph type="title"/>
          </p:nvPr>
        </p:nvSpPr>
        <p:spPr/>
        <p:txBody>
          <a:bodyPr>
            <a:normAutofit/>
          </a:bodyPr>
          <a:lstStyle/>
          <a:p>
            <a:r>
              <a:rPr lang="en-US" sz="3600" dirty="0"/>
              <a:t>Public Topic Nominations, N=24</a:t>
            </a:r>
          </a:p>
        </p:txBody>
      </p:sp>
      <p:graphicFrame>
        <p:nvGraphicFramePr>
          <p:cNvPr id="7" name="Content Placeholder 6">
            <a:extLst>
              <a:ext uri="{FF2B5EF4-FFF2-40B4-BE49-F238E27FC236}">
                <a16:creationId xmlns:a16="http://schemas.microsoft.com/office/drawing/2014/main" id="{A97B5CF3-FB19-B0DE-5AE1-A37B1B50691F}"/>
              </a:ext>
            </a:extLst>
          </p:cNvPr>
          <p:cNvGraphicFramePr>
            <a:graphicFrameLocks noGrp="1"/>
          </p:cNvGraphicFramePr>
          <p:nvPr>
            <p:ph idx="1"/>
            <p:extLst>
              <p:ext uri="{D42A27DB-BD31-4B8C-83A1-F6EECF244321}">
                <p14:modId xmlns:p14="http://schemas.microsoft.com/office/powerpoint/2010/main" val="3608244138"/>
              </p:ext>
            </p:extLst>
          </p:nvPr>
        </p:nvGraphicFramePr>
        <p:xfrm>
          <a:off x="199505" y="1638300"/>
          <a:ext cx="11471564" cy="497031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D4F3D24E-EEDD-ADDD-7F0F-C6D7E45266A7}"/>
              </a:ext>
            </a:extLst>
          </p:cNvPr>
          <p:cNvSpPr>
            <a:spLocks noGrp="1"/>
          </p:cNvSpPr>
          <p:nvPr>
            <p:ph type="sldNum" sz="quarter" idx="12"/>
          </p:nvPr>
        </p:nvSpPr>
        <p:spPr/>
        <p:txBody>
          <a:bodyPr/>
          <a:lstStyle/>
          <a:p>
            <a:r>
              <a:rPr lang="en-US"/>
              <a:t> Slide </a:t>
            </a:r>
            <a:fld id="{4FAB73BC-B049-4115-A692-8D63A059BFB8}" type="slidenum">
              <a:rPr lang="en-US" smtClean="0"/>
              <a:pPr/>
              <a:t>32</a:t>
            </a:fld>
            <a:endParaRPr lang="en-US"/>
          </a:p>
        </p:txBody>
      </p:sp>
    </p:spTree>
    <p:extLst>
      <p:ext uri="{BB962C8B-B14F-4D97-AF65-F5344CB8AC3E}">
        <p14:creationId xmlns:p14="http://schemas.microsoft.com/office/powerpoint/2010/main" val="3053442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FCC0-B9B3-76A7-E9BD-3C92DB85F086}"/>
              </a:ext>
            </a:extLst>
          </p:cNvPr>
          <p:cNvSpPr>
            <a:spLocks noGrp="1"/>
          </p:cNvSpPr>
          <p:nvPr>
            <p:ph type="title"/>
          </p:nvPr>
        </p:nvSpPr>
        <p:spPr/>
        <p:txBody>
          <a:bodyPr>
            <a:normAutofit/>
          </a:bodyPr>
          <a:lstStyle/>
          <a:p>
            <a:r>
              <a:rPr lang="en-US" sz="3600" dirty="0"/>
              <a:t>Public Topic Nominations</a:t>
            </a:r>
          </a:p>
        </p:txBody>
      </p:sp>
      <p:graphicFrame>
        <p:nvGraphicFramePr>
          <p:cNvPr id="5" name="Content Placeholder 4">
            <a:extLst>
              <a:ext uri="{FF2B5EF4-FFF2-40B4-BE49-F238E27FC236}">
                <a16:creationId xmlns:a16="http://schemas.microsoft.com/office/drawing/2014/main" id="{41F00598-CB0C-96DC-9996-C6B8B729CF63}"/>
              </a:ext>
            </a:extLst>
          </p:cNvPr>
          <p:cNvGraphicFramePr>
            <a:graphicFrameLocks noGrp="1"/>
          </p:cNvGraphicFramePr>
          <p:nvPr>
            <p:ph idx="1"/>
            <p:extLst>
              <p:ext uri="{D42A27DB-BD31-4B8C-83A1-F6EECF244321}">
                <p14:modId xmlns:p14="http://schemas.microsoft.com/office/powerpoint/2010/main" val="400205212"/>
              </p:ext>
            </p:extLst>
          </p:nvPr>
        </p:nvGraphicFramePr>
        <p:xfrm>
          <a:off x="6096000" y="1709838"/>
          <a:ext cx="5904187" cy="2670810"/>
        </p:xfrm>
        <a:graphic>
          <a:graphicData uri="http://schemas.openxmlformats.org/drawingml/2006/table">
            <a:tbl>
              <a:tblPr firstRow="1" bandRow="1">
                <a:tableStyleId>{5C22544A-7EE6-4342-B048-85BDC9FD1C3A}</a:tableStyleId>
              </a:tblPr>
              <a:tblGrid>
                <a:gridCol w="5904187">
                  <a:extLst>
                    <a:ext uri="{9D8B030D-6E8A-4147-A177-3AD203B41FA5}">
                      <a16:colId xmlns:a16="http://schemas.microsoft.com/office/drawing/2014/main" val="1779282361"/>
                    </a:ext>
                  </a:extLst>
                </a:gridCol>
              </a:tblGrid>
              <a:tr h="424609">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Chronic Conditions</a:t>
                      </a:r>
                    </a:p>
                  </a:txBody>
                  <a:tcPr/>
                </a:tc>
                <a:extLst>
                  <a:ext uri="{0D108BD9-81ED-4DB2-BD59-A6C34878D82A}">
                    <a16:rowId xmlns:a16="http://schemas.microsoft.com/office/drawing/2014/main" val="951449327"/>
                  </a:ext>
                </a:extLst>
              </a:tr>
              <a:tr h="345584">
                <a:tc>
                  <a:txBody>
                    <a:bodyPr/>
                    <a:lstStyle/>
                    <a:p>
                      <a:pPr algn="l" fontAlgn="b">
                        <a:buNone/>
                      </a:pPr>
                      <a:r>
                        <a:rPr lang="en-US" sz="2400" b="0" i="0" u="none" strike="noStrike" dirty="0">
                          <a:solidFill>
                            <a:schemeClr val="tx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Kidney Care</a:t>
                      </a:r>
                    </a:p>
                  </a:txBody>
                  <a:tcPr marL="6350" marR="6350" marT="6350" marB="0" anchor="b"/>
                </a:tc>
                <a:extLst>
                  <a:ext uri="{0D108BD9-81ED-4DB2-BD59-A6C34878D82A}">
                    <a16:rowId xmlns:a16="http://schemas.microsoft.com/office/drawing/2014/main" val="2318630050"/>
                  </a:ext>
                </a:extLst>
              </a:tr>
              <a:tr h="345584">
                <a:tc>
                  <a:txBody>
                    <a:bodyPr/>
                    <a:lstStyle/>
                    <a:p>
                      <a:pPr algn="l" fontAlgn="b">
                        <a:buNone/>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Prediabetes</a:t>
                      </a:r>
                    </a:p>
                  </a:txBody>
                  <a:tcPr marL="6350" marR="6350" marT="6350" marB="0" anchor="b"/>
                </a:tc>
                <a:extLst>
                  <a:ext uri="{0D108BD9-81ED-4DB2-BD59-A6C34878D82A}">
                    <a16:rowId xmlns:a16="http://schemas.microsoft.com/office/drawing/2014/main" val="654587795"/>
                  </a:ext>
                </a:extLst>
              </a:tr>
              <a:tr h="1364645">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2400" b="0" i="0" u="none" strike="noStrike" dirty="0">
                          <a:solidFill>
                            <a:schemeClr val="tx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GLP-1s for weight loss/GLP-1 receptor agonists usage for health conditions including obesity in adults and children</a:t>
                      </a:r>
                    </a:p>
                    <a:p>
                      <a:pPr algn="l" fontAlgn="b">
                        <a:buNone/>
                      </a:pPr>
                      <a:endPar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b"/>
                </a:tc>
                <a:extLst>
                  <a:ext uri="{0D108BD9-81ED-4DB2-BD59-A6C34878D82A}">
                    <a16:rowId xmlns:a16="http://schemas.microsoft.com/office/drawing/2014/main" val="128377849"/>
                  </a:ext>
                </a:extLst>
              </a:tr>
            </a:tbl>
          </a:graphicData>
        </a:graphic>
      </p:graphicFrame>
      <p:sp>
        <p:nvSpPr>
          <p:cNvPr id="4" name="Slide Number Placeholder 3">
            <a:extLst>
              <a:ext uri="{FF2B5EF4-FFF2-40B4-BE49-F238E27FC236}">
                <a16:creationId xmlns:a16="http://schemas.microsoft.com/office/drawing/2014/main" id="{5EAADA8E-9808-182E-2434-351B185858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graphicFrame>
        <p:nvGraphicFramePr>
          <p:cNvPr id="6" name="Table 5">
            <a:extLst>
              <a:ext uri="{FF2B5EF4-FFF2-40B4-BE49-F238E27FC236}">
                <a16:creationId xmlns:a16="http://schemas.microsoft.com/office/drawing/2014/main" id="{B3789693-23A3-176D-EEF7-F54A9BB9DC3C}"/>
              </a:ext>
            </a:extLst>
          </p:cNvPr>
          <p:cNvGraphicFramePr>
            <a:graphicFrameLocks noGrp="1"/>
          </p:cNvGraphicFramePr>
          <p:nvPr>
            <p:extLst>
              <p:ext uri="{D42A27DB-BD31-4B8C-83A1-F6EECF244321}">
                <p14:modId xmlns:p14="http://schemas.microsoft.com/office/powerpoint/2010/main" val="105427909"/>
              </p:ext>
            </p:extLst>
          </p:nvPr>
        </p:nvGraphicFramePr>
        <p:xfrm>
          <a:off x="191813" y="1688804"/>
          <a:ext cx="5719341" cy="3774558"/>
        </p:xfrm>
        <a:graphic>
          <a:graphicData uri="http://schemas.openxmlformats.org/drawingml/2006/table">
            <a:tbl>
              <a:tblPr firstRow="1" bandRow="1">
                <a:tableStyleId>{5C22544A-7EE6-4342-B048-85BDC9FD1C3A}</a:tableStyleId>
              </a:tblPr>
              <a:tblGrid>
                <a:gridCol w="5719341">
                  <a:extLst>
                    <a:ext uri="{9D8B030D-6E8A-4147-A177-3AD203B41FA5}">
                      <a16:colId xmlns:a16="http://schemas.microsoft.com/office/drawing/2014/main" val="712787601"/>
                    </a:ext>
                  </a:extLst>
                </a:gridCol>
              </a:tblGrid>
              <a:tr h="344105">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Behavioral Health</a:t>
                      </a:r>
                    </a:p>
                  </a:txBody>
                  <a:tcPr/>
                </a:tc>
                <a:extLst>
                  <a:ext uri="{0D108BD9-81ED-4DB2-BD59-A6C34878D82A}">
                    <a16:rowId xmlns:a16="http://schemas.microsoft.com/office/drawing/2014/main" val="471002898"/>
                  </a:ext>
                </a:extLst>
              </a:tr>
              <a:tr h="848478">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Improve primary care quality and reporting capacity for depression using measurement based care</a:t>
                      </a:r>
                    </a:p>
                  </a:txBody>
                  <a:tcPr/>
                </a:tc>
                <a:extLst>
                  <a:ext uri="{0D108BD9-81ED-4DB2-BD59-A6C34878D82A}">
                    <a16:rowId xmlns:a16="http://schemas.microsoft.com/office/drawing/2014/main" val="1716024717"/>
                  </a:ext>
                </a:extLst>
              </a:tr>
              <a:tr h="848478">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Influencing prescribing and monitoring practices for SSRIs</a:t>
                      </a:r>
                    </a:p>
                  </a:txBody>
                  <a:tcPr/>
                </a:tc>
                <a:extLst>
                  <a:ext uri="{0D108BD9-81ED-4DB2-BD59-A6C34878D82A}">
                    <a16:rowId xmlns:a16="http://schemas.microsoft.com/office/drawing/2014/main" val="2483248047"/>
                  </a:ext>
                </a:extLst>
              </a:tr>
              <a:tr h="657571">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Pediatric autism diagnosis and support post diagnosis/support for rural communities</a:t>
                      </a:r>
                    </a:p>
                  </a:txBody>
                  <a:tcPr/>
                </a:tc>
                <a:extLst>
                  <a:ext uri="{0D108BD9-81ED-4DB2-BD59-A6C34878D82A}">
                    <a16:rowId xmlns:a16="http://schemas.microsoft.com/office/drawing/2014/main" val="2153079403"/>
                  </a:ext>
                </a:extLst>
              </a:tr>
              <a:tr h="344105">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Prescribing opioids for post-op pain revision</a:t>
                      </a:r>
                    </a:p>
                  </a:txBody>
                  <a:tcPr/>
                </a:tc>
                <a:extLst>
                  <a:ext uri="{0D108BD9-81ED-4DB2-BD59-A6C34878D82A}">
                    <a16:rowId xmlns:a16="http://schemas.microsoft.com/office/drawing/2014/main" val="3273486494"/>
                  </a:ext>
                </a:extLst>
              </a:tr>
            </a:tbl>
          </a:graphicData>
        </a:graphic>
      </p:graphicFrame>
      <p:graphicFrame>
        <p:nvGraphicFramePr>
          <p:cNvPr id="11" name="Table 10">
            <a:extLst>
              <a:ext uri="{FF2B5EF4-FFF2-40B4-BE49-F238E27FC236}">
                <a16:creationId xmlns:a16="http://schemas.microsoft.com/office/drawing/2014/main" id="{85D9339E-70B1-748A-838C-CD43690E74A4}"/>
              </a:ext>
            </a:extLst>
          </p:cNvPr>
          <p:cNvGraphicFramePr>
            <a:graphicFrameLocks noGrp="1"/>
          </p:cNvGraphicFramePr>
          <p:nvPr>
            <p:extLst>
              <p:ext uri="{D42A27DB-BD31-4B8C-83A1-F6EECF244321}">
                <p14:modId xmlns:p14="http://schemas.microsoft.com/office/powerpoint/2010/main" val="3843556601"/>
              </p:ext>
            </p:extLst>
          </p:nvPr>
        </p:nvGraphicFramePr>
        <p:xfrm>
          <a:off x="6096000" y="4577347"/>
          <a:ext cx="5904187" cy="1303946"/>
        </p:xfrm>
        <a:graphic>
          <a:graphicData uri="http://schemas.openxmlformats.org/drawingml/2006/table">
            <a:tbl>
              <a:tblPr firstRow="1" bandRow="1">
                <a:tableStyleId>{5C22544A-7EE6-4342-B048-85BDC9FD1C3A}</a:tableStyleId>
              </a:tblPr>
              <a:tblGrid>
                <a:gridCol w="5904187">
                  <a:extLst>
                    <a:ext uri="{9D8B030D-6E8A-4147-A177-3AD203B41FA5}">
                      <a16:colId xmlns:a16="http://schemas.microsoft.com/office/drawing/2014/main" val="858230546"/>
                    </a:ext>
                  </a:extLst>
                </a:gridCol>
              </a:tblGrid>
              <a:tr h="480986">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Transitions of Care</a:t>
                      </a:r>
                    </a:p>
                  </a:txBody>
                  <a:tcPr/>
                </a:tc>
                <a:extLst>
                  <a:ext uri="{0D108BD9-81ED-4DB2-BD59-A6C34878D82A}">
                    <a16:rowId xmlns:a16="http://schemas.microsoft.com/office/drawing/2014/main" val="479630617"/>
                  </a:ext>
                </a:extLst>
              </a:tr>
              <a:tr h="370840">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Transitions of care to the community after inpatient hospitalization </a:t>
                      </a:r>
                    </a:p>
                  </a:txBody>
                  <a:tcPr/>
                </a:tc>
                <a:extLst>
                  <a:ext uri="{0D108BD9-81ED-4DB2-BD59-A6C34878D82A}">
                    <a16:rowId xmlns:a16="http://schemas.microsoft.com/office/drawing/2014/main" val="2641978264"/>
                  </a:ext>
                </a:extLst>
              </a:tr>
            </a:tbl>
          </a:graphicData>
        </a:graphic>
      </p:graphicFrame>
    </p:spTree>
    <p:extLst>
      <p:ext uri="{BB962C8B-B14F-4D97-AF65-F5344CB8AC3E}">
        <p14:creationId xmlns:p14="http://schemas.microsoft.com/office/powerpoint/2010/main" val="2722210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2A36E-3829-2F37-AC23-3077F44A24FF}"/>
              </a:ext>
            </a:extLst>
          </p:cNvPr>
          <p:cNvSpPr>
            <a:spLocks noGrp="1"/>
          </p:cNvSpPr>
          <p:nvPr>
            <p:ph type="title"/>
          </p:nvPr>
        </p:nvSpPr>
        <p:spPr/>
        <p:txBody>
          <a:bodyPr>
            <a:normAutofit/>
          </a:bodyPr>
          <a:lstStyle/>
          <a:p>
            <a:r>
              <a:rPr lang="en-US" sz="3600" dirty="0"/>
              <a:t>Public Topic Nominations</a:t>
            </a:r>
          </a:p>
        </p:txBody>
      </p:sp>
      <p:sp>
        <p:nvSpPr>
          <p:cNvPr id="4" name="Slide Number Placeholder 3">
            <a:extLst>
              <a:ext uri="{FF2B5EF4-FFF2-40B4-BE49-F238E27FC236}">
                <a16:creationId xmlns:a16="http://schemas.microsoft.com/office/drawing/2014/main" id="{BAC6AA80-360B-B85E-614A-0224B269FBDE}"/>
              </a:ext>
            </a:extLst>
          </p:cNvPr>
          <p:cNvSpPr>
            <a:spLocks noGrp="1"/>
          </p:cNvSpPr>
          <p:nvPr>
            <p:ph type="sldNum" sz="quarter" idx="12"/>
          </p:nvPr>
        </p:nvSpPr>
        <p:spPr/>
        <p:txBody>
          <a:bodyPr/>
          <a:lstStyle/>
          <a:p>
            <a:r>
              <a:rPr lang="en-US"/>
              <a:t> Slide </a:t>
            </a:r>
            <a:fld id="{4FAB73BC-B049-4115-A692-8D63A059BFB8}" type="slidenum">
              <a:rPr lang="en-US" smtClean="0"/>
              <a:pPr/>
              <a:t>34</a:t>
            </a:fld>
            <a:endParaRPr lang="en-US"/>
          </a:p>
        </p:txBody>
      </p:sp>
      <p:graphicFrame>
        <p:nvGraphicFramePr>
          <p:cNvPr id="10" name="Table 9">
            <a:extLst>
              <a:ext uri="{FF2B5EF4-FFF2-40B4-BE49-F238E27FC236}">
                <a16:creationId xmlns:a16="http://schemas.microsoft.com/office/drawing/2014/main" id="{F7B245BC-00FA-5E5C-6D3D-985A10F24BF7}"/>
              </a:ext>
            </a:extLst>
          </p:cNvPr>
          <p:cNvGraphicFramePr>
            <a:graphicFrameLocks noGrp="1"/>
          </p:cNvGraphicFramePr>
          <p:nvPr>
            <p:extLst>
              <p:ext uri="{D42A27DB-BD31-4B8C-83A1-F6EECF244321}">
                <p14:modId xmlns:p14="http://schemas.microsoft.com/office/powerpoint/2010/main" val="929285659"/>
              </p:ext>
            </p:extLst>
          </p:nvPr>
        </p:nvGraphicFramePr>
        <p:xfrm>
          <a:off x="134933" y="2810649"/>
          <a:ext cx="5830861" cy="2560320"/>
        </p:xfrm>
        <a:graphic>
          <a:graphicData uri="http://schemas.openxmlformats.org/drawingml/2006/table">
            <a:tbl>
              <a:tblPr firstRow="1" bandRow="1">
                <a:tableStyleId>{5C22544A-7EE6-4342-B048-85BDC9FD1C3A}</a:tableStyleId>
              </a:tblPr>
              <a:tblGrid>
                <a:gridCol w="5830861">
                  <a:extLst>
                    <a:ext uri="{9D8B030D-6E8A-4147-A177-3AD203B41FA5}">
                      <a16:colId xmlns:a16="http://schemas.microsoft.com/office/drawing/2014/main" val="858230546"/>
                    </a:ext>
                  </a:extLst>
                </a:gridCol>
              </a:tblGrid>
              <a:tr h="318518">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Reproductive Health</a:t>
                      </a:r>
                    </a:p>
                  </a:txBody>
                  <a:tcPr/>
                </a:tc>
                <a:extLst>
                  <a:ext uri="{0D108BD9-81ED-4DB2-BD59-A6C34878D82A}">
                    <a16:rowId xmlns:a16="http://schemas.microsoft.com/office/drawing/2014/main" val="479630617"/>
                  </a:ext>
                </a:extLst>
              </a:tr>
              <a:tr h="370840">
                <a:tc>
                  <a:txBody>
                    <a:bodyPr/>
                    <a:lstStyle/>
                    <a:p>
                      <a:r>
                        <a:rPr lang="en-US" sz="2400" dirty="0">
                          <a:solidFill>
                            <a:schemeClr val="tx2"/>
                          </a:solidFill>
                          <a:highlight>
                            <a:srgbClr val="FFFF00"/>
                          </a:highlight>
                          <a:latin typeface="Calibri" panose="020F0502020204030204" pitchFamily="34" charset="0"/>
                          <a:ea typeface="Calibri" panose="020F0502020204030204" pitchFamily="34" charset="0"/>
                          <a:cs typeface="Calibri" panose="020F0502020204030204" pitchFamily="34" charset="0"/>
                        </a:rPr>
                        <a:t>Perimenopause and Menopause</a:t>
                      </a:r>
                    </a:p>
                  </a:txBody>
                  <a:tcPr/>
                </a:tc>
                <a:extLst>
                  <a:ext uri="{0D108BD9-81ED-4DB2-BD59-A6C34878D82A}">
                    <a16:rowId xmlns:a16="http://schemas.microsoft.com/office/drawing/2014/main" val="2641978264"/>
                  </a:ext>
                </a:extLst>
              </a:tr>
              <a:tr h="370840">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Paying for perinatal care driving/incentivizing evidence-based clinical care and outcomes and equity</a:t>
                      </a:r>
                    </a:p>
                  </a:txBody>
                  <a:tcPr/>
                </a:tc>
                <a:extLst>
                  <a:ext uri="{0D108BD9-81ED-4DB2-BD59-A6C34878D82A}">
                    <a16:rowId xmlns:a16="http://schemas.microsoft.com/office/drawing/2014/main" val="3743953668"/>
                  </a:ext>
                </a:extLst>
              </a:tr>
              <a:tr h="370840">
                <a:tc>
                  <a:txBody>
                    <a:bodyPr/>
                    <a:lstStyle/>
                    <a:p>
                      <a:r>
                        <a:rPr lang="en-US" sz="2400" dirty="0">
                          <a:solidFill>
                            <a:schemeClr val="tx2"/>
                          </a:solidFill>
                          <a:highlight>
                            <a:srgbClr val="FFFF00"/>
                          </a:highlight>
                          <a:latin typeface="Calibri" panose="020F0502020204030204" pitchFamily="34" charset="0"/>
                          <a:ea typeface="Calibri" panose="020F0502020204030204" pitchFamily="34" charset="0"/>
                          <a:cs typeface="Calibri" panose="020F0502020204030204" pitchFamily="34" charset="0"/>
                        </a:rPr>
                        <a:t>STIs</a:t>
                      </a:r>
                    </a:p>
                  </a:txBody>
                  <a:tcPr/>
                </a:tc>
                <a:extLst>
                  <a:ext uri="{0D108BD9-81ED-4DB2-BD59-A6C34878D82A}">
                    <a16:rowId xmlns:a16="http://schemas.microsoft.com/office/drawing/2014/main" val="3299197750"/>
                  </a:ext>
                </a:extLst>
              </a:tr>
            </a:tbl>
          </a:graphicData>
        </a:graphic>
      </p:graphicFrame>
      <p:graphicFrame>
        <p:nvGraphicFramePr>
          <p:cNvPr id="12" name="Table 11">
            <a:extLst>
              <a:ext uri="{FF2B5EF4-FFF2-40B4-BE49-F238E27FC236}">
                <a16:creationId xmlns:a16="http://schemas.microsoft.com/office/drawing/2014/main" id="{8A884D79-0995-40A0-BB70-17EDBCD3097C}"/>
              </a:ext>
            </a:extLst>
          </p:cNvPr>
          <p:cNvGraphicFramePr>
            <a:graphicFrameLocks noGrp="1"/>
          </p:cNvGraphicFramePr>
          <p:nvPr>
            <p:extLst>
              <p:ext uri="{D42A27DB-BD31-4B8C-83A1-F6EECF244321}">
                <p14:modId xmlns:p14="http://schemas.microsoft.com/office/powerpoint/2010/main" val="2683274"/>
              </p:ext>
            </p:extLst>
          </p:nvPr>
        </p:nvGraphicFramePr>
        <p:xfrm>
          <a:off x="6226206" y="3914659"/>
          <a:ext cx="5027441" cy="938186"/>
        </p:xfrm>
        <a:graphic>
          <a:graphicData uri="http://schemas.openxmlformats.org/drawingml/2006/table">
            <a:tbl>
              <a:tblPr firstRow="1" bandRow="1">
                <a:tableStyleId>{5C22544A-7EE6-4342-B048-85BDC9FD1C3A}</a:tableStyleId>
              </a:tblPr>
              <a:tblGrid>
                <a:gridCol w="5027441">
                  <a:extLst>
                    <a:ext uri="{9D8B030D-6E8A-4147-A177-3AD203B41FA5}">
                      <a16:colId xmlns:a16="http://schemas.microsoft.com/office/drawing/2014/main" val="858230546"/>
                    </a:ext>
                  </a:extLst>
                </a:gridCol>
              </a:tblGrid>
              <a:tr h="480986">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Managing Pain</a:t>
                      </a:r>
                    </a:p>
                  </a:txBody>
                  <a:tcPr/>
                </a:tc>
                <a:extLst>
                  <a:ext uri="{0D108BD9-81ED-4DB2-BD59-A6C34878D82A}">
                    <a16:rowId xmlns:a16="http://schemas.microsoft.com/office/drawing/2014/main" val="479630617"/>
                  </a:ext>
                </a:extLst>
              </a:tr>
              <a:tr h="370840">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Low back pain revision</a:t>
                      </a:r>
                    </a:p>
                  </a:txBody>
                  <a:tcPr/>
                </a:tc>
                <a:extLst>
                  <a:ext uri="{0D108BD9-81ED-4DB2-BD59-A6C34878D82A}">
                    <a16:rowId xmlns:a16="http://schemas.microsoft.com/office/drawing/2014/main" val="2641978264"/>
                  </a:ext>
                </a:extLst>
              </a:tr>
            </a:tbl>
          </a:graphicData>
        </a:graphic>
      </p:graphicFrame>
      <p:graphicFrame>
        <p:nvGraphicFramePr>
          <p:cNvPr id="5" name="Content Placeholder 4">
            <a:extLst>
              <a:ext uri="{FF2B5EF4-FFF2-40B4-BE49-F238E27FC236}">
                <a16:creationId xmlns:a16="http://schemas.microsoft.com/office/drawing/2014/main" id="{A5C60684-057E-9BE2-E351-334B40CB8962}"/>
              </a:ext>
            </a:extLst>
          </p:cNvPr>
          <p:cNvGraphicFramePr>
            <a:graphicFrameLocks noGrp="1"/>
          </p:cNvGraphicFramePr>
          <p:nvPr>
            <p:ph idx="1"/>
            <p:extLst>
              <p:ext uri="{D42A27DB-BD31-4B8C-83A1-F6EECF244321}">
                <p14:modId xmlns:p14="http://schemas.microsoft.com/office/powerpoint/2010/main" val="1560410567"/>
              </p:ext>
            </p:extLst>
          </p:nvPr>
        </p:nvGraphicFramePr>
        <p:xfrm>
          <a:off x="6226207" y="2810649"/>
          <a:ext cx="5027441" cy="914400"/>
        </p:xfrm>
        <a:graphic>
          <a:graphicData uri="http://schemas.openxmlformats.org/drawingml/2006/table">
            <a:tbl>
              <a:tblPr firstRow="1" bandRow="1">
                <a:tableStyleId>{5C22544A-7EE6-4342-B048-85BDC9FD1C3A}</a:tableStyleId>
              </a:tblPr>
              <a:tblGrid>
                <a:gridCol w="5027441">
                  <a:extLst>
                    <a:ext uri="{9D8B030D-6E8A-4147-A177-3AD203B41FA5}">
                      <a16:colId xmlns:a16="http://schemas.microsoft.com/office/drawing/2014/main" val="337080240"/>
                    </a:ext>
                  </a:extLst>
                </a:gridCol>
              </a:tblGrid>
              <a:tr h="370840">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Surgery</a:t>
                      </a:r>
                    </a:p>
                  </a:txBody>
                  <a:tcPr/>
                </a:tc>
                <a:extLst>
                  <a:ext uri="{0D108BD9-81ED-4DB2-BD59-A6C34878D82A}">
                    <a16:rowId xmlns:a16="http://schemas.microsoft.com/office/drawing/2014/main" val="2099965561"/>
                  </a:ext>
                </a:extLst>
              </a:tr>
              <a:tr h="370840">
                <a:tc>
                  <a:txBody>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Lumbar fusion revision</a:t>
                      </a:r>
                    </a:p>
                  </a:txBody>
                  <a:tcPr/>
                </a:tc>
                <a:extLst>
                  <a:ext uri="{0D108BD9-81ED-4DB2-BD59-A6C34878D82A}">
                    <a16:rowId xmlns:a16="http://schemas.microsoft.com/office/drawing/2014/main" val="2077187383"/>
                  </a:ext>
                </a:extLst>
              </a:tr>
            </a:tbl>
          </a:graphicData>
        </a:graphic>
      </p:graphicFrame>
    </p:spTree>
    <p:extLst>
      <p:ext uri="{BB962C8B-B14F-4D97-AF65-F5344CB8AC3E}">
        <p14:creationId xmlns:p14="http://schemas.microsoft.com/office/powerpoint/2010/main" val="1887335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FE2E5-7CE5-8059-E86E-C7C8652E12CA}"/>
              </a:ext>
            </a:extLst>
          </p:cNvPr>
          <p:cNvSpPr>
            <a:spLocks noGrp="1"/>
          </p:cNvSpPr>
          <p:nvPr>
            <p:ph type="title"/>
          </p:nvPr>
        </p:nvSpPr>
        <p:spPr/>
        <p:txBody>
          <a:bodyPr>
            <a:normAutofit/>
          </a:bodyPr>
          <a:lstStyle/>
          <a:p>
            <a:r>
              <a:rPr lang="en-US" sz="3600" dirty="0"/>
              <a:t>Public Topic Nominations</a:t>
            </a:r>
          </a:p>
        </p:txBody>
      </p:sp>
      <p:sp>
        <p:nvSpPr>
          <p:cNvPr id="4" name="Slide Number Placeholder 3">
            <a:extLst>
              <a:ext uri="{FF2B5EF4-FFF2-40B4-BE49-F238E27FC236}">
                <a16:creationId xmlns:a16="http://schemas.microsoft.com/office/drawing/2014/main" id="{45212904-FBE8-1CF1-940E-FE411DD8F9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graphicFrame>
        <p:nvGraphicFramePr>
          <p:cNvPr id="7" name="Content Placeholder 4">
            <a:extLst>
              <a:ext uri="{FF2B5EF4-FFF2-40B4-BE49-F238E27FC236}">
                <a16:creationId xmlns:a16="http://schemas.microsoft.com/office/drawing/2014/main" id="{B294F44A-843E-5023-4EBA-52A656945858}"/>
              </a:ext>
            </a:extLst>
          </p:cNvPr>
          <p:cNvGraphicFramePr>
            <a:graphicFrameLocks noGrp="1"/>
          </p:cNvGraphicFramePr>
          <p:nvPr>
            <p:ph idx="1"/>
            <p:extLst>
              <p:ext uri="{D42A27DB-BD31-4B8C-83A1-F6EECF244321}">
                <p14:modId xmlns:p14="http://schemas.microsoft.com/office/powerpoint/2010/main" val="2892073915"/>
              </p:ext>
            </p:extLst>
          </p:nvPr>
        </p:nvGraphicFramePr>
        <p:xfrm>
          <a:off x="266048" y="1709321"/>
          <a:ext cx="5631635" cy="3780790"/>
        </p:xfrm>
        <a:graphic>
          <a:graphicData uri="http://schemas.openxmlformats.org/drawingml/2006/table">
            <a:tbl>
              <a:tblPr firstRow="1" bandRow="1">
                <a:tableStyleId>{5C22544A-7EE6-4342-B048-85BDC9FD1C3A}</a:tableStyleId>
              </a:tblPr>
              <a:tblGrid>
                <a:gridCol w="5631635">
                  <a:extLst>
                    <a:ext uri="{9D8B030D-6E8A-4147-A177-3AD203B41FA5}">
                      <a16:colId xmlns:a16="http://schemas.microsoft.com/office/drawing/2014/main" val="1779282361"/>
                    </a:ext>
                  </a:extLst>
                </a:gridCol>
              </a:tblGrid>
              <a:tr h="370840">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General</a:t>
                      </a:r>
                    </a:p>
                  </a:txBody>
                  <a:tcPr/>
                </a:tc>
                <a:extLst>
                  <a:ext uri="{0D108BD9-81ED-4DB2-BD59-A6C34878D82A}">
                    <a16:rowId xmlns:a16="http://schemas.microsoft.com/office/drawing/2014/main" val="951449327"/>
                  </a:ext>
                </a:extLst>
              </a:tr>
              <a:tr h="370840">
                <a:tc>
                  <a:txBody>
                    <a:bodyPr/>
                    <a:lstStyle/>
                    <a:p>
                      <a:pPr algn="l" fontAlgn="b">
                        <a:buNone/>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Management of clinically uncertain diagnoses</a:t>
                      </a:r>
                    </a:p>
                  </a:txBody>
                  <a:tcPr marL="6350" marR="6350" marT="6350" marB="0" anchor="b"/>
                </a:tc>
                <a:extLst>
                  <a:ext uri="{0D108BD9-81ED-4DB2-BD59-A6C34878D82A}">
                    <a16:rowId xmlns:a16="http://schemas.microsoft.com/office/drawing/2014/main" val="2318630050"/>
                  </a:ext>
                </a:extLst>
              </a:tr>
              <a:tr h="370840">
                <a:tc>
                  <a:txBody>
                    <a:bodyPr/>
                    <a:lstStyle/>
                    <a:p>
                      <a:pPr algn="l" fontAlgn="b">
                        <a:buNone/>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Collective wellbeing/strengthening families and communities</a:t>
                      </a:r>
                    </a:p>
                  </a:txBody>
                  <a:tcPr marL="6350" marR="6350" marT="6350" marB="0" anchor="b"/>
                </a:tc>
                <a:extLst>
                  <a:ext uri="{0D108BD9-81ED-4DB2-BD59-A6C34878D82A}">
                    <a16:rowId xmlns:a16="http://schemas.microsoft.com/office/drawing/2014/main" val="2552845614"/>
                  </a:ext>
                </a:extLst>
              </a:tr>
              <a:tr h="320166">
                <a:tc>
                  <a:txBody>
                    <a:bodyPr/>
                    <a:lstStyle/>
                    <a:p>
                      <a:pPr algn="l" fontAlgn="b">
                        <a:buNone/>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Governor Board and Commission Oversight</a:t>
                      </a:r>
                    </a:p>
                  </a:txBody>
                  <a:tcPr marL="6350" marR="6350" marT="6350" marB="0" anchor="b"/>
                </a:tc>
                <a:extLst>
                  <a:ext uri="{0D108BD9-81ED-4DB2-BD59-A6C34878D82A}">
                    <a16:rowId xmlns:a16="http://schemas.microsoft.com/office/drawing/2014/main" val="654587795"/>
                  </a:ext>
                </a:extLst>
              </a:tr>
              <a:tr h="370840">
                <a:tc>
                  <a:txBody>
                    <a:bodyPr/>
                    <a:lstStyle/>
                    <a:p>
                      <a:pPr algn="l" fontAlgn="b">
                        <a:buNone/>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Vaccine hesitancy/immunizations</a:t>
                      </a:r>
                    </a:p>
                  </a:txBody>
                  <a:tcPr marL="6350" marR="6350" marT="6350" marB="0" anchor="b"/>
                </a:tc>
                <a:extLst>
                  <a:ext uri="{0D108BD9-81ED-4DB2-BD59-A6C34878D82A}">
                    <a16:rowId xmlns:a16="http://schemas.microsoft.com/office/drawing/2014/main" val="877104374"/>
                  </a:ext>
                </a:extLst>
              </a:tr>
              <a:tr h="370840">
                <a:tc>
                  <a:txBody>
                    <a:bodyPr/>
                    <a:lstStyle/>
                    <a:p>
                      <a:pPr algn="l" fontAlgn="b">
                        <a:buNone/>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Access &amp; affordability of dental care – annual maximums – dental fear and hesitation/preventive services</a:t>
                      </a:r>
                    </a:p>
                  </a:txBody>
                  <a:tcPr marL="6350" marR="6350" marT="6350" marB="0" anchor="b"/>
                </a:tc>
                <a:extLst>
                  <a:ext uri="{0D108BD9-81ED-4DB2-BD59-A6C34878D82A}">
                    <a16:rowId xmlns:a16="http://schemas.microsoft.com/office/drawing/2014/main" val="502306490"/>
                  </a:ext>
                </a:extLst>
              </a:tr>
            </a:tbl>
          </a:graphicData>
        </a:graphic>
      </p:graphicFrame>
      <p:graphicFrame>
        <p:nvGraphicFramePr>
          <p:cNvPr id="9" name="Content Placeholder 4">
            <a:extLst>
              <a:ext uri="{FF2B5EF4-FFF2-40B4-BE49-F238E27FC236}">
                <a16:creationId xmlns:a16="http://schemas.microsoft.com/office/drawing/2014/main" id="{E5645C0F-C376-29F3-268F-9CC55C2A18A9}"/>
              </a:ext>
            </a:extLst>
          </p:cNvPr>
          <p:cNvGraphicFramePr>
            <a:graphicFrameLocks/>
          </p:cNvGraphicFramePr>
          <p:nvPr>
            <p:extLst>
              <p:ext uri="{D42A27DB-BD31-4B8C-83A1-F6EECF244321}">
                <p14:modId xmlns:p14="http://schemas.microsoft.com/office/powerpoint/2010/main" val="210973835"/>
              </p:ext>
            </p:extLst>
          </p:nvPr>
        </p:nvGraphicFramePr>
        <p:xfrm>
          <a:off x="6106396" y="1709321"/>
          <a:ext cx="5293204" cy="1945640"/>
        </p:xfrm>
        <a:graphic>
          <a:graphicData uri="http://schemas.openxmlformats.org/drawingml/2006/table">
            <a:tbl>
              <a:tblPr firstRow="1" bandRow="1">
                <a:tableStyleId>{5C22544A-7EE6-4342-B048-85BDC9FD1C3A}</a:tableStyleId>
              </a:tblPr>
              <a:tblGrid>
                <a:gridCol w="5293204">
                  <a:extLst>
                    <a:ext uri="{9D8B030D-6E8A-4147-A177-3AD203B41FA5}">
                      <a16:colId xmlns:a16="http://schemas.microsoft.com/office/drawing/2014/main" val="1779282361"/>
                    </a:ext>
                  </a:extLst>
                </a:gridCol>
              </a:tblGrid>
              <a:tr h="319541">
                <a:tc>
                  <a:txBody>
                    <a:bodyPr/>
                    <a:lstStyle/>
                    <a:p>
                      <a:r>
                        <a:rPr lang="en-US" sz="2400" dirty="0">
                          <a:latin typeface="Calibri" panose="020F0502020204030204" pitchFamily="34" charset="0"/>
                          <a:ea typeface="Calibri" panose="020F0502020204030204" pitchFamily="34" charset="0"/>
                          <a:cs typeface="Calibri" panose="020F0502020204030204" pitchFamily="34" charset="0"/>
                        </a:rPr>
                        <a:t>Social Needs</a:t>
                      </a:r>
                    </a:p>
                  </a:txBody>
                  <a:tcPr/>
                </a:tc>
                <a:extLst>
                  <a:ext uri="{0D108BD9-81ED-4DB2-BD59-A6C34878D82A}">
                    <a16:rowId xmlns:a16="http://schemas.microsoft.com/office/drawing/2014/main" val="951449327"/>
                  </a:ext>
                </a:extLst>
              </a:tr>
              <a:tr h="370840">
                <a:tc>
                  <a:txBody>
                    <a:bodyPr/>
                    <a:lstStyle/>
                    <a:p>
                      <a:pPr algn="l" fontAlgn="b">
                        <a:buNone/>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Loneliness/social isolation</a:t>
                      </a:r>
                    </a:p>
                  </a:txBody>
                  <a:tcPr marL="6350" marR="6350" marT="6350" marB="0" anchor="b"/>
                </a:tc>
                <a:extLst>
                  <a:ext uri="{0D108BD9-81ED-4DB2-BD59-A6C34878D82A}">
                    <a16:rowId xmlns:a16="http://schemas.microsoft.com/office/drawing/2014/main" val="2318630050"/>
                  </a:ext>
                </a:extLst>
              </a:tr>
              <a:tr h="370840">
                <a:tc>
                  <a:txBody>
                    <a:bodyPr/>
                    <a:lstStyle/>
                    <a:p>
                      <a:pPr algn="l" fontAlgn="b">
                        <a:buNone/>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Health literacy</a:t>
                      </a:r>
                    </a:p>
                  </a:txBody>
                  <a:tcPr marL="6350" marR="6350" marT="6350" marB="0" anchor="b"/>
                </a:tc>
                <a:extLst>
                  <a:ext uri="{0D108BD9-81ED-4DB2-BD59-A6C34878D82A}">
                    <a16:rowId xmlns:a16="http://schemas.microsoft.com/office/drawing/2014/main" val="2552845614"/>
                  </a:ext>
                </a:extLst>
              </a:tr>
              <a:tr h="320166">
                <a:tc>
                  <a:txBody>
                    <a:bodyPr/>
                    <a:lstStyle/>
                    <a:p>
                      <a:pPr algn="l" fontAlgn="b">
                        <a:buNone/>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Food security and nutrition</a:t>
                      </a:r>
                    </a:p>
                  </a:txBody>
                  <a:tcPr marL="6350" marR="6350" marT="6350" marB="0" anchor="b"/>
                </a:tc>
                <a:extLst>
                  <a:ext uri="{0D108BD9-81ED-4DB2-BD59-A6C34878D82A}">
                    <a16:rowId xmlns:a16="http://schemas.microsoft.com/office/drawing/2014/main" val="654587795"/>
                  </a:ext>
                </a:extLst>
              </a:tr>
              <a:tr h="320166">
                <a:tc>
                  <a:txBody>
                    <a:bodyPr/>
                    <a:lstStyle/>
                    <a:p>
                      <a:pPr algn="l" fontAlgn="b">
                        <a:buNone/>
                      </a:pPr>
                      <a:r>
                        <a:rPr lang="en-US" sz="2400" b="0" i="0" u="none" strike="noStrike" dirty="0">
                          <a:solidFill>
                            <a:schemeClr val="tx2"/>
                          </a:solidFill>
                          <a:effectLst/>
                          <a:latin typeface="Calibri" panose="020F0502020204030204" pitchFamily="34" charset="0"/>
                          <a:ea typeface="Calibri" panose="020F0502020204030204" pitchFamily="34" charset="0"/>
                          <a:cs typeface="Calibri" panose="020F0502020204030204" pitchFamily="34" charset="0"/>
                        </a:rPr>
                        <a:t>Housing/homelessness</a:t>
                      </a:r>
                    </a:p>
                  </a:txBody>
                  <a:tcPr marL="6350" marR="6350" marT="6350" marB="0" anchor="b"/>
                </a:tc>
                <a:extLst>
                  <a:ext uri="{0D108BD9-81ED-4DB2-BD59-A6C34878D82A}">
                    <a16:rowId xmlns:a16="http://schemas.microsoft.com/office/drawing/2014/main" val="3632822171"/>
                  </a:ext>
                </a:extLst>
              </a:tr>
            </a:tbl>
          </a:graphicData>
        </a:graphic>
      </p:graphicFrame>
    </p:spTree>
    <p:extLst>
      <p:ext uri="{BB962C8B-B14F-4D97-AF65-F5344CB8AC3E}">
        <p14:creationId xmlns:p14="http://schemas.microsoft.com/office/powerpoint/2010/main" val="3743816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A3774-C44C-FD08-28CF-6002C35B55D0}"/>
              </a:ext>
            </a:extLst>
          </p:cNvPr>
          <p:cNvSpPr>
            <a:spLocks noGrp="1"/>
          </p:cNvSpPr>
          <p:nvPr>
            <p:ph type="title"/>
          </p:nvPr>
        </p:nvSpPr>
        <p:spPr/>
        <p:txBody>
          <a:bodyPr>
            <a:normAutofit/>
          </a:bodyPr>
          <a:lstStyle/>
          <a:p>
            <a:r>
              <a:rPr lang="en-US" sz="3600" dirty="0"/>
              <a:t>Topics with Overlap (Bree + Public)</a:t>
            </a:r>
          </a:p>
        </p:txBody>
      </p:sp>
      <p:graphicFrame>
        <p:nvGraphicFramePr>
          <p:cNvPr id="5" name="Content Placeholder 4">
            <a:extLst>
              <a:ext uri="{FF2B5EF4-FFF2-40B4-BE49-F238E27FC236}">
                <a16:creationId xmlns:a16="http://schemas.microsoft.com/office/drawing/2014/main" id="{AD93E145-FA0A-98DD-3A48-04D44098989D}"/>
              </a:ext>
            </a:extLst>
          </p:cNvPr>
          <p:cNvGraphicFramePr>
            <a:graphicFrameLocks noGrp="1"/>
          </p:cNvGraphicFramePr>
          <p:nvPr>
            <p:ph idx="1"/>
            <p:extLst>
              <p:ext uri="{D42A27DB-BD31-4B8C-83A1-F6EECF244321}">
                <p14:modId xmlns:p14="http://schemas.microsoft.com/office/powerpoint/2010/main" val="2204757859"/>
              </p:ext>
            </p:extLst>
          </p:nvPr>
        </p:nvGraphicFramePr>
        <p:xfrm>
          <a:off x="2598281" y="2176942"/>
          <a:ext cx="6995437" cy="3297255"/>
        </p:xfrm>
        <a:graphic>
          <a:graphicData uri="http://schemas.openxmlformats.org/drawingml/2006/table">
            <a:tbl>
              <a:tblPr firstRow="1" bandRow="1">
                <a:tableStyleId>{5C22544A-7EE6-4342-B048-85BDC9FD1C3A}</a:tableStyleId>
              </a:tblPr>
              <a:tblGrid>
                <a:gridCol w="6995437">
                  <a:extLst>
                    <a:ext uri="{9D8B030D-6E8A-4147-A177-3AD203B41FA5}">
                      <a16:colId xmlns:a16="http://schemas.microsoft.com/office/drawing/2014/main" val="893424642"/>
                    </a:ext>
                  </a:extLst>
                </a:gridCol>
              </a:tblGrid>
              <a:tr h="537182">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Topic Name</a:t>
                      </a:r>
                    </a:p>
                  </a:txBody>
                  <a:tcPr/>
                </a:tc>
                <a:extLst>
                  <a:ext uri="{0D108BD9-81ED-4DB2-BD59-A6C34878D82A}">
                    <a16:rowId xmlns:a16="http://schemas.microsoft.com/office/drawing/2014/main" val="717667403"/>
                  </a:ext>
                </a:extLst>
              </a:tr>
              <a:tr h="537182">
                <a:tc>
                  <a:txBody>
                    <a:bodyPr/>
                    <a:lstStyle/>
                    <a:p>
                      <a:pPr algn="ctr"/>
                      <a:r>
                        <a:rPr lang="en-US" sz="2400" b="0" dirty="0">
                          <a:solidFill>
                            <a:schemeClr val="tx2"/>
                          </a:solidFill>
                          <a:latin typeface="Calibri" panose="020F0502020204030204" pitchFamily="34" charset="0"/>
                          <a:ea typeface="Calibri" panose="020F0502020204030204" pitchFamily="34" charset="0"/>
                          <a:cs typeface="Calibri" panose="020F0502020204030204" pitchFamily="34" charset="0"/>
                        </a:rPr>
                        <a:t>Weight Health</a:t>
                      </a:r>
                    </a:p>
                  </a:txBody>
                  <a:tcPr/>
                </a:tc>
                <a:extLst>
                  <a:ext uri="{0D108BD9-81ED-4DB2-BD59-A6C34878D82A}">
                    <a16:rowId xmlns:a16="http://schemas.microsoft.com/office/drawing/2014/main" val="2454104966"/>
                  </a:ext>
                </a:extLst>
              </a:tr>
              <a:tr h="537182">
                <a:tc>
                  <a:txBody>
                    <a:bodyPr/>
                    <a:lstStyle/>
                    <a:p>
                      <a:pPr algn="ctr"/>
                      <a:r>
                        <a:rPr lang="en-US" sz="2400" b="0" dirty="0">
                          <a:solidFill>
                            <a:schemeClr val="tx2"/>
                          </a:solidFill>
                          <a:latin typeface="Calibri" panose="020F0502020204030204" pitchFamily="34" charset="0"/>
                          <a:ea typeface="Calibri" panose="020F0502020204030204" pitchFamily="34" charset="0"/>
                          <a:cs typeface="Calibri" panose="020F0502020204030204" pitchFamily="34" charset="0"/>
                        </a:rPr>
                        <a:t>Kidney Health</a:t>
                      </a:r>
                    </a:p>
                  </a:txBody>
                  <a:tcPr/>
                </a:tc>
                <a:extLst>
                  <a:ext uri="{0D108BD9-81ED-4DB2-BD59-A6C34878D82A}">
                    <a16:rowId xmlns:a16="http://schemas.microsoft.com/office/drawing/2014/main" val="1164406491"/>
                  </a:ext>
                </a:extLst>
              </a:tr>
              <a:tr h="611345">
                <a:tc>
                  <a:txBody>
                    <a:bodyPr/>
                    <a:lstStyle/>
                    <a:p>
                      <a:pPr algn="ctr"/>
                      <a:r>
                        <a:rPr lang="en-US" sz="2400" b="0" dirty="0">
                          <a:solidFill>
                            <a:schemeClr val="tx2"/>
                          </a:solidFill>
                          <a:latin typeface="Calibri" panose="020F0502020204030204" pitchFamily="34" charset="0"/>
                          <a:ea typeface="Calibri" panose="020F0502020204030204" pitchFamily="34" charset="0"/>
                          <a:cs typeface="Calibri" panose="020F0502020204030204" pitchFamily="34" charset="0"/>
                        </a:rPr>
                        <a:t>Perimenopause/Menopause</a:t>
                      </a:r>
                    </a:p>
                  </a:txBody>
                  <a:tcPr/>
                </a:tc>
                <a:extLst>
                  <a:ext uri="{0D108BD9-81ED-4DB2-BD59-A6C34878D82A}">
                    <a16:rowId xmlns:a16="http://schemas.microsoft.com/office/drawing/2014/main" val="938982339"/>
                  </a:ext>
                </a:extLst>
              </a:tr>
              <a:tr h="537182">
                <a:tc>
                  <a:txBody>
                    <a:bodyPr/>
                    <a:lstStyle/>
                    <a:p>
                      <a:pPr algn="ctr"/>
                      <a:r>
                        <a:rPr lang="en-US" sz="2400" b="0" dirty="0">
                          <a:solidFill>
                            <a:schemeClr val="tx2"/>
                          </a:solidFill>
                          <a:latin typeface="Calibri" panose="020F0502020204030204" pitchFamily="34" charset="0"/>
                          <a:ea typeface="Calibri" panose="020F0502020204030204" pitchFamily="34" charset="0"/>
                          <a:cs typeface="Calibri" panose="020F0502020204030204" pitchFamily="34" charset="0"/>
                        </a:rPr>
                        <a:t>STIs (syphilis specifically)</a:t>
                      </a:r>
                    </a:p>
                  </a:txBody>
                  <a:tcPr/>
                </a:tc>
                <a:extLst>
                  <a:ext uri="{0D108BD9-81ED-4DB2-BD59-A6C34878D82A}">
                    <a16:rowId xmlns:a16="http://schemas.microsoft.com/office/drawing/2014/main" val="143586151"/>
                  </a:ext>
                </a:extLst>
              </a:tr>
              <a:tr h="537182">
                <a:tc>
                  <a:txBody>
                    <a:bodyPr/>
                    <a:lstStyle/>
                    <a:p>
                      <a:pPr algn="ctr"/>
                      <a:r>
                        <a:rPr lang="en-US" sz="2400" b="0" dirty="0">
                          <a:solidFill>
                            <a:schemeClr val="tx2"/>
                          </a:solidFill>
                          <a:latin typeface="Calibri" panose="020F0502020204030204" pitchFamily="34" charset="0"/>
                          <a:ea typeface="Calibri" panose="020F0502020204030204" pitchFamily="34" charset="0"/>
                          <a:cs typeface="Calibri" panose="020F0502020204030204" pitchFamily="34" charset="0"/>
                        </a:rPr>
                        <a:t>Vaccinations</a:t>
                      </a:r>
                    </a:p>
                  </a:txBody>
                  <a:tcPr/>
                </a:tc>
                <a:extLst>
                  <a:ext uri="{0D108BD9-81ED-4DB2-BD59-A6C34878D82A}">
                    <a16:rowId xmlns:a16="http://schemas.microsoft.com/office/drawing/2014/main" val="3976199861"/>
                  </a:ext>
                </a:extLst>
              </a:tr>
            </a:tbl>
          </a:graphicData>
        </a:graphic>
      </p:graphicFrame>
      <p:sp>
        <p:nvSpPr>
          <p:cNvPr id="4" name="Slide Number Placeholder 3">
            <a:extLst>
              <a:ext uri="{FF2B5EF4-FFF2-40B4-BE49-F238E27FC236}">
                <a16:creationId xmlns:a16="http://schemas.microsoft.com/office/drawing/2014/main" id="{491F393B-5DA5-748C-7677-08D91B915C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25465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F4BA-6296-DB38-4F57-CD4FC160584E}"/>
              </a:ext>
            </a:extLst>
          </p:cNvPr>
          <p:cNvSpPr>
            <a:spLocks noGrp="1"/>
          </p:cNvSpPr>
          <p:nvPr>
            <p:ph type="title"/>
          </p:nvPr>
        </p:nvSpPr>
        <p:spPr/>
        <p:txBody>
          <a:bodyPr>
            <a:normAutofit/>
          </a:bodyPr>
          <a:lstStyle/>
          <a:p>
            <a:r>
              <a:rPr lang="en-US" sz="3600" dirty="0"/>
              <a:t>Topic Selection Worksheet</a:t>
            </a:r>
          </a:p>
        </p:txBody>
      </p:sp>
      <p:sp>
        <p:nvSpPr>
          <p:cNvPr id="4" name="Slide Number Placeholder 3">
            <a:extLst>
              <a:ext uri="{FF2B5EF4-FFF2-40B4-BE49-F238E27FC236}">
                <a16:creationId xmlns:a16="http://schemas.microsoft.com/office/drawing/2014/main" id="{DF103A63-54E6-C89E-F407-620C39DA9F2B}"/>
              </a:ext>
            </a:extLst>
          </p:cNvPr>
          <p:cNvSpPr>
            <a:spLocks noGrp="1"/>
          </p:cNvSpPr>
          <p:nvPr>
            <p:ph type="sldNum" sz="quarter" idx="12"/>
          </p:nvPr>
        </p:nvSpPr>
        <p:spPr/>
        <p:txBody>
          <a:bodyPr/>
          <a:lstStyle/>
          <a:p>
            <a:r>
              <a:rPr lang="en-US"/>
              <a:t> Slide </a:t>
            </a:r>
            <a:fld id="{4FAB73BC-B049-4115-A692-8D63A059BFB8}" type="slidenum">
              <a:rPr lang="en-US" smtClean="0"/>
              <a:pPr/>
              <a:t>37</a:t>
            </a:fld>
            <a:endParaRPr lang="en-US"/>
          </a:p>
        </p:txBody>
      </p:sp>
      <p:pic>
        <p:nvPicPr>
          <p:cNvPr id="8" name="Picture 7">
            <a:extLst>
              <a:ext uri="{FF2B5EF4-FFF2-40B4-BE49-F238E27FC236}">
                <a16:creationId xmlns:a16="http://schemas.microsoft.com/office/drawing/2014/main" id="{5FA4C73F-6354-8CAA-EA7C-1797002A7BE6}"/>
              </a:ext>
            </a:extLst>
          </p:cNvPr>
          <p:cNvPicPr>
            <a:picLocks noChangeAspect="1"/>
          </p:cNvPicPr>
          <p:nvPr/>
        </p:nvPicPr>
        <p:blipFill>
          <a:blip r:embed="rId3"/>
          <a:stretch>
            <a:fillRect/>
          </a:stretch>
        </p:blipFill>
        <p:spPr>
          <a:xfrm>
            <a:off x="6096000" y="2106903"/>
            <a:ext cx="6026893" cy="3868404"/>
          </a:xfrm>
          <a:prstGeom prst="rect">
            <a:avLst/>
          </a:prstGeom>
        </p:spPr>
      </p:pic>
      <p:sp>
        <p:nvSpPr>
          <p:cNvPr id="6" name="Content Placeholder 5">
            <a:extLst>
              <a:ext uri="{FF2B5EF4-FFF2-40B4-BE49-F238E27FC236}">
                <a16:creationId xmlns:a16="http://schemas.microsoft.com/office/drawing/2014/main" id="{1AF0A5E0-BC48-8560-80C1-23697F775108}"/>
              </a:ext>
            </a:extLst>
          </p:cNvPr>
          <p:cNvSpPr>
            <a:spLocks noGrp="1"/>
          </p:cNvSpPr>
          <p:nvPr>
            <p:ph idx="1"/>
          </p:nvPr>
        </p:nvSpPr>
        <p:spPr>
          <a:xfrm>
            <a:off x="338522" y="1868129"/>
            <a:ext cx="5831459" cy="4345953"/>
          </a:xfrm>
        </p:spPr>
        <p:txBody>
          <a:bodyPr>
            <a:noAutofit/>
          </a:bodyPr>
          <a:lstStyle/>
          <a:p>
            <a:r>
              <a:rPr lang="en-US" sz="2400" dirty="0"/>
              <a:t>Oncology Care Revision</a:t>
            </a:r>
          </a:p>
          <a:p>
            <a:r>
              <a:rPr lang="en-US" sz="2400" dirty="0"/>
              <a:t>Alzheimer’s and Other Dementias Revision</a:t>
            </a:r>
          </a:p>
          <a:p>
            <a:r>
              <a:rPr lang="en-US" sz="2400" dirty="0"/>
              <a:t>Kidney Health</a:t>
            </a:r>
          </a:p>
          <a:p>
            <a:r>
              <a:rPr lang="en-US" sz="2400" dirty="0"/>
              <a:t>Perimenopause and Menopause</a:t>
            </a:r>
          </a:p>
          <a:p>
            <a:r>
              <a:rPr lang="en-US" sz="2400" dirty="0"/>
              <a:t>Measurement-based Depression Care</a:t>
            </a:r>
          </a:p>
          <a:p>
            <a:r>
              <a:rPr lang="en-US" sz="2400" dirty="0"/>
              <a:t>Treatment of Chronic Pain for People with OUD</a:t>
            </a:r>
          </a:p>
          <a:p>
            <a:r>
              <a:rPr lang="en-US" sz="2400" dirty="0"/>
              <a:t>Gestational Diabetes</a:t>
            </a:r>
          </a:p>
          <a:p>
            <a:r>
              <a:rPr lang="en-US" sz="2400" dirty="0"/>
              <a:t>Lung Cancer Screening/Tobacco Cessation</a:t>
            </a:r>
          </a:p>
          <a:p>
            <a:r>
              <a:rPr lang="en-US" sz="2400" dirty="0"/>
              <a:t>Pediatric Autism</a:t>
            </a:r>
          </a:p>
          <a:p>
            <a:r>
              <a:rPr lang="en-US" sz="2400" dirty="0"/>
              <a:t>Weight Health</a:t>
            </a:r>
          </a:p>
        </p:txBody>
      </p:sp>
    </p:spTree>
    <p:extLst>
      <p:ext uri="{BB962C8B-B14F-4D97-AF65-F5344CB8AC3E}">
        <p14:creationId xmlns:p14="http://schemas.microsoft.com/office/powerpoint/2010/main" val="2235898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FAEE0-6748-EF18-0D9E-A610B4F3DE90}"/>
              </a:ext>
            </a:extLst>
          </p:cNvPr>
          <p:cNvSpPr>
            <a:spLocks noGrp="1"/>
          </p:cNvSpPr>
          <p:nvPr>
            <p:ph type="title"/>
          </p:nvPr>
        </p:nvSpPr>
        <p:spPr/>
        <p:txBody>
          <a:bodyPr>
            <a:normAutofit/>
          </a:bodyPr>
          <a:lstStyle/>
          <a:p>
            <a:r>
              <a:rPr lang="en-US" sz="3600" dirty="0"/>
              <a:t>Perimenopause and Menopause</a:t>
            </a:r>
          </a:p>
        </p:txBody>
      </p:sp>
      <p:sp>
        <p:nvSpPr>
          <p:cNvPr id="3" name="Content Placeholder 2">
            <a:extLst>
              <a:ext uri="{FF2B5EF4-FFF2-40B4-BE49-F238E27FC236}">
                <a16:creationId xmlns:a16="http://schemas.microsoft.com/office/drawing/2014/main" id="{C9BD27AD-AFB9-9536-5851-84B59FF56680}"/>
              </a:ext>
            </a:extLst>
          </p:cNvPr>
          <p:cNvSpPr>
            <a:spLocks noGrp="1"/>
          </p:cNvSpPr>
          <p:nvPr>
            <p:ph idx="1"/>
          </p:nvPr>
        </p:nvSpPr>
        <p:spPr>
          <a:xfrm>
            <a:off x="96012" y="3066384"/>
            <a:ext cx="7676388" cy="3655093"/>
          </a:xfrm>
          <a:solidFill>
            <a:schemeClr val="accent1">
              <a:lumMod val="40000"/>
              <a:lumOff val="60000"/>
            </a:schemeClr>
          </a:solidFill>
          <a:ln w="28575">
            <a:solidFill>
              <a:schemeClr val="tx2"/>
            </a:solidFill>
          </a:ln>
        </p:spPr>
        <p:txBody>
          <a:bodyPr>
            <a:normAutofit/>
          </a:bodyPr>
          <a:lstStyle/>
          <a:p>
            <a:pPr marL="0" lvl="0" indent="0">
              <a:buNone/>
            </a:pPr>
            <a:r>
              <a:rPr lang="en-US" sz="2400" b="1" dirty="0">
                <a:ea typeface="Calibri" panose="020F0502020204030204" pitchFamily="34" charset="0"/>
                <a:cs typeface="Calibri" panose="020F0502020204030204" pitchFamily="34" charset="0"/>
              </a:rPr>
              <a:t>Bree’s Unique Impact</a:t>
            </a:r>
          </a:p>
          <a:p>
            <a:pPr lvl="1"/>
            <a:r>
              <a:rPr lang="en-US" sz="2400" dirty="0">
                <a:solidFill>
                  <a:schemeClr val="tx2"/>
                </a:solidFill>
                <a:ea typeface="Calibri" panose="020F0502020204030204" pitchFamily="34" charset="0"/>
                <a:cs typeface="Calibri" panose="020F0502020204030204" pitchFamily="34" charset="0"/>
              </a:rPr>
              <a:t>Address broad variation in care associated with major changes in evidence recent years</a:t>
            </a:r>
          </a:p>
          <a:p>
            <a:pPr lvl="1"/>
            <a:r>
              <a:rPr lang="en-US" sz="2400" dirty="0">
                <a:solidFill>
                  <a:schemeClr val="tx2"/>
                </a:solidFill>
                <a:ea typeface="Calibri" panose="020F0502020204030204" pitchFamily="34" charset="0"/>
                <a:cs typeface="Calibri" panose="020F0502020204030204" pitchFamily="34" charset="0"/>
              </a:rPr>
              <a:t>Build consensus on best practices, address knowledge/education gap</a:t>
            </a:r>
          </a:p>
          <a:p>
            <a:pPr lvl="1"/>
            <a:r>
              <a:rPr lang="en-US" sz="2400" dirty="0">
                <a:solidFill>
                  <a:schemeClr val="tx2"/>
                </a:solidFill>
                <a:ea typeface="Calibri" panose="020F0502020204030204" pitchFamily="34" charset="0"/>
                <a:cs typeface="Calibri" panose="020F0502020204030204" pitchFamily="34" charset="0"/>
              </a:rPr>
              <a:t>Standardize quality measures relevant to menopause care</a:t>
            </a:r>
          </a:p>
          <a:p>
            <a:pPr lvl="1"/>
            <a:r>
              <a:rPr lang="en-US" sz="2400" dirty="0">
                <a:solidFill>
                  <a:schemeClr val="tx2"/>
                </a:solidFill>
                <a:ea typeface="Calibri" panose="020F0502020204030204" pitchFamily="34" charset="0"/>
                <a:cs typeface="Calibri" panose="020F0502020204030204" pitchFamily="34" charset="0"/>
              </a:rPr>
              <a:t>Promote shared decision making</a:t>
            </a:r>
          </a:p>
          <a:p>
            <a:pPr lvl="1"/>
            <a:r>
              <a:rPr lang="en-US" sz="2400" dirty="0">
                <a:solidFill>
                  <a:schemeClr val="tx2"/>
                </a:solidFill>
                <a:ea typeface="Calibri" panose="020F0502020204030204" pitchFamily="34" charset="0"/>
                <a:cs typeface="Calibri" panose="020F0502020204030204" pitchFamily="34" charset="0"/>
              </a:rPr>
              <a:t>Address roles and impacts across the spectrum (provider, employer, etc.)</a:t>
            </a:r>
          </a:p>
        </p:txBody>
      </p:sp>
      <p:sp>
        <p:nvSpPr>
          <p:cNvPr id="4" name="Slide Number Placeholder 3">
            <a:extLst>
              <a:ext uri="{FF2B5EF4-FFF2-40B4-BE49-F238E27FC236}">
                <a16:creationId xmlns:a16="http://schemas.microsoft.com/office/drawing/2014/main" id="{1F49CBF1-BC20-F70C-F38E-05B44EA378B7}"/>
              </a:ext>
            </a:extLst>
          </p:cNvPr>
          <p:cNvSpPr>
            <a:spLocks noGrp="1"/>
          </p:cNvSpPr>
          <p:nvPr>
            <p:ph type="sldNum" sz="quarter" idx="12"/>
          </p:nvPr>
        </p:nvSpPr>
        <p:spPr/>
        <p:txBody>
          <a:bodyPr/>
          <a:lstStyle/>
          <a:p>
            <a:r>
              <a:rPr lang="en-US"/>
              <a:t> Slide </a:t>
            </a:r>
            <a:fld id="{4FAB73BC-B049-4115-A692-8D63A059BFB8}" type="slidenum">
              <a:rPr lang="en-US" smtClean="0"/>
              <a:pPr/>
              <a:t>38</a:t>
            </a:fld>
            <a:endParaRPr lang="en-US"/>
          </a:p>
        </p:txBody>
      </p:sp>
      <p:pic>
        <p:nvPicPr>
          <p:cNvPr id="1026" name="Picture 2" descr="Premium Vector | Female reproductive system The concept of women's health and examination ...">
            <a:extLst>
              <a:ext uri="{FF2B5EF4-FFF2-40B4-BE49-F238E27FC236}">
                <a16:creationId xmlns:a16="http://schemas.microsoft.com/office/drawing/2014/main" id="{ECD4B8ED-944D-E234-2029-5BEC152E7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6741" y="3066384"/>
            <a:ext cx="3655093" cy="36550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9C0EFF-AD40-56A4-2120-04B881C8A799}"/>
              </a:ext>
            </a:extLst>
          </p:cNvPr>
          <p:cNvSpPr txBox="1"/>
          <p:nvPr/>
        </p:nvSpPr>
        <p:spPr>
          <a:xfrm>
            <a:off x="342579" y="1626866"/>
            <a:ext cx="11057021" cy="1200329"/>
          </a:xfrm>
          <a:prstGeom prst="rect">
            <a:avLst/>
          </a:prstGeom>
          <a:noFill/>
        </p:spPr>
        <p:txBody>
          <a:bodyPr wrap="square" rtlCol="0">
            <a:spAutoFit/>
          </a:bodyPr>
          <a:lstStyle/>
          <a:p>
            <a:pPr algn="ct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Over 1 million people enter menopause each year, yet many experience symptoms for months/years before diagnosis with many peoples’ symptoms remaining un-mitigated,  impacting quality of life, longevity, and overall health. </a:t>
            </a:r>
          </a:p>
        </p:txBody>
      </p:sp>
    </p:spTree>
    <p:extLst>
      <p:ext uri="{BB962C8B-B14F-4D97-AF65-F5344CB8AC3E}">
        <p14:creationId xmlns:p14="http://schemas.microsoft.com/office/powerpoint/2010/main" val="1129412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A3A88-E36E-DAD5-506B-CA854E0AD819}"/>
              </a:ext>
            </a:extLst>
          </p:cNvPr>
          <p:cNvSpPr>
            <a:spLocks noGrp="1"/>
          </p:cNvSpPr>
          <p:nvPr>
            <p:ph type="title"/>
          </p:nvPr>
        </p:nvSpPr>
        <p:spPr/>
        <p:txBody>
          <a:bodyPr>
            <a:normAutofit/>
          </a:bodyPr>
          <a:lstStyle/>
          <a:p>
            <a:r>
              <a:rPr lang="en-US" sz="3600" dirty="0"/>
              <a:t>Kidney Health</a:t>
            </a:r>
          </a:p>
        </p:txBody>
      </p:sp>
      <p:sp>
        <p:nvSpPr>
          <p:cNvPr id="4" name="Slide Number Placeholder 3">
            <a:extLst>
              <a:ext uri="{FF2B5EF4-FFF2-40B4-BE49-F238E27FC236}">
                <a16:creationId xmlns:a16="http://schemas.microsoft.com/office/drawing/2014/main" id="{FC53B347-346C-FC52-8710-3A7A2F0DDD6F}"/>
              </a:ext>
            </a:extLst>
          </p:cNvPr>
          <p:cNvSpPr>
            <a:spLocks noGrp="1"/>
          </p:cNvSpPr>
          <p:nvPr>
            <p:ph type="sldNum" sz="quarter" idx="12"/>
          </p:nvPr>
        </p:nvSpPr>
        <p:spPr/>
        <p:txBody>
          <a:bodyPr/>
          <a:lstStyle/>
          <a:p>
            <a:r>
              <a:rPr lang="en-US"/>
              <a:t> Slide </a:t>
            </a:r>
            <a:fld id="{4FAB73BC-B049-4115-A692-8D63A059BFB8}" type="slidenum">
              <a:rPr lang="en-US" smtClean="0"/>
              <a:pPr/>
              <a:t>39</a:t>
            </a:fld>
            <a:endParaRPr lang="en-US"/>
          </a:p>
        </p:txBody>
      </p:sp>
      <p:pic>
        <p:nvPicPr>
          <p:cNvPr id="2050" name="Picture 2" descr="Cute cartoon smiling healthy kidney character with dumbbells. Human anatomy genitourinary system ...">
            <a:extLst>
              <a:ext uri="{FF2B5EF4-FFF2-40B4-BE49-F238E27FC236}">
                <a16:creationId xmlns:a16="http://schemas.microsoft.com/office/drawing/2014/main" id="{79B187A5-98C6-ED0F-55C6-1A4424782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21" y="3736161"/>
            <a:ext cx="3844089" cy="25627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4D39ACE-0C21-CEBF-FD40-0FB9F4D8896B}"/>
              </a:ext>
            </a:extLst>
          </p:cNvPr>
          <p:cNvSpPr txBox="1"/>
          <p:nvPr/>
        </p:nvSpPr>
        <p:spPr>
          <a:xfrm>
            <a:off x="4730416" y="3678696"/>
            <a:ext cx="7110663" cy="2677656"/>
          </a:xfrm>
          <a:prstGeom prst="rect">
            <a:avLst/>
          </a:prstGeom>
          <a:solidFill>
            <a:srgbClr val="C2E46D"/>
          </a:solidFill>
          <a:ln w="28575">
            <a:solidFill>
              <a:schemeClr val="tx1"/>
            </a:solidFill>
          </a:ln>
        </p:spPr>
        <p:txBody>
          <a:bodyPr wrap="square" rtlCol="0">
            <a:spAutoFit/>
          </a:bodyPr>
          <a:lstStyle/>
          <a:p>
            <a:r>
              <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rPr>
              <a:t>Bree’s Unique Impact</a:t>
            </a:r>
          </a:p>
          <a:p>
            <a:pPr marL="742950" lvl="1" indent="-285750">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Elevate awareness of huge missed opportunity to reduce population morbidity/mortality and costs</a:t>
            </a:r>
          </a:p>
          <a:p>
            <a:pPr marL="742950" lvl="1" indent="-285750">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Consensus on &amp; streamline infrastructure to support early identification and intervention</a:t>
            </a:r>
          </a:p>
          <a:p>
            <a:pPr marL="742950" lvl="1" indent="-285750">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Identify quality measures, align payor incentives, and promote team-based care</a:t>
            </a:r>
          </a:p>
        </p:txBody>
      </p:sp>
      <p:sp>
        <p:nvSpPr>
          <p:cNvPr id="3" name="TextBox 2">
            <a:extLst>
              <a:ext uri="{FF2B5EF4-FFF2-40B4-BE49-F238E27FC236}">
                <a16:creationId xmlns:a16="http://schemas.microsoft.com/office/drawing/2014/main" id="{30B0211C-A501-CF86-E3C8-041258CE9CBA}"/>
              </a:ext>
            </a:extLst>
          </p:cNvPr>
          <p:cNvSpPr txBox="1"/>
          <p:nvPr/>
        </p:nvSpPr>
        <p:spPr>
          <a:xfrm>
            <a:off x="1253289" y="1748357"/>
            <a:ext cx="9685421" cy="1569660"/>
          </a:xfrm>
          <a:prstGeom prst="rect">
            <a:avLst/>
          </a:prstGeom>
          <a:noFill/>
        </p:spPr>
        <p:txBody>
          <a:bodyPr wrap="square" rtlCol="0">
            <a:spAutoFit/>
          </a:bodyPr>
          <a:lstStyle/>
          <a:p>
            <a:pPr algn="ct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Kidney disease often goes undiagnosed, disproportionately impacts marginalized communities, and has been causing increased mortality/morbidity and cost in Washington state, largely driven by cardiovascular causes. </a:t>
            </a:r>
          </a:p>
        </p:txBody>
      </p:sp>
    </p:spTree>
    <p:extLst>
      <p:ext uri="{BB962C8B-B14F-4D97-AF65-F5344CB8AC3E}">
        <p14:creationId xmlns:p14="http://schemas.microsoft.com/office/powerpoint/2010/main" val="1219449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Agenda</a:t>
            </a:r>
          </a:p>
        </p:txBody>
      </p:sp>
      <p:sp>
        <p:nvSpPr>
          <p:cNvPr id="3" name="Content Placeholder 2"/>
          <p:cNvSpPr>
            <a:spLocks noGrp="1"/>
          </p:cNvSpPr>
          <p:nvPr>
            <p:ph idx="1"/>
          </p:nvPr>
        </p:nvSpPr>
        <p:spPr>
          <a:xfrm>
            <a:off x="2" y="1581403"/>
            <a:ext cx="5279808" cy="5151236"/>
          </a:xfrm>
        </p:spPr>
        <p:txBody>
          <a:bodyPr>
            <a:noAutofit/>
          </a:bodyPr>
          <a:lstStyle/>
          <a:p>
            <a:pPr marL="342900" indent="-342900">
              <a:spcBef>
                <a:spcPts val="0"/>
              </a:spcBef>
              <a:spcAft>
                <a:spcPts val="300"/>
              </a:spcAft>
            </a:pPr>
            <a:r>
              <a:rPr lang="en-US" sz="2400" b="1" dirty="0">
                <a:solidFill>
                  <a:schemeClr val="bg2">
                    <a:lumMod val="50000"/>
                  </a:schemeClr>
                </a:solidFill>
              </a:rPr>
              <a:t>Welcome &amp; Introductions</a:t>
            </a:r>
            <a:endParaRPr lang="en-US" sz="2400" dirty="0">
              <a:solidFill>
                <a:schemeClr val="bg2">
                  <a:lumMod val="50000"/>
                </a:schemeClr>
              </a:solidFill>
            </a:endParaRPr>
          </a:p>
          <a:p>
            <a:pPr marL="720090" lvl="1" indent="-342900">
              <a:spcBef>
                <a:spcPts val="0"/>
              </a:spcBef>
              <a:spcAft>
                <a:spcPts val="300"/>
              </a:spcAft>
            </a:pPr>
            <a:r>
              <a:rPr lang="en-US" sz="2400" dirty="0">
                <a:solidFill>
                  <a:schemeClr val="bg2">
                    <a:lumMod val="50000"/>
                  </a:schemeClr>
                </a:solidFill>
              </a:rPr>
              <a:t>Action Item: Adopt May Minutes</a:t>
            </a:r>
            <a:endParaRPr lang="en-US" sz="2700" dirty="0">
              <a:solidFill>
                <a:schemeClr val="bg2">
                  <a:lumMod val="50000"/>
                </a:schemeClr>
              </a:solidFill>
            </a:endParaRPr>
          </a:p>
          <a:p>
            <a:pPr marL="342900" indent="-342900">
              <a:spcBef>
                <a:spcPts val="0"/>
              </a:spcBef>
              <a:spcAft>
                <a:spcPts val="300"/>
              </a:spcAft>
            </a:pPr>
            <a:r>
              <a:rPr lang="en-US" sz="2400" b="1" dirty="0">
                <a:solidFill>
                  <a:schemeClr val="bg2">
                    <a:lumMod val="50000"/>
                  </a:schemeClr>
                </a:solidFill>
              </a:rPr>
              <a:t>LGBTQ+ Report Updates &amp; Reaffirm</a:t>
            </a:r>
          </a:p>
          <a:p>
            <a:pPr marL="342900" indent="-342900">
              <a:spcBef>
                <a:spcPts val="0"/>
              </a:spcBef>
              <a:spcAft>
                <a:spcPts val="300"/>
              </a:spcAft>
            </a:pPr>
            <a:r>
              <a:rPr lang="en-US" sz="2400" b="1" dirty="0">
                <a:solidFill>
                  <a:schemeClr val="bg2">
                    <a:lumMod val="50000"/>
                  </a:schemeClr>
                </a:solidFill>
              </a:rPr>
              <a:t>Evaluation Updates</a:t>
            </a:r>
          </a:p>
          <a:p>
            <a:pPr marL="342900" indent="-342900">
              <a:spcBef>
                <a:spcPts val="0"/>
              </a:spcBef>
              <a:spcAft>
                <a:spcPts val="300"/>
              </a:spcAft>
            </a:pPr>
            <a:r>
              <a:rPr lang="en-US" sz="2400" b="1" dirty="0">
                <a:solidFill>
                  <a:schemeClr val="bg2">
                    <a:lumMod val="50000"/>
                  </a:schemeClr>
                </a:solidFill>
              </a:rPr>
              <a:t>2026 Topic Nominations, Discussion &amp; Vote</a:t>
            </a:r>
          </a:p>
          <a:p>
            <a:pPr marL="342900" indent="-342900">
              <a:spcBef>
                <a:spcPts val="0"/>
              </a:spcBef>
              <a:spcAft>
                <a:spcPts val="300"/>
              </a:spcAft>
            </a:pPr>
            <a:r>
              <a:rPr lang="en-US" sz="2400" b="1" dirty="0">
                <a:solidFill>
                  <a:schemeClr val="bg2">
                    <a:lumMod val="50000"/>
                  </a:schemeClr>
                </a:solidFill>
              </a:rPr>
              <a:t>Next Steps and Close</a:t>
            </a:r>
          </a:p>
          <a:p>
            <a:pPr>
              <a:spcBef>
                <a:spcPts val="200"/>
              </a:spcBef>
              <a:spcAft>
                <a:spcPts val="200"/>
              </a:spcAft>
            </a:pPr>
            <a:endParaRPr lang="en-US" sz="1600" dirty="0">
              <a:solidFill>
                <a:schemeClr val="bg2">
                  <a:lumMod val="50000"/>
                </a:schemeClr>
              </a:solidFill>
            </a:endParaRPr>
          </a:p>
        </p:txBody>
      </p:sp>
      <p:sp>
        <p:nvSpPr>
          <p:cNvPr id="4" name="Slide Number Placeholder 3"/>
          <p:cNvSpPr>
            <a:spLocks noGrp="1"/>
          </p:cNvSpPr>
          <p:nvPr>
            <p:ph type="sldNum" sz="quarter" idx="12"/>
          </p:nvPr>
        </p:nvSpPr>
        <p:spPr/>
        <p:txBody>
          <a:bodyPr/>
          <a:lstStyle/>
          <a:p>
            <a:pPr defTabSz="457200"/>
            <a:r>
              <a:rPr lang="en-US">
                <a:solidFill>
                  <a:srgbClr val="40BAD2"/>
                </a:solidFill>
              </a:rPr>
              <a:t> Slide </a:t>
            </a:r>
            <a:fld id="{4FAB73BC-B049-4115-A692-8D63A059BFB8}" type="slidenum">
              <a:rPr lang="en-US">
                <a:solidFill>
                  <a:srgbClr val="40BAD2"/>
                </a:solidFill>
              </a:rPr>
              <a:pPr defTabSz="457200"/>
              <a:t>4</a:t>
            </a:fld>
            <a:endParaRPr lang="en-US">
              <a:solidFill>
                <a:srgbClr val="40BAD2"/>
              </a:solidFill>
            </a:endParaRPr>
          </a:p>
        </p:txBody>
      </p:sp>
      <p:pic>
        <p:nvPicPr>
          <p:cNvPr id="7" name="Picture 6" descr="Sunlight in the forest">
            <a:extLst>
              <a:ext uri="{FF2B5EF4-FFF2-40B4-BE49-F238E27FC236}">
                <a16:creationId xmlns:a16="http://schemas.microsoft.com/office/drawing/2014/main" id="{7086D4D4-1DBD-8FE8-5F5A-37903EC0E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809" y="2143423"/>
            <a:ext cx="5867161" cy="3913387"/>
          </a:xfrm>
          <a:prstGeom prst="rect">
            <a:avLst/>
          </a:prstGeom>
        </p:spPr>
      </p:pic>
    </p:spTree>
    <p:extLst>
      <p:ext uri="{BB962C8B-B14F-4D97-AF65-F5344CB8AC3E}">
        <p14:creationId xmlns:p14="http://schemas.microsoft.com/office/powerpoint/2010/main" val="1622292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01D40-E5AF-63C3-5502-356BCD767B72}"/>
              </a:ext>
            </a:extLst>
          </p:cNvPr>
          <p:cNvSpPr>
            <a:spLocks noGrp="1"/>
          </p:cNvSpPr>
          <p:nvPr>
            <p:ph type="title"/>
          </p:nvPr>
        </p:nvSpPr>
        <p:spPr/>
        <p:txBody>
          <a:bodyPr>
            <a:normAutofit/>
          </a:bodyPr>
          <a:lstStyle/>
          <a:p>
            <a:r>
              <a:rPr lang="en-US" sz="3600" dirty="0"/>
              <a:t>Alzheimer’s and Other Dementias Revision</a:t>
            </a:r>
          </a:p>
        </p:txBody>
      </p:sp>
      <p:sp>
        <p:nvSpPr>
          <p:cNvPr id="3" name="Content Placeholder 2">
            <a:extLst>
              <a:ext uri="{FF2B5EF4-FFF2-40B4-BE49-F238E27FC236}">
                <a16:creationId xmlns:a16="http://schemas.microsoft.com/office/drawing/2014/main" id="{12BE0BFF-AD3F-DECF-2CD5-DE30E682D7B7}"/>
              </a:ext>
            </a:extLst>
          </p:cNvPr>
          <p:cNvSpPr>
            <a:spLocks noGrp="1"/>
          </p:cNvSpPr>
          <p:nvPr>
            <p:ph idx="1"/>
          </p:nvPr>
        </p:nvSpPr>
        <p:spPr>
          <a:xfrm>
            <a:off x="246325" y="3502892"/>
            <a:ext cx="6020924" cy="3036022"/>
          </a:xfrm>
          <a:solidFill>
            <a:schemeClr val="accent1">
              <a:lumMod val="40000"/>
              <a:lumOff val="60000"/>
            </a:schemeClr>
          </a:solidFill>
          <a:ln w="28575">
            <a:solidFill>
              <a:schemeClr val="tx2"/>
            </a:solidFill>
          </a:ln>
        </p:spPr>
        <p:txBody>
          <a:bodyPr>
            <a:normAutofit fontScale="92500"/>
          </a:bodyPr>
          <a:lstStyle/>
          <a:p>
            <a:pPr marL="0" indent="0">
              <a:buNone/>
            </a:pPr>
            <a:r>
              <a:rPr lang="en-US" sz="2600" b="1" dirty="0"/>
              <a:t>Bree’s Unique Impact</a:t>
            </a:r>
          </a:p>
          <a:p>
            <a:pPr lvl="1"/>
            <a:r>
              <a:rPr lang="en-US" sz="2600" dirty="0"/>
              <a:t>Uniquely positioned to convene the many partners needed to support patients and families with this  complex condition</a:t>
            </a:r>
          </a:p>
          <a:p>
            <a:pPr lvl="1"/>
            <a:r>
              <a:rPr lang="en-US" sz="2600" dirty="0"/>
              <a:t>Update state of the science and develop consensus on best practices </a:t>
            </a:r>
          </a:p>
          <a:p>
            <a:pPr lvl="1"/>
            <a:r>
              <a:rPr lang="en-US" sz="2600" dirty="0"/>
              <a:t>Promote coverage model supporting caregivers and team-based care</a:t>
            </a:r>
          </a:p>
        </p:txBody>
      </p:sp>
      <p:sp>
        <p:nvSpPr>
          <p:cNvPr id="4" name="Slide Number Placeholder 3">
            <a:extLst>
              <a:ext uri="{FF2B5EF4-FFF2-40B4-BE49-F238E27FC236}">
                <a16:creationId xmlns:a16="http://schemas.microsoft.com/office/drawing/2014/main" id="{F0B486C2-D812-5CAE-D984-37C12C7917ED}"/>
              </a:ext>
            </a:extLst>
          </p:cNvPr>
          <p:cNvSpPr>
            <a:spLocks noGrp="1"/>
          </p:cNvSpPr>
          <p:nvPr>
            <p:ph type="sldNum" sz="quarter" idx="12"/>
          </p:nvPr>
        </p:nvSpPr>
        <p:spPr/>
        <p:txBody>
          <a:bodyPr/>
          <a:lstStyle/>
          <a:p>
            <a:r>
              <a:rPr lang="en-US"/>
              <a:t> Slide </a:t>
            </a:r>
            <a:fld id="{4FAB73BC-B049-4115-A692-8D63A059BFB8}" type="slidenum">
              <a:rPr lang="en-US" smtClean="0"/>
              <a:pPr/>
              <a:t>40</a:t>
            </a:fld>
            <a:endParaRPr lang="en-US"/>
          </a:p>
        </p:txBody>
      </p:sp>
      <p:pic>
        <p:nvPicPr>
          <p:cNvPr id="3074" name="Picture 2" descr="Premium Vector | Young volunteers taking care of senior retired people helping and supporting ...">
            <a:extLst>
              <a:ext uri="{FF2B5EF4-FFF2-40B4-BE49-F238E27FC236}">
                <a16:creationId xmlns:a16="http://schemas.microsoft.com/office/drawing/2014/main" id="{BFBBAF0E-5FAE-B65B-8020-BD926D1DF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425" y="4066674"/>
            <a:ext cx="5766639" cy="198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3BDFC9-E1BC-43D8-5398-E3BA22F91971}"/>
              </a:ext>
            </a:extLst>
          </p:cNvPr>
          <p:cNvSpPr txBox="1"/>
          <p:nvPr/>
        </p:nvSpPr>
        <p:spPr>
          <a:xfrm>
            <a:off x="1319463" y="1655439"/>
            <a:ext cx="9553074" cy="1569660"/>
          </a:xfrm>
          <a:prstGeom prst="rect">
            <a:avLst/>
          </a:prstGeom>
          <a:noFill/>
        </p:spPr>
        <p:txBody>
          <a:bodyPr wrap="square" rtlCol="0">
            <a:spAutoFit/>
          </a:bodyPr>
          <a:lstStyle/>
          <a:p>
            <a:pPr algn="ct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By 2040, dementia cases are predicted to double in Washington, many of which can be prevented or delayed through addressing modifiable risk factors and cared for better through improved diagnosis and wrap-around care models. </a:t>
            </a:r>
          </a:p>
        </p:txBody>
      </p:sp>
    </p:spTree>
    <p:extLst>
      <p:ext uri="{BB962C8B-B14F-4D97-AF65-F5344CB8AC3E}">
        <p14:creationId xmlns:p14="http://schemas.microsoft.com/office/powerpoint/2010/main" val="1923568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4AFD0-2B42-082E-4522-34234DA0F8A4}"/>
              </a:ext>
            </a:extLst>
          </p:cNvPr>
          <p:cNvSpPr>
            <a:spLocks noGrp="1"/>
          </p:cNvSpPr>
          <p:nvPr>
            <p:ph type="title"/>
          </p:nvPr>
        </p:nvSpPr>
        <p:spPr/>
        <p:txBody>
          <a:bodyPr>
            <a:normAutofit/>
          </a:bodyPr>
          <a:lstStyle/>
          <a:p>
            <a:r>
              <a:rPr lang="en-US" sz="3600" dirty="0"/>
              <a:t>Oncology Care Revision</a:t>
            </a:r>
          </a:p>
        </p:txBody>
      </p:sp>
      <p:sp>
        <p:nvSpPr>
          <p:cNvPr id="4" name="Slide Number Placeholder 3">
            <a:extLst>
              <a:ext uri="{FF2B5EF4-FFF2-40B4-BE49-F238E27FC236}">
                <a16:creationId xmlns:a16="http://schemas.microsoft.com/office/drawing/2014/main" id="{A917E9C5-918E-49A8-45BB-47A1993143C3}"/>
              </a:ext>
            </a:extLst>
          </p:cNvPr>
          <p:cNvSpPr>
            <a:spLocks noGrp="1"/>
          </p:cNvSpPr>
          <p:nvPr>
            <p:ph type="sldNum" sz="quarter" idx="12"/>
          </p:nvPr>
        </p:nvSpPr>
        <p:spPr/>
        <p:txBody>
          <a:bodyPr/>
          <a:lstStyle/>
          <a:p>
            <a:r>
              <a:rPr lang="en-US"/>
              <a:t> Slide </a:t>
            </a:r>
            <a:fld id="{4FAB73BC-B049-4115-A692-8D63A059BFB8}" type="slidenum">
              <a:rPr lang="en-US" smtClean="0"/>
              <a:pPr/>
              <a:t>41</a:t>
            </a:fld>
            <a:endParaRPr lang="en-US"/>
          </a:p>
        </p:txBody>
      </p:sp>
      <p:pic>
        <p:nvPicPr>
          <p:cNvPr id="4100" name="Picture 4" descr="flat cancer disease, illustration of medical cancer research vector design 2930898 Vector Art at ...">
            <a:extLst>
              <a:ext uri="{FF2B5EF4-FFF2-40B4-BE49-F238E27FC236}">
                <a16:creationId xmlns:a16="http://schemas.microsoft.com/office/drawing/2014/main" id="{34F12E4A-23F7-21D1-CED1-DA34BC5B4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92" y="3639666"/>
            <a:ext cx="4447673" cy="25968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4481277-87AA-44A1-FAE4-FDC9EA0EB966}"/>
              </a:ext>
            </a:extLst>
          </p:cNvPr>
          <p:cNvSpPr txBox="1"/>
          <p:nvPr/>
        </p:nvSpPr>
        <p:spPr>
          <a:xfrm>
            <a:off x="5281863" y="3122594"/>
            <a:ext cx="6617368" cy="3416320"/>
          </a:xfrm>
          <a:prstGeom prst="rect">
            <a:avLst/>
          </a:prstGeom>
          <a:solidFill>
            <a:srgbClr val="C2E46D"/>
          </a:solidFill>
          <a:ln w="28575">
            <a:solidFill>
              <a:schemeClr val="tx2"/>
            </a:solidFill>
          </a:ln>
        </p:spPr>
        <p:txBody>
          <a:bodyPr wrap="square" rtlCol="0">
            <a:spAutoFit/>
          </a:bodyPr>
          <a:lstStyle/>
          <a:p>
            <a:r>
              <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rPr>
              <a:t>Bree’s Unique Impact</a:t>
            </a:r>
          </a:p>
          <a:p>
            <a:pPr marL="800100" lvl="1" indent="-342900">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Update consensus guidelines on best practices to avoid ED/hospitalization for patients receiving novel cancer therapeutics, bringing perspectives and addressing roles of multiple partners in the system</a:t>
            </a:r>
          </a:p>
          <a:p>
            <a:pPr marL="800100" lvl="1" indent="-342900">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Align payor strategies to support and/or reward prevention of avoidable admissions/ED visits</a:t>
            </a:r>
          </a:p>
        </p:txBody>
      </p:sp>
      <p:sp>
        <p:nvSpPr>
          <p:cNvPr id="3" name="TextBox 2">
            <a:extLst>
              <a:ext uri="{FF2B5EF4-FFF2-40B4-BE49-F238E27FC236}">
                <a16:creationId xmlns:a16="http://schemas.microsoft.com/office/drawing/2014/main" id="{56E81C76-1250-1236-64B9-15946A45D6C5}"/>
              </a:ext>
            </a:extLst>
          </p:cNvPr>
          <p:cNvSpPr txBox="1"/>
          <p:nvPr/>
        </p:nvSpPr>
        <p:spPr>
          <a:xfrm>
            <a:off x="439152" y="1728842"/>
            <a:ext cx="8891337" cy="1569660"/>
          </a:xfrm>
          <a:prstGeom prst="rect">
            <a:avLst/>
          </a:prstGeom>
          <a:noFill/>
        </p:spPr>
        <p:txBody>
          <a:bodyPr wrap="square" rtlCol="0">
            <a:spAutoFit/>
          </a:bodyPr>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Nearly 40% of people will be diagnosed with cancer in their lifetime, and rising rates of preventable emergency room visits/hospitalizations highlight the need to address complications/side effects of novel cancer therapeutics</a:t>
            </a:r>
          </a:p>
        </p:txBody>
      </p:sp>
    </p:spTree>
    <p:extLst>
      <p:ext uri="{BB962C8B-B14F-4D97-AF65-F5344CB8AC3E}">
        <p14:creationId xmlns:p14="http://schemas.microsoft.com/office/powerpoint/2010/main" val="1882006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FC0E9-B806-5265-57C8-DEBA016DD87E}"/>
              </a:ext>
            </a:extLst>
          </p:cNvPr>
          <p:cNvSpPr>
            <a:spLocks noGrp="1"/>
          </p:cNvSpPr>
          <p:nvPr>
            <p:ph type="title"/>
          </p:nvPr>
        </p:nvSpPr>
        <p:spPr/>
        <p:txBody>
          <a:bodyPr>
            <a:normAutofit/>
          </a:bodyPr>
          <a:lstStyle/>
          <a:p>
            <a:r>
              <a:rPr lang="en-US" sz="3600" dirty="0"/>
              <a:t>Measurement-Based Depression Care</a:t>
            </a:r>
          </a:p>
        </p:txBody>
      </p:sp>
      <p:sp>
        <p:nvSpPr>
          <p:cNvPr id="4" name="Slide Number Placeholder 3">
            <a:extLst>
              <a:ext uri="{FF2B5EF4-FFF2-40B4-BE49-F238E27FC236}">
                <a16:creationId xmlns:a16="http://schemas.microsoft.com/office/drawing/2014/main" id="{9A73BADA-1A5D-A226-9C1E-3C2B96D81A6A}"/>
              </a:ext>
            </a:extLst>
          </p:cNvPr>
          <p:cNvSpPr>
            <a:spLocks noGrp="1"/>
          </p:cNvSpPr>
          <p:nvPr>
            <p:ph type="sldNum" sz="quarter" idx="12"/>
          </p:nvPr>
        </p:nvSpPr>
        <p:spPr/>
        <p:txBody>
          <a:bodyPr/>
          <a:lstStyle/>
          <a:p>
            <a:r>
              <a:rPr lang="en-US"/>
              <a:t> Slide </a:t>
            </a:r>
            <a:fld id="{4FAB73BC-B049-4115-A692-8D63A059BFB8}" type="slidenum">
              <a:rPr lang="en-US" smtClean="0"/>
              <a:pPr/>
              <a:t>42</a:t>
            </a:fld>
            <a:endParaRPr lang="en-US"/>
          </a:p>
        </p:txBody>
      </p:sp>
      <p:pic>
        <p:nvPicPr>
          <p:cNvPr id="5122" name="Picture 2" descr="34,800+ Mental Health Support Stock Illustrations, Royalty-Free Vector Graphics &amp; Clip Art - iStock">
            <a:extLst>
              <a:ext uri="{FF2B5EF4-FFF2-40B4-BE49-F238E27FC236}">
                <a16:creationId xmlns:a16="http://schemas.microsoft.com/office/drawing/2014/main" id="{AF950A5E-1321-81E7-37D9-460AC4B8B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921" y="3766822"/>
            <a:ext cx="3489575" cy="28281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2B141F1-D79B-EBEC-A27B-8C9DA10B0263}"/>
              </a:ext>
            </a:extLst>
          </p:cNvPr>
          <p:cNvSpPr txBox="1"/>
          <p:nvPr/>
        </p:nvSpPr>
        <p:spPr>
          <a:xfrm>
            <a:off x="341103" y="3766822"/>
            <a:ext cx="7098631" cy="2677656"/>
          </a:xfrm>
          <a:prstGeom prst="rect">
            <a:avLst/>
          </a:prstGeom>
          <a:solidFill>
            <a:srgbClr val="C2E46D"/>
          </a:solidFill>
          <a:ln w="28575">
            <a:solidFill>
              <a:schemeClr val="tx2"/>
            </a:solidFill>
          </a:ln>
        </p:spPr>
        <p:txBody>
          <a:bodyPr wrap="square" rtlCol="0">
            <a:spAutoFit/>
          </a:bodyPr>
          <a:lstStyle/>
          <a:p>
            <a:pPr lvl="0"/>
            <a:r>
              <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rPr>
              <a:t>Bree’s Unique Impact</a:t>
            </a:r>
          </a:p>
          <a:p>
            <a:pPr marL="800100" lvl="1" indent="-342900">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Promote evidence-based guidelines for measurement-based depression care</a:t>
            </a:r>
          </a:p>
          <a:p>
            <a:pPr marL="800100" lvl="1" indent="-342900">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Support implementation of quality measurement and reporting</a:t>
            </a:r>
          </a:p>
          <a:p>
            <a:pPr marL="800100" lvl="1" indent="-342900">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Facilitate use of depression remission in VBP arrangements</a:t>
            </a:r>
          </a:p>
        </p:txBody>
      </p:sp>
      <p:sp>
        <p:nvSpPr>
          <p:cNvPr id="3" name="TextBox 2">
            <a:extLst>
              <a:ext uri="{FF2B5EF4-FFF2-40B4-BE49-F238E27FC236}">
                <a16:creationId xmlns:a16="http://schemas.microsoft.com/office/drawing/2014/main" id="{A563D4BD-435D-5283-19A5-A639498A7906}"/>
              </a:ext>
            </a:extLst>
          </p:cNvPr>
          <p:cNvSpPr txBox="1"/>
          <p:nvPr/>
        </p:nvSpPr>
        <p:spPr>
          <a:xfrm>
            <a:off x="228600" y="1871893"/>
            <a:ext cx="11381873" cy="1200329"/>
          </a:xfrm>
          <a:prstGeom prst="rect">
            <a:avLst/>
          </a:prstGeom>
          <a:noFill/>
        </p:spPr>
        <p:txBody>
          <a:bodyPr wrap="square" rtlCol="0">
            <a:spAutoFit/>
          </a:bodyPr>
          <a:lstStyle/>
          <a:p>
            <a:pPr algn="ct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Almost 1 in 4 people in Washington experienced depression in 2020; measurement-based depression care can effectively reduce symptoms severity but requires sustained system-level implementation support for widespread adoption. </a:t>
            </a:r>
          </a:p>
        </p:txBody>
      </p:sp>
    </p:spTree>
    <p:extLst>
      <p:ext uri="{BB962C8B-B14F-4D97-AF65-F5344CB8AC3E}">
        <p14:creationId xmlns:p14="http://schemas.microsoft.com/office/powerpoint/2010/main" val="341872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365F-FA18-DFBB-218C-68AFAD9201F6}"/>
              </a:ext>
            </a:extLst>
          </p:cNvPr>
          <p:cNvSpPr>
            <a:spLocks noGrp="1"/>
          </p:cNvSpPr>
          <p:nvPr>
            <p:ph type="title"/>
          </p:nvPr>
        </p:nvSpPr>
        <p:spPr/>
        <p:txBody>
          <a:bodyPr/>
          <a:lstStyle/>
          <a:p>
            <a:r>
              <a:rPr lang="en-US" dirty="0"/>
              <a:t>Treatment of Chronic Pain for People with OUD</a:t>
            </a:r>
          </a:p>
        </p:txBody>
      </p:sp>
      <p:sp>
        <p:nvSpPr>
          <p:cNvPr id="4" name="Slide Number Placeholder 3">
            <a:extLst>
              <a:ext uri="{FF2B5EF4-FFF2-40B4-BE49-F238E27FC236}">
                <a16:creationId xmlns:a16="http://schemas.microsoft.com/office/drawing/2014/main" id="{1C848887-9179-C47A-2A65-3EEE2DC94012}"/>
              </a:ext>
            </a:extLst>
          </p:cNvPr>
          <p:cNvSpPr>
            <a:spLocks noGrp="1"/>
          </p:cNvSpPr>
          <p:nvPr>
            <p:ph type="sldNum" sz="quarter" idx="12"/>
          </p:nvPr>
        </p:nvSpPr>
        <p:spPr/>
        <p:txBody>
          <a:bodyPr/>
          <a:lstStyle/>
          <a:p>
            <a:r>
              <a:rPr lang="en-US"/>
              <a:t> Slide </a:t>
            </a:r>
            <a:fld id="{4FAB73BC-B049-4115-A692-8D63A059BFB8}" type="slidenum">
              <a:rPr lang="en-US" smtClean="0"/>
              <a:pPr/>
              <a:t>43</a:t>
            </a:fld>
            <a:endParaRPr lang="en-US"/>
          </a:p>
        </p:txBody>
      </p:sp>
      <p:sp>
        <p:nvSpPr>
          <p:cNvPr id="17" name="TextBox 16">
            <a:extLst>
              <a:ext uri="{FF2B5EF4-FFF2-40B4-BE49-F238E27FC236}">
                <a16:creationId xmlns:a16="http://schemas.microsoft.com/office/drawing/2014/main" id="{09F68B7C-DC32-C9B8-B0EF-00C019E12377}"/>
              </a:ext>
            </a:extLst>
          </p:cNvPr>
          <p:cNvSpPr txBox="1"/>
          <p:nvPr/>
        </p:nvSpPr>
        <p:spPr>
          <a:xfrm>
            <a:off x="4889173" y="3305157"/>
            <a:ext cx="6889743" cy="3046988"/>
          </a:xfrm>
          <a:prstGeom prst="rect">
            <a:avLst/>
          </a:prstGeom>
          <a:solidFill>
            <a:schemeClr val="accent1">
              <a:lumMod val="40000"/>
              <a:lumOff val="60000"/>
            </a:schemeClr>
          </a:solidFill>
          <a:ln w="28575">
            <a:solidFill>
              <a:schemeClr val="tx2"/>
            </a:solidFill>
          </a:ln>
        </p:spPr>
        <p:txBody>
          <a:bodyPr wrap="square" rtlCol="0">
            <a:spAutoFit/>
          </a:bodyPr>
          <a:lstStyle/>
          <a:p>
            <a:pPr lvl="0"/>
            <a:r>
              <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rPr>
              <a:t>Bree’s Unique Impact </a:t>
            </a:r>
          </a:p>
          <a:p>
            <a:pPr marL="800100" lvl="1" indent="-342900">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The Bree and AMDG are uniquely situated to fill an important knowledge gap for providers</a:t>
            </a:r>
          </a:p>
          <a:p>
            <a:pPr marL="800100" lvl="1" indent="-342900">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Reduce cost-related barriers to non-opioid and nonpharmacological treatments</a:t>
            </a:r>
          </a:p>
          <a:p>
            <a:pPr marL="800100" lvl="1" indent="-342900">
              <a:buFont typeface="Arial" panose="020B0604020202020204" pitchFamily="34" charset="0"/>
              <a:buChar cha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Address compounded stigma and bias in the healthcare system through education, training and policies</a:t>
            </a:r>
          </a:p>
        </p:txBody>
      </p:sp>
      <p:pic>
        <p:nvPicPr>
          <p:cNvPr id="6146" name="Picture 2" descr="Learn About Proven Treatments for Chronic Pain - MIRECC / CoE">
            <a:extLst>
              <a:ext uri="{FF2B5EF4-FFF2-40B4-BE49-F238E27FC236}">
                <a16:creationId xmlns:a16="http://schemas.microsoft.com/office/drawing/2014/main" id="{8652824A-F87F-CBFB-B396-3A4966594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504" y="3305157"/>
            <a:ext cx="3478845" cy="3043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896E9F-8616-3AC7-389C-35709A52006E}"/>
              </a:ext>
            </a:extLst>
          </p:cNvPr>
          <p:cNvSpPr txBox="1"/>
          <p:nvPr/>
        </p:nvSpPr>
        <p:spPr>
          <a:xfrm>
            <a:off x="593504" y="1808085"/>
            <a:ext cx="10379296" cy="1200329"/>
          </a:xfrm>
          <a:prstGeom prst="rect">
            <a:avLst/>
          </a:prstGeom>
          <a:noFill/>
        </p:spPr>
        <p:txBody>
          <a:bodyPr wrap="square" rtlCol="0">
            <a:spAutoFit/>
          </a:bodyPr>
          <a:lstStyle/>
          <a:p>
            <a:pPr algn="ct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About half of people living with OUD also experience chronic pain, facing compounded stigma and limited provider expertise in managing co-occurring conditions </a:t>
            </a:r>
          </a:p>
        </p:txBody>
      </p:sp>
    </p:spTree>
    <p:extLst>
      <p:ext uri="{BB962C8B-B14F-4D97-AF65-F5344CB8AC3E}">
        <p14:creationId xmlns:p14="http://schemas.microsoft.com/office/powerpoint/2010/main" val="1762684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5EA5-3F89-976B-6ECA-54C81F1FAA83}"/>
              </a:ext>
            </a:extLst>
          </p:cNvPr>
          <p:cNvSpPr>
            <a:spLocks noGrp="1"/>
          </p:cNvSpPr>
          <p:nvPr>
            <p:ph type="title"/>
          </p:nvPr>
        </p:nvSpPr>
        <p:spPr/>
        <p:txBody>
          <a:bodyPr>
            <a:normAutofit/>
          </a:bodyPr>
          <a:lstStyle/>
          <a:p>
            <a:r>
              <a:rPr lang="en-US" sz="3600" dirty="0"/>
              <a:t>Gestational Diabetes (GDM)</a:t>
            </a:r>
          </a:p>
        </p:txBody>
      </p:sp>
      <p:sp>
        <p:nvSpPr>
          <p:cNvPr id="3" name="Content Placeholder 2">
            <a:extLst>
              <a:ext uri="{FF2B5EF4-FFF2-40B4-BE49-F238E27FC236}">
                <a16:creationId xmlns:a16="http://schemas.microsoft.com/office/drawing/2014/main" id="{FA9D5DF8-1AE4-3D48-18BB-9C309F6AE776}"/>
              </a:ext>
            </a:extLst>
          </p:cNvPr>
          <p:cNvSpPr>
            <a:spLocks noGrp="1"/>
          </p:cNvSpPr>
          <p:nvPr>
            <p:ph idx="1"/>
          </p:nvPr>
        </p:nvSpPr>
        <p:spPr>
          <a:xfrm>
            <a:off x="593766" y="3429000"/>
            <a:ext cx="6775862" cy="3109914"/>
          </a:xfrm>
          <a:solidFill>
            <a:srgbClr val="C2E46D"/>
          </a:solidFill>
          <a:ln w="28575">
            <a:solidFill>
              <a:schemeClr val="tx2"/>
            </a:solidFill>
          </a:ln>
        </p:spPr>
        <p:txBody>
          <a:bodyPr>
            <a:normAutofit/>
          </a:bodyPr>
          <a:lstStyle/>
          <a:p>
            <a:pPr marL="0" lvl="0" indent="0">
              <a:buNone/>
            </a:pPr>
            <a:r>
              <a:rPr lang="en-US" sz="2400" b="1" dirty="0">
                <a:ea typeface="Calibri" panose="020F0502020204030204" pitchFamily="34" charset="0"/>
                <a:cs typeface="Calibri" panose="020F0502020204030204" pitchFamily="34" charset="0"/>
              </a:rPr>
              <a:t>Bree’s Unique Impact</a:t>
            </a:r>
          </a:p>
          <a:p>
            <a:pPr lvl="1"/>
            <a:r>
              <a:rPr lang="en-US" sz="2400" dirty="0">
                <a:solidFill>
                  <a:schemeClr val="tx2"/>
                </a:solidFill>
                <a:ea typeface="Calibri" panose="020F0502020204030204" pitchFamily="34" charset="0"/>
                <a:cs typeface="Calibri" panose="020F0502020204030204" pitchFamily="34" charset="0"/>
              </a:rPr>
              <a:t>Multi-partner approach needed to improve outcomes</a:t>
            </a:r>
          </a:p>
          <a:p>
            <a:pPr lvl="1"/>
            <a:r>
              <a:rPr lang="en-US" sz="2400" dirty="0">
                <a:solidFill>
                  <a:schemeClr val="tx2"/>
                </a:solidFill>
                <a:ea typeface="Calibri" panose="020F0502020204030204" pitchFamily="34" charset="0"/>
                <a:cs typeface="Calibri" panose="020F0502020204030204" pitchFamily="34" charset="0"/>
              </a:rPr>
              <a:t>Build consensus on prevention, screening and care through pregnancy and beyond</a:t>
            </a:r>
          </a:p>
          <a:p>
            <a:pPr lvl="1"/>
            <a:r>
              <a:rPr lang="en-US" sz="2400" dirty="0">
                <a:solidFill>
                  <a:schemeClr val="tx2"/>
                </a:solidFill>
                <a:ea typeface="Calibri" panose="020F0502020204030204" pitchFamily="34" charset="0"/>
                <a:cs typeface="Calibri" panose="020F0502020204030204" pitchFamily="34" charset="0"/>
              </a:rPr>
              <a:t>Reduce administrative or cost barriers to care</a:t>
            </a:r>
          </a:p>
          <a:p>
            <a:pPr lvl="1"/>
            <a:r>
              <a:rPr lang="en-US" sz="2400" dirty="0">
                <a:solidFill>
                  <a:schemeClr val="tx2"/>
                </a:solidFill>
                <a:ea typeface="Calibri" panose="020F0502020204030204" pitchFamily="34" charset="0"/>
                <a:cs typeface="Calibri" panose="020F0502020204030204" pitchFamily="34" charset="0"/>
              </a:rPr>
              <a:t>Sustainability of change through VBP arrangements/quality monitoring</a:t>
            </a:r>
          </a:p>
        </p:txBody>
      </p:sp>
      <p:sp>
        <p:nvSpPr>
          <p:cNvPr id="4" name="Slide Number Placeholder 3">
            <a:extLst>
              <a:ext uri="{FF2B5EF4-FFF2-40B4-BE49-F238E27FC236}">
                <a16:creationId xmlns:a16="http://schemas.microsoft.com/office/drawing/2014/main" id="{58710C3C-5549-811A-2B3F-FB268927DA2F}"/>
              </a:ext>
            </a:extLst>
          </p:cNvPr>
          <p:cNvSpPr>
            <a:spLocks noGrp="1"/>
          </p:cNvSpPr>
          <p:nvPr>
            <p:ph type="sldNum" sz="quarter" idx="12"/>
          </p:nvPr>
        </p:nvSpPr>
        <p:spPr/>
        <p:txBody>
          <a:bodyPr/>
          <a:lstStyle/>
          <a:p>
            <a:r>
              <a:rPr lang="en-US"/>
              <a:t> Slide </a:t>
            </a:r>
            <a:fld id="{4FAB73BC-B049-4115-A692-8D63A059BFB8}" type="slidenum">
              <a:rPr lang="en-US" smtClean="0"/>
              <a:pPr/>
              <a:t>44</a:t>
            </a:fld>
            <a:endParaRPr lang="en-US"/>
          </a:p>
        </p:txBody>
      </p:sp>
      <p:pic>
        <p:nvPicPr>
          <p:cNvPr id="7170" name="Picture 2" descr="Gestational Diabetes Mellitus (GDM) | Yoga &amp; Diet For Gestational Diabetes | Momkidcare">
            <a:extLst>
              <a:ext uri="{FF2B5EF4-FFF2-40B4-BE49-F238E27FC236}">
                <a16:creationId xmlns:a16="http://schemas.microsoft.com/office/drawing/2014/main" id="{564CD32C-42E1-DCD1-A940-5CD3F9784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334" y="3429000"/>
            <a:ext cx="3829266" cy="29783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62468C-107C-A8BA-B990-113FA90A5802}"/>
              </a:ext>
            </a:extLst>
          </p:cNvPr>
          <p:cNvSpPr txBox="1"/>
          <p:nvPr/>
        </p:nvSpPr>
        <p:spPr>
          <a:xfrm>
            <a:off x="537514" y="1693363"/>
            <a:ext cx="11116971" cy="1200329"/>
          </a:xfrm>
          <a:prstGeom prst="rect">
            <a:avLst/>
          </a:prstGeom>
          <a:noFill/>
        </p:spPr>
        <p:txBody>
          <a:bodyPr wrap="square" rtlCol="0">
            <a:spAutoFit/>
          </a:bodyPr>
          <a:lstStyle/>
          <a:p>
            <a:pPr algn="ct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Gestational diabetes affects about 7% of pregnancies, disproportionately impacts marginalized communities, and raises risk for both parent and child; early prevention, identification and management can significantly improve outcomes</a:t>
            </a:r>
          </a:p>
        </p:txBody>
      </p:sp>
    </p:spTree>
    <p:extLst>
      <p:ext uri="{BB962C8B-B14F-4D97-AF65-F5344CB8AC3E}">
        <p14:creationId xmlns:p14="http://schemas.microsoft.com/office/powerpoint/2010/main" val="1892533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46C8-AA15-4126-A7E7-C93C36E72E2F}"/>
              </a:ext>
            </a:extLst>
          </p:cNvPr>
          <p:cNvSpPr>
            <a:spLocks noGrp="1"/>
          </p:cNvSpPr>
          <p:nvPr>
            <p:ph type="title"/>
          </p:nvPr>
        </p:nvSpPr>
        <p:spPr/>
        <p:txBody>
          <a:bodyPr>
            <a:normAutofit/>
          </a:bodyPr>
          <a:lstStyle/>
          <a:p>
            <a:r>
              <a:rPr lang="en-US" sz="3600" dirty="0"/>
              <a:t>Lung Cancer Screening (LCS)/Tobacco Cessation</a:t>
            </a:r>
          </a:p>
        </p:txBody>
      </p:sp>
      <p:sp>
        <p:nvSpPr>
          <p:cNvPr id="3" name="Content Placeholder 2">
            <a:extLst>
              <a:ext uri="{FF2B5EF4-FFF2-40B4-BE49-F238E27FC236}">
                <a16:creationId xmlns:a16="http://schemas.microsoft.com/office/drawing/2014/main" id="{A3C6B5BD-231D-02AF-F266-9DE1297E2AA3}"/>
              </a:ext>
            </a:extLst>
          </p:cNvPr>
          <p:cNvSpPr>
            <a:spLocks noGrp="1"/>
          </p:cNvSpPr>
          <p:nvPr>
            <p:ph idx="1"/>
          </p:nvPr>
        </p:nvSpPr>
        <p:spPr>
          <a:xfrm>
            <a:off x="5118265" y="3232889"/>
            <a:ext cx="6618432" cy="3184193"/>
          </a:xfrm>
          <a:solidFill>
            <a:schemeClr val="accent1">
              <a:lumMod val="40000"/>
              <a:lumOff val="60000"/>
            </a:schemeClr>
          </a:solidFill>
          <a:ln w="28575">
            <a:solidFill>
              <a:schemeClr val="tx2"/>
            </a:solidFill>
          </a:ln>
        </p:spPr>
        <p:txBody>
          <a:bodyPr>
            <a:normAutofit lnSpcReduction="10000"/>
          </a:bodyPr>
          <a:lstStyle/>
          <a:p>
            <a:pPr marL="0" indent="0">
              <a:buNone/>
            </a:pPr>
            <a:r>
              <a:rPr lang="en-US" sz="2400" b="1" dirty="0">
                <a:solidFill>
                  <a:schemeClr val="tx2"/>
                </a:solidFill>
              </a:rPr>
              <a:t>Bree’s Unique Impact</a:t>
            </a:r>
          </a:p>
          <a:p>
            <a:pPr lvl="1"/>
            <a:r>
              <a:rPr lang="en-US" sz="2400" dirty="0">
                <a:solidFill>
                  <a:schemeClr val="tx2"/>
                </a:solidFill>
              </a:rPr>
              <a:t>Provider and system barriers could be addressed through multi-stakeholder approach</a:t>
            </a:r>
          </a:p>
          <a:p>
            <a:pPr lvl="1"/>
            <a:r>
              <a:rPr lang="en-US" sz="2400" dirty="0">
                <a:solidFill>
                  <a:schemeClr val="tx2"/>
                </a:solidFill>
              </a:rPr>
              <a:t>Address patient and provider knowledge gaps</a:t>
            </a:r>
          </a:p>
          <a:p>
            <a:pPr lvl="1"/>
            <a:r>
              <a:rPr lang="en-US" sz="2400" dirty="0">
                <a:solidFill>
                  <a:schemeClr val="tx2"/>
                </a:solidFill>
              </a:rPr>
              <a:t>Build consensus on standards and systems for screening, documentation and referrals</a:t>
            </a:r>
          </a:p>
          <a:p>
            <a:pPr lvl="1"/>
            <a:r>
              <a:rPr lang="en-US" sz="2400" dirty="0">
                <a:solidFill>
                  <a:schemeClr val="tx2"/>
                </a:solidFill>
              </a:rPr>
              <a:t>Reduce payor barriers to cessation products and LCS, and address quality infrastructure for LCS</a:t>
            </a:r>
          </a:p>
        </p:txBody>
      </p:sp>
      <p:sp>
        <p:nvSpPr>
          <p:cNvPr id="4" name="Slide Number Placeholder 3">
            <a:extLst>
              <a:ext uri="{FF2B5EF4-FFF2-40B4-BE49-F238E27FC236}">
                <a16:creationId xmlns:a16="http://schemas.microsoft.com/office/drawing/2014/main" id="{B74F70C3-2582-FE80-897B-85A45CBD5F5C}"/>
              </a:ext>
            </a:extLst>
          </p:cNvPr>
          <p:cNvSpPr>
            <a:spLocks noGrp="1"/>
          </p:cNvSpPr>
          <p:nvPr>
            <p:ph type="sldNum" sz="quarter" idx="12"/>
          </p:nvPr>
        </p:nvSpPr>
        <p:spPr/>
        <p:txBody>
          <a:bodyPr/>
          <a:lstStyle/>
          <a:p>
            <a:r>
              <a:rPr lang="en-US"/>
              <a:t> Slide </a:t>
            </a:r>
            <a:fld id="{4FAB73BC-B049-4115-A692-8D63A059BFB8}" type="slidenum">
              <a:rPr lang="en-US" smtClean="0"/>
              <a:pPr/>
              <a:t>45</a:t>
            </a:fld>
            <a:endParaRPr lang="en-US"/>
          </a:p>
        </p:txBody>
      </p:sp>
      <p:pic>
        <p:nvPicPr>
          <p:cNvPr id="8198" name="Picture 6" descr="Smoking Cessation illustration. An individual discards cigarettes, taking. 41176239 Vector Art ...">
            <a:extLst>
              <a:ext uri="{FF2B5EF4-FFF2-40B4-BE49-F238E27FC236}">
                <a16:creationId xmlns:a16="http://schemas.microsoft.com/office/drawing/2014/main" id="{0CC50021-6BE0-47A4-9C10-6D4C9EF10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47716"/>
            <a:ext cx="2703112" cy="217376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630+ Lung Cancer Screening Stock Illustrations, Royalty-Free Vector Graphics &amp; Clip Art - iStock">
            <a:extLst>
              <a:ext uri="{FF2B5EF4-FFF2-40B4-BE49-F238E27FC236}">
                <a16:creationId xmlns:a16="http://schemas.microsoft.com/office/drawing/2014/main" id="{FD35B20C-B0DD-293E-6D5D-0F3043279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979" y="3024946"/>
            <a:ext cx="2432968" cy="2142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821BF4-8DE6-68B1-560C-CF9AA36769CF}"/>
              </a:ext>
            </a:extLst>
          </p:cNvPr>
          <p:cNvSpPr txBox="1"/>
          <p:nvPr/>
        </p:nvSpPr>
        <p:spPr>
          <a:xfrm>
            <a:off x="561473" y="1710119"/>
            <a:ext cx="11069053" cy="1200329"/>
          </a:xfrm>
          <a:prstGeom prst="rect">
            <a:avLst/>
          </a:prstGeom>
          <a:noFill/>
        </p:spPr>
        <p:txBody>
          <a:bodyPr wrap="square" rtlCol="0">
            <a:spAutoFit/>
          </a:bodyPr>
          <a:lstStyle/>
          <a:p>
            <a:pPr algn="ct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Early detection significantly raises lung cancer survival rates, but few eligible people get screened; smoking-related healthcare costs are in the millions, and evidence-based interventions are inconsistently offered and used. </a:t>
            </a:r>
          </a:p>
        </p:txBody>
      </p:sp>
    </p:spTree>
    <p:extLst>
      <p:ext uri="{BB962C8B-B14F-4D97-AF65-F5344CB8AC3E}">
        <p14:creationId xmlns:p14="http://schemas.microsoft.com/office/powerpoint/2010/main" val="3479475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3F60-04DF-0826-0CEA-053BEADF4D3D}"/>
              </a:ext>
            </a:extLst>
          </p:cNvPr>
          <p:cNvSpPr>
            <a:spLocks noGrp="1"/>
          </p:cNvSpPr>
          <p:nvPr>
            <p:ph type="title"/>
          </p:nvPr>
        </p:nvSpPr>
        <p:spPr/>
        <p:txBody>
          <a:bodyPr>
            <a:normAutofit/>
          </a:bodyPr>
          <a:lstStyle/>
          <a:p>
            <a:r>
              <a:rPr lang="en-US" sz="3600" dirty="0"/>
              <a:t>Pediatric Autism (ASD)</a:t>
            </a:r>
          </a:p>
        </p:txBody>
      </p:sp>
      <p:sp>
        <p:nvSpPr>
          <p:cNvPr id="3" name="Content Placeholder 2">
            <a:extLst>
              <a:ext uri="{FF2B5EF4-FFF2-40B4-BE49-F238E27FC236}">
                <a16:creationId xmlns:a16="http://schemas.microsoft.com/office/drawing/2014/main" id="{6FC33E4A-F77A-535E-90F9-E09F93805DA9}"/>
              </a:ext>
            </a:extLst>
          </p:cNvPr>
          <p:cNvSpPr>
            <a:spLocks noGrp="1"/>
          </p:cNvSpPr>
          <p:nvPr>
            <p:ph idx="1"/>
          </p:nvPr>
        </p:nvSpPr>
        <p:spPr>
          <a:xfrm>
            <a:off x="128545" y="3092116"/>
            <a:ext cx="7090402" cy="3453063"/>
          </a:xfrm>
          <a:solidFill>
            <a:srgbClr val="C2E46D"/>
          </a:solidFill>
          <a:ln w="28575">
            <a:solidFill>
              <a:schemeClr val="tx2"/>
            </a:solidFill>
          </a:ln>
        </p:spPr>
        <p:txBody>
          <a:bodyPr/>
          <a:lstStyle/>
          <a:p>
            <a:pPr marL="0" indent="0">
              <a:buNone/>
            </a:pPr>
            <a:r>
              <a:rPr lang="en-US" sz="2800" b="1" dirty="0"/>
              <a:t>Bree’s Unique Impact</a:t>
            </a:r>
          </a:p>
          <a:p>
            <a:pPr lvl="1"/>
            <a:r>
              <a:rPr lang="en-US" sz="2400" dirty="0"/>
              <a:t>Reduce clinical variation in screening and diagnosis</a:t>
            </a:r>
          </a:p>
          <a:p>
            <a:pPr lvl="1"/>
            <a:r>
              <a:rPr lang="en-US" sz="2400" dirty="0"/>
              <a:t>Identify existing evidence-based interventions/promising practices</a:t>
            </a:r>
          </a:p>
          <a:p>
            <a:pPr lvl="1"/>
            <a:r>
              <a:rPr lang="en-US" sz="2400" dirty="0"/>
              <a:t>Provide practical guidance for patients with limited care access</a:t>
            </a:r>
          </a:p>
          <a:p>
            <a:pPr lvl="1"/>
            <a:r>
              <a:rPr lang="en-US" sz="2400" dirty="0"/>
              <a:t>Align payors providing access to interventions with best evidence and support for patients and caregivers</a:t>
            </a:r>
          </a:p>
        </p:txBody>
      </p:sp>
      <p:sp>
        <p:nvSpPr>
          <p:cNvPr id="4" name="Slide Number Placeholder 3">
            <a:extLst>
              <a:ext uri="{FF2B5EF4-FFF2-40B4-BE49-F238E27FC236}">
                <a16:creationId xmlns:a16="http://schemas.microsoft.com/office/drawing/2014/main" id="{0153E51A-F537-D4FA-FA5F-238678BA6ACF}"/>
              </a:ext>
            </a:extLst>
          </p:cNvPr>
          <p:cNvSpPr>
            <a:spLocks noGrp="1"/>
          </p:cNvSpPr>
          <p:nvPr>
            <p:ph type="sldNum" sz="quarter" idx="12"/>
          </p:nvPr>
        </p:nvSpPr>
        <p:spPr/>
        <p:txBody>
          <a:bodyPr/>
          <a:lstStyle/>
          <a:p>
            <a:r>
              <a:rPr lang="en-US"/>
              <a:t> Slide </a:t>
            </a:r>
            <a:fld id="{4FAB73BC-B049-4115-A692-8D63A059BFB8}" type="slidenum">
              <a:rPr lang="en-US" smtClean="0"/>
              <a:pPr/>
              <a:t>46</a:t>
            </a:fld>
            <a:endParaRPr lang="en-US"/>
          </a:p>
        </p:txBody>
      </p:sp>
      <p:sp>
        <p:nvSpPr>
          <p:cNvPr id="6" name="AutoShape 2" descr="Family Support Group Clip Art, PNG, 512x512px, Family, Child, Disability, Finger, Foster Care ...">
            <a:extLst>
              <a:ext uri="{FF2B5EF4-FFF2-40B4-BE49-F238E27FC236}">
                <a16:creationId xmlns:a16="http://schemas.microsoft.com/office/drawing/2014/main" id="{ADFF7071-BF03-6AEC-1BAC-07CA4E7BFC55}"/>
              </a:ext>
            </a:extLst>
          </p:cNvPr>
          <p:cNvSpPr>
            <a:spLocks noChangeAspect="1" noChangeArrowheads="1"/>
          </p:cNvSpPr>
          <p:nvPr/>
        </p:nvSpPr>
        <p:spPr bwMode="auto">
          <a:xfrm>
            <a:off x="1696453" y="3276599"/>
            <a:ext cx="4551947" cy="45519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4" name="Picture 8" descr="family therapy clipart 10 free Cliparts | Download images on Clipground 2024">
            <a:extLst>
              <a:ext uri="{FF2B5EF4-FFF2-40B4-BE49-F238E27FC236}">
                <a16:creationId xmlns:a16="http://schemas.microsoft.com/office/drawing/2014/main" id="{386916A3-FEFA-9B25-96AC-169E34689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1828" y="3276599"/>
            <a:ext cx="4371627" cy="29437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1F2686D-BD6C-75C6-A4FC-902CE47B63DF}"/>
              </a:ext>
            </a:extLst>
          </p:cNvPr>
          <p:cNvSpPr txBox="1"/>
          <p:nvPr/>
        </p:nvSpPr>
        <p:spPr>
          <a:xfrm>
            <a:off x="593766" y="1639732"/>
            <a:ext cx="10764045" cy="1200329"/>
          </a:xfrm>
          <a:prstGeom prst="rect">
            <a:avLst/>
          </a:prstGeom>
          <a:noFill/>
        </p:spPr>
        <p:txBody>
          <a:bodyPr wrap="square" rtlCol="0">
            <a:spAutoFit/>
          </a:bodyPr>
          <a:lstStyle/>
          <a:p>
            <a:pPr algn="ct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Autism affects about 1 in 31 8-year-olds in the U.S., disproportionately impacts marginalized populations and with significant challenges in accurate diagnosis and access to evidence-based therapies </a:t>
            </a:r>
          </a:p>
        </p:txBody>
      </p:sp>
    </p:spTree>
    <p:extLst>
      <p:ext uri="{BB962C8B-B14F-4D97-AF65-F5344CB8AC3E}">
        <p14:creationId xmlns:p14="http://schemas.microsoft.com/office/powerpoint/2010/main" val="964197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ECDFC-DE64-54A9-E9AB-7FA6AFABBD64}"/>
              </a:ext>
            </a:extLst>
          </p:cNvPr>
          <p:cNvSpPr>
            <a:spLocks noGrp="1"/>
          </p:cNvSpPr>
          <p:nvPr>
            <p:ph type="title"/>
          </p:nvPr>
        </p:nvSpPr>
        <p:spPr/>
        <p:txBody>
          <a:bodyPr>
            <a:normAutofit/>
          </a:bodyPr>
          <a:lstStyle/>
          <a:p>
            <a:r>
              <a:rPr lang="en-US" sz="3600" dirty="0"/>
              <a:t>Weight Health</a:t>
            </a:r>
          </a:p>
        </p:txBody>
      </p:sp>
      <p:sp>
        <p:nvSpPr>
          <p:cNvPr id="3" name="Content Placeholder 2">
            <a:extLst>
              <a:ext uri="{FF2B5EF4-FFF2-40B4-BE49-F238E27FC236}">
                <a16:creationId xmlns:a16="http://schemas.microsoft.com/office/drawing/2014/main" id="{2F98AD8C-A560-7EF1-F87F-D348CEAB0C42}"/>
              </a:ext>
            </a:extLst>
          </p:cNvPr>
          <p:cNvSpPr>
            <a:spLocks noGrp="1"/>
          </p:cNvSpPr>
          <p:nvPr>
            <p:ph idx="1"/>
          </p:nvPr>
        </p:nvSpPr>
        <p:spPr>
          <a:xfrm>
            <a:off x="5390148" y="3212432"/>
            <a:ext cx="6477000" cy="3235372"/>
          </a:xfrm>
          <a:solidFill>
            <a:schemeClr val="accent1">
              <a:lumMod val="40000"/>
              <a:lumOff val="60000"/>
            </a:schemeClr>
          </a:solidFill>
          <a:ln w="28575">
            <a:solidFill>
              <a:schemeClr val="tx2"/>
            </a:solidFill>
          </a:ln>
        </p:spPr>
        <p:txBody>
          <a:bodyPr>
            <a:noAutofit/>
          </a:bodyPr>
          <a:lstStyle/>
          <a:p>
            <a:pPr marL="0" lvl="0" indent="0">
              <a:buNone/>
            </a:pPr>
            <a:r>
              <a:rPr lang="en-US" sz="2400" b="1" dirty="0">
                <a:ea typeface="Calibri" panose="020F0502020204030204" pitchFamily="34" charset="0"/>
                <a:cs typeface="Calibri" panose="020F0502020204030204" pitchFamily="34" charset="0"/>
              </a:rPr>
              <a:t>Bree’s Unique Impact</a:t>
            </a:r>
          </a:p>
          <a:p>
            <a:pPr lvl="1"/>
            <a:r>
              <a:rPr lang="en-US" sz="2400" dirty="0">
                <a:solidFill>
                  <a:schemeClr val="tx2"/>
                </a:solidFill>
                <a:ea typeface="Calibri" panose="020F0502020204030204" pitchFamily="34" charset="0"/>
                <a:cs typeface="Calibri" panose="020F0502020204030204" pitchFamily="34" charset="0"/>
              </a:rPr>
              <a:t>Build consensus on best practices for patient-centered medical management of weight</a:t>
            </a:r>
          </a:p>
          <a:p>
            <a:pPr lvl="1"/>
            <a:r>
              <a:rPr lang="en-US" sz="2400" dirty="0">
                <a:solidFill>
                  <a:schemeClr val="tx2"/>
                </a:solidFill>
                <a:ea typeface="Calibri" panose="020F0502020204030204" pitchFamily="34" charset="0"/>
                <a:cs typeface="Calibri" panose="020F0502020204030204" pitchFamily="34" charset="0"/>
              </a:rPr>
              <a:t>Address systemic weight stigma and disparities in preventive care</a:t>
            </a:r>
          </a:p>
          <a:p>
            <a:pPr lvl="1"/>
            <a:r>
              <a:rPr lang="en-US" sz="2400" dirty="0">
                <a:solidFill>
                  <a:schemeClr val="tx2"/>
                </a:solidFill>
                <a:ea typeface="Calibri" panose="020F0502020204030204" pitchFamily="34" charset="0"/>
                <a:cs typeface="Calibri" panose="020F0502020204030204" pitchFamily="34" charset="0"/>
              </a:rPr>
              <a:t>Uplift comprehensive coverage for a range of weight management options</a:t>
            </a:r>
          </a:p>
          <a:p>
            <a:pPr lvl="1"/>
            <a:r>
              <a:rPr lang="en-US" sz="2400" dirty="0">
                <a:solidFill>
                  <a:schemeClr val="tx2"/>
                </a:solidFill>
                <a:ea typeface="Calibri" panose="020F0502020204030204" pitchFamily="34" charset="0"/>
                <a:cs typeface="Calibri" panose="020F0502020204030204" pitchFamily="34" charset="0"/>
              </a:rPr>
              <a:t>Promote inclusive employer practices </a:t>
            </a:r>
          </a:p>
        </p:txBody>
      </p:sp>
      <p:sp>
        <p:nvSpPr>
          <p:cNvPr id="4" name="Slide Number Placeholder 3">
            <a:extLst>
              <a:ext uri="{FF2B5EF4-FFF2-40B4-BE49-F238E27FC236}">
                <a16:creationId xmlns:a16="http://schemas.microsoft.com/office/drawing/2014/main" id="{D9F4D90B-D731-C10C-E628-E4397F3F2B52}"/>
              </a:ext>
            </a:extLst>
          </p:cNvPr>
          <p:cNvSpPr>
            <a:spLocks noGrp="1"/>
          </p:cNvSpPr>
          <p:nvPr>
            <p:ph type="sldNum" sz="quarter" idx="12"/>
          </p:nvPr>
        </p:nvSpPr>
        <p:spPr/>
        <p:txBody>
          <a:bodyPr/>
          <a:lstStyle/>
          <a:p>
            <a:r>
              <a:rPr lang="en-US"/>
              <a:t> Slide </a:t>
            </a:r>
            <a:fld id="{4FAB73BC-B049-4115-A692-8D63A059BFB8}" type="slidenum">
              <a:rPr lang="en-US" smtClean="0"/>
              <a:pPr/>
              <a:t>47</a:t>
            </a:fld>
            <a:endParaRPr lang="en-US"/>
          </a:p>
        </p:txBody>
      </p:sp>
      <p:pic>
        <p:nvPicPr>
          <p:cNvPr id="10242" name="Picture 2" descr="8,500+ Obesity Stock Illustrations, Royalty-Free Vector Graphics &amp; Clip Art - iStock">
            <a:extLst>
              <a:ext uri="{FF2B5EF4-FFF2-40B4-BE49-F238E27FC236}">
                <a16:creationId xmlns:a16="http://schemas.microsoft.com/office/drawing/2014/main" id="{51979759-7006-79D9-4D3A-5081975BF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53" y="3082115"/>
            <a:ext cx="4884821" cy="34567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98B6CC-3F4A-BEE2-1DD8-7D85CE9EDE09}"/>
              </a:ext>
            </a:extLst>
          </p:cNvPr>
          <p:cNvSpPr txBox="1"/>
          <p:nvPr/>
        </p:nvSpPr>
        <p:spPr>
          <a:xfrm>
            <a:off x="397042" y="1732547"/>
            <a:ext cx="11345779" cy="1200329"/>
          </a:xfrm>
          <a:prstGeom prst="rect">
            <a:avLst/>
          </a:prstGeom>
          <a:noFill/>
        </p:spPr>
        <p:txBody>
          <a:bodyPr wrap="square" rtlCol="0">
            <a:spAutoFit/>
          </a:bodyPr>
          <a:lstStyle/>
          <a:p>
            <a:pPr algn="ct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Over 65% of Washingtonians experience overweight or obesity, facing stigma in healthcare and disparities in evidence-based care; comprehensive medical management can support weight health optimization and reduce chronic disease risk </a:t>
            </a:r>
          </a:p>
        </p:txBody>
      </p:sp>
    </p:spTree>
    <p:extLst>
      <p:ext uri="{BB962C8B-B14F-4D97-AF65-F5344CB8AC3E}">
        <p14:creationId xmlns:p14="http://schemas.microsoft.com/office/powerpoint/2010/main" val="883784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C566-F6FD-43E6-16EF-7F6D05A04A77}"/>
              </a:ext>
            </a:extLst>
          </p:cNvPr>
          <p:cNvSpPr>
            <a:spLocks noGrp="1"/>
          </p:cNvSpPr>
          <p:nvPr>
            <p:ph type="title"/>
          </p:nvPr>
        </p:nvSpPr>
        <p:spPr/>
        <p:txBody>
          <a:bodyPr>
            <a:normAutofit/>
          </a:bodyPr>
          <a:lstStyle/>
          <a:p>
            <a:r>
              <a:rPr lang="en-US" sz="3600" dirty="0"/>
              <a:t>Bree Member Additional Input</a:t>
            </a:r>
          </a:p>
        </p:txBody>
      </p:sp>
      <p:pic>
        <p:nvPicPr>
          <p:cNvPr id="6" name="Content Placeholder 5" descr="A group of people sitting around a table&#10;&#10;AI-generated content may be incorrect.">
            <a:extLst>
              <a:ext uri="{FF2B5EF4-FFF2-40B4-BE49-F238E27FC236}">
                <a16:creationId xmlns:a16="http://schemas.microsoft.com/office/drawing/2014/main" id="{60E1DBE9-2565-D043-8347-48811B07E3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8136" y="1638300"/>
            <a:ext cx="7821390" cy="4346575"/>
          </a:xfrm>
        </p:spPr>
      </p:pic>
      <p:sp>
        <p:nvSpPr>
          <p:cNvPr id="4" name="Slide Number Placeholder 3">
            <a:extLst>
              <a:ext uri="{FF2B5EF4-FFF2-40B4-BE49-F238E27FC236}">
                <a16:creationId xmlns:a16="http://schemas.microsoft.com/office/drawing/2014/main" id="{9A4A85F2-8D14-853A-0FDB-36EF677E52F2}"/>
              </a:ext>
            </a:extLst>
          </p:cNvPr>
          <p:cNvSpPr>
            <a:spLocks noGrp="1"/>
          </p:cNvSpPr>
          <p:nvPr>
            <p:ph type="sldNum" sz="quarter" idx="12"/>
          </p:nvPr>
        </p:nvSpPr>
        <p:spPr/>
        <p:txBody>
          <a:bodyPr/>
          <a:lstStyle/>
          <a:p>
            <a:r>
              <a:rPr lang="en-US"/>
              <a:t> Slide </a:t>
            </a:r>
            <a:fld id="{4FAB73BC-B049-4115-A692-8D63A059BFB8}" type="slidenum">
              <a:rPr lang="en-US" smtClean="0"/>
              <a:pPr/>
              <a:t>48</a:t>
            </a:fld>
            <a:endParaRPr lang="en-US"/>
          </a:p>
        </p:txBody>
      </p:sp>
    </p:spTree>
    <p:extLst>
      <p:ext uri="{BB962C8B-B14F-4D97-AF65-F5344CB8AC3E}">
        <p14:creationId xmlns:p14="http://schemas.microsoft.com/office/powerpoint/2010/main" val="2406316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Wall covered in sticky notes">
            <a:extLst>
              <a:ext uri="{FF2B5EF4-FFF2-40B4-BE49-F238E27FC236}">
                <a16:creationId xmlns:a16="http://schemas.microsoft.com/office/drawing/2014/main" id="{795F9666-232A-A857-C574-760F2FE7CDBC}"/>
              </a:ext>
            </a:extLst>
          </p:cNvPr>
          <p:cNvPicPr>
            <a:picLocks noChangeAspect="1"/>
          </p:cNvPicPr>
          <p:nvPr/>
        </p:nvPicPr>
        <p:blipFill rotWithShape="1">
          <a:blip r:embed="rId3">
            <a:extLst>
              <a:ext uri="{28A0092B-C50C-407E-A947-70E740481C1C}">
                <a14:useLocalDpi xmlns:a14="http://schemas.microsoft.com/office/drawing/2010/main" val="0"/>
              </a:ext>
            </a:extLst>
          </a:blip>
          <a:srcRect t="13765" b="1965"/>
          <a:stretch/>
        </p:blipFill>
        <p:spPr>
          <a:xfrm>
            <a:off x="20" y="-4567"/>
            <a:ext cx="12191980" cy="6857990"/>
          </a:xfrm>
          <a:prstGeom prst="rect">
            <a:avLst/>
          </a:prstGeom>
        </p:spPr>
      </p:pic>
      <p:sp>
        <p:nvSpPr>
          <p:cNvPr id="13" name="Rectangle 12">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
        <p:nvSpPr>
          <p:cNvPr id="2" name="Title 1">
            <a:extLst>
              <a:ext uri="{FF2B5EF4-FFF2-40B4-BE49-F238E27FC236}">
                <a16:creationId xmlns:a16="http://schemas.microsoft.com/office/drawing/2014/main" id="{00F71F63-F60C-7F34-8B20-8EC4353B7781}"/>
              </a:ext>
            </a:extLst>
          </p:cNvPr>
          <p:cNvSpPr>
            <a:spLocks noGrp="1"/>
          </p:cNvSpPr>
          <p:nvPr>
            <p:ph type="title"/>
          </p:nvPr>
        </p:nvSpPr>
        <p:spPr>
          <a:xfrm>
            <a:off x="248055" y="2782697"/>
            <a:ext cx="2947482" cy="1283461"/>
          </a:xfrm>
        </p:spPr>
        <p:txBody>
          <a:bodyPr anchor="b">
            <a:normAutofit/>
          </a:bodyPr>
          <a:lstStyle/>
          <a:p>
            <a:r>
              <a:rPr lang="en-US" sz="4000"/>
              <a:t>Public Comment</a:t>
            </a:r>
          </a:p>
        </p:txBody>
      </p:sp>
      <p:sp>
        <p:nvSpPr>
          <p:cNvPr id="15" name="Rectangle 14">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
        <p:nvSpPr>
          <p:cNvPr id="4" name="Slide Number Placeholder 3">
            <a:extLst>
              <a:ext uri="{FF2B5EF4-FFF2-40B4-BE49-F238E27FC236}">
                <a16:creationId xmlns:a16="http://schemas.microsoft.com/office/drawing/2014/main" id="{5A88E68A-18AE-EBB8-94D7-2A0B69C7C457}"/>
              </a:ext>
            </a:extLst>
          </p:cNvPr>
          <p:cNvSpPr>
            <a:spLocks noGrp="1"/>
          </p:cNvSpPr>
          <p:nvPr>
            <p:ph type="sldNum" sz="quarter" idx="12"/>
          </p:nvPr>
        </p:nvSpPr>
        <p:spPr>
          <a:xfrm>
            <a:off x="10634135" y="6356350"/>
            <a:ext cx="153092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5424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E5D3-116C-B5C6-4B5B-FFE9D44E4C45}"/>
              </a:ext>
            </a:extLst>
          </p:cNvPr>
          <p:cNvSpPr>
            <a:spLocks noGrp="1"/>
          </p:cNvSpPr>
          <p:nvPr>
            <p:ph type="title"/>
          </p:nvPr>
        </p:nvSpPr>
        <p:spPr/>
        <p:txBody>
          <a:bodyPr>
            <a:normAutofit/>
          </a:bodyPr>
          <a:lstStyle/>
          <a:p>
            <a:r>
              <a:rPr lang="en-US" sz="3600" dirty="0"/>
              <a:t>Minutes</a:t>
            </a:r>
          </a:p>
        </p:txBody>
      </p:sp>
      <p:sp>
        <p:nvSpPr>
          <p:cNvPr id="3" name="Content Placeholder 2">
            <a:extLst>
              <a:ext uri="{FF2B5EF4-FFF2-40B4-BE49-F238E27FC236}">
                <a16:creationId xmlns:a16="http://schemas.microsoft.com/office/drawing/2014/main" id="{D4D3E347-2750-251D-F087-CA76DA447E8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304A409-BB44-206F-3C48-26DDC2D65749}"/>
              </a:ext>
            </a:extLst>
          </p:cNvPr>
          <p:cNvSpPr>
            <a:spLocks noGrp="1"/>
          </p:cNvSpPr>
          <p:nvPr>
            <p:ph type="sldNum" sz="quarter" idx="12"/>
          </p:nvPr>
        </p:nvSpPr>
        <p:spPr/>
        <p:txBody>
          <a:bodyPr/>
          <a:lstStyle/>
          <a:p>
            <a:r>
              <a:rPr lang="en-US"/>
              <a:t> Slide </a:t>
            </a:r>
            <a:fld id="{4FAB73BC-B049-4115-A692-8D63A059BFB8}" type="slidenum">
              <a:rPr lang="en-US" smtClean="0"/>
              <a:pPr/>
              <a:t>5</a:t>
            </a:fld>
            <a:endParaRPr lang="en-US"/>
          </a:p>
        </p:txBody>
      </p:sp>
      <p:pic>
        <p:nvPicPr>
          <p:cNvPr id="7" name="Picture 6">
            <a:extLst>
              <a:ext uri="{FF2B5EF4-FFF2-40B4-BE49-F238E27FC236}">
                <a16:creationId xmlns:a16="http://schemas.microsoft.com/office/drawing/2014/main" id="{E021ACFA-D02B-B85E-2159-4018172E6798}"/>
              </a:ext>
            </a:extLst>
          </p:cNvPr>
          <p:cNvPicPr>
            <a:picLocks noChangeAspect="1"/>
          </p:cNvPicPr>
          <p:nvPr/>
        </p:nvPicPr>
        <p:blipFill>
          <a:blip r:embed="rId2"/>
          <a:stretch>
            <a:fillRect/>
          </a:stretch>
        </p:blipFill>
        <p:spPr>
          <a:xfrm>
            <a:off x="3373514" y="1532129"/>
            <a:ext cx="5636045" cy="5127052"/>
          </a:xfrm>
          <a:prstGeom prst="rect">
            <a:avLst/>
          </a:prstGeom>
        </p:spPr>
      </p:pic>
    </p:spTree>
    <p:extLst>
      <p:ext uri="{BB962C8B-B14F-4D97-AF65-F5344CB8AC3E}">
        <p14:creationId xmlns:p14="http://schemas.microsoft.com/office/powerpoint/2010/main" val="2717271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92A4-F604-A925-BB5B-550325281479}"/>
              </a:ext>
            </a:extLst>
          </p:cNvPr>
          <p:cNvSpPr>
            <a:spLocks noGrp="1"/>
          </p:cNvSpPr>
          <p:nvPr>
            <p:ph type="title"/>
          </p:nvPr>
        </p:nvSpPr>
        <p:spPr/>
        <p:txBody>
          <a:bodyPr>
            <a:normAutofit/>
          </a:bodyPr>
          <a:lstStyle/>
          <a:p>
            <a:r>
              <a:rPr lang="en-US" sz="3600" dirty="0"/>
              <a:t>Voting Instructions &amp; Next Steps</a:t>
            </a:r>
          </a:p>
        </p:txBody>
      </p:sp>
      <p:sp>
        <p:nvSpPr>
          <p:cNvPr id="3" name="Content Placeholder 2">
            <a:extLst>
              <a:ext uri="{FF2B5EF4-FFF2-40B4-BE49-F238E27FC236}">
                <a16:creationId xmlns:a16="http://schemas.microsoft.com/office/drawing/2014/main" id="{2A7F500A-2FA9-3636-921E-8F3C43979DC9}"/>
              </a:ext>
            </a:extLst>
          </p:cNvPr>
          <p:cNvSpPr>
            <a:spLocks noGrp="1"/>
          </p:cNvSpPr>
          <p:nvPr>
            <p:ph idx="1"/>
          </p:nvPr>
        </p:nvSpPr>
        <p:spPr/>
        <p:txBody>
          <a:bodyPr>
            <a:normAutofit/>
          </a:bodyPr>
          <a:lstStyle/>
          <a:p>
            <a:r>
              <a:rPr lang="en-US" sz="2800" b="1" dirty="0"/>
              <a:t>Only Bree Members confirmed by the Governor’s office may participate in official voting</a:t>
            </a:r>
          </a:p>
          <a:p>
            <a:r>
              <a:rPr lang="en-US" sz="2800" dirty="0"/>
              <a:t>Pick your </a:t>
            </a:r>
            <a:r>
              <a:rPr lang="en-US" sz="2800" b="1" dirty="0"/>
              <a:t>TOP 3 TOPICS </a:t>
            </a:r>
          </a:p>
          <a:p>
            <a:r>
              <a:rPr lang="en-US" sz="2800" dirty="0"/>
              <a:t>The order does not matter</a:t>
            </a:r>
          </a:p>
          <a:p>
            <a:r>
              <a:rPr lang="en-US" sz="2800" dirty="0"/>
              <a:t>Results will be displayed for further discussion</a:t>
            </a:r>
          </a:p>
        </p:txBody>
      </p:sp>
      <p:sp>
        <p:nvSpPr>
          <p:cNvPr id="4" name="Slide Number Placeholder 3">
            <a:extLst>
              <a:ext uri="{FF2B5EF4-FFF2-40B4-BE49-F238E27FC236}">
                <a16:creationId xmlns:a16="http://schemas.microsoft.com/office/drawing/2014/main" id="{6EB8B22D-6D3B-D5C4-E5BC-D6DB31276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99526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BF4C5-9B68-8702-B9FA-0B69F46F0174}"/>
              </a:ext>
            </a:extLst>
          </p:cNvPr>
          <p:cNvSpPr>
            <a:spLocks noGrp="1"/>
          </p:cNvSpPr>
          <p:nvPr>
            <p:ph type="title"/>
          </p:nvPr>
        </p:nvSpPr>
        <p:spPr>
          <a:xfrm>
            <a:off x="569703" y="137588"/>
            <a:ext cx="9452602" cy="1606989"/>
          </a:xfrm>
        </p:spPr>
        <p:txBody>
          <a:bodyPr>
            <a:normAutofit/>
          </a:bodyPr>
          <a:lstStyle/>
          <a:p>
            <a:r>
              <a:rPr lang="en-US" sz="3600" dirty="0"/>
              <a:t>CONFIRMED BREE MEMBERS ONLY</a:t>
            </a:r>
            <a:br>
              <a:rPr lang="en-US" sz="3600" dirty="0"/>
            </a:br>
            <a:r>
              <a:rPr lang="en-US" sz="3600" dirty="0"/>
              <a:t>Voting Round 1</a:t>
            </a:r>
            <a:endParaRPr lang="en-US" sz="3200" dirty="0"/>
          </a:p>
        </p:txBody>
      </p:sp>
      <p:sp>
        <p:nvSpPr>
          <p:cNvPr id="4" name="Slide Number Placeholder 3">
            <a:extLst>
              <a:ext uri="{FF2B5EF4-FFF2-40B4-BE49-F238E27FC236}">
                <a16:creationId xmlns:a16="http://schemas.microsoft.com/office/drawing/2014/main" id="{916020BC-970F-7D3A-3BA7-AED980B0FA9A}"/>
              </a:ext>
            </a:extLst>
          </p:cNvPr>
          <p:cNvSpPr>
            <a:spLocks noGrp="1"/>
          </p:cNvSpPr>
          <p:nvPr>
            <p:ph type="sldNum" sz="quarter" idx="12"/>
          </p:nvPr>
        </p:nvSpPr>
        <p:spPr/>
        <p:txBody>
          <a:bodyPr/>
          <a:lstStyle/>
          <a:p>
            <a:r>
              <a:rPr lang="en-US"/>
              <a:t> Slide </a:t>
            </a:r>
            <a:fld id="{4FAB73BC-B049-4115-A692-8D63A059BFB8}" type="slidenum">
              <a:rPr lang="en-US" smtClean="0"/>
              <a:pPr/>
              <a:t>51</a:t>
            </a:fld>
            <a:endParaRPr lang="en-US"/>
          </a:p>
        </p:txBody>
      </p:sp>
      <p:pic>
        <p:nvPicPr>
          <p:cNvPr id="3" name="Picture 2" descr="A box with a piece of paper sticking out of it">
            <a:extLst>
              <a:ext uri="{FF2B5EF4-FFF2-40B4-BE49-F238E27FC236}">
                <a16:creationId xmlns:a16="http://schemas.microsoft.com/office/drawing/2014/main" id="{CB9307C5-15CE-61FC-2EC4-EC5840E3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633" y="1843653"/>
            <a:ext cx="7724955" cy="434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895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99BA-AD6E-5EFD-5E19-3068E529A0B3}"/>
              </a:ext>
            </a:extLst>
          </p:cNvPr>
          <p:cNvSpPr>
            <a:spLocks noGrp="1"/>
          </p:cNvSpPr>
          <p:nvPr>
            <p:ph type="title"/>
          </p:nvPr>
        </p:nvSpPr>
        <p:spPr/>
        <p:txBody>
          <a:bodyPr>
            <a:normAutofit/>
          </a:bodyPr>
          <a:lstStyle/>
          <a:p>
            <a:r>
              <a:rPr lang="en-US" sz="3600" dirty="0"/>
              <a:t>RESULTS</a:t>
            </a:r>
          </a:p>
        </p:txBody>
      </p:sp>
      <p:sp>
        <p:nvSpPr>
          <p:cNvPr id="3" name="Content Placeholder 2">
            <a:extLst>
              <a:ext uri="{FF2B5EF4-FFF2-40B4-BE49-F238E27FC236}">
                <a16:creationId xmlns:a16="http://schemas.microsoft.com/office/drawing/2014/main" id="{BD5FC195-4D28-A645-26DB-5DC51A69A68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13A92B8-30B3-9BA6-47FF-8870EA80EA69}"/>
              </a:ext>
            </a:extLst>
          </p:cNvPr>
          <p:cNvSpPr>
            <a:spLocks noGrp="1"/>
          </p:cNvSpPr>
          <p:nvPr>
            <p:ph type="sldNum" sz="quarter" idx="12"/>
          </p:nvPr>
        </p:nvSpPr>
        <p:spPr/>
        <p:txBody>
          <a:bodyPr/>
          <a:lstStyle/>
          <a:p>
            <a:r>
              <a:rPr lang="en-US"/>
              <a:t> Slide </a:t>
            </a:r>
            <a:fld id="{4FAB73BC-B049-4115-A692-8D63A059BFB8}" type="slidenum">
              <a:rPr lang="en-US" smtClean="0"/>
              <a:pPr/>
              <a:t>52</a:t>
            </a:fld>
            <a:endParaRPr lang="en-US"/>
          </a:p>
        </p:txBody>
      </p:sp>
    </p:spTree>
    <p:extLst>
      <p:ext uri="{BB962C8B-B14F-4D97-AF65-F5344CB8AC3E}">
        <p14:creationId xmlns:p14="http://schemas.microsoft.com/office/powerpoint/2010/main" val="3813612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C007-9378-D479-B59D-10BB72444DB2}"/>
              </a:ext>
            </a:extLst>
          </p:cNvPr>
          <p:cNvSpPr>
            <a:spLocks noGrp="1"/>
          </p:cNvSpPr>
          <p:nvPr>
            <p:ph type="title"/>
          </p:nvPr>
        </p:nvSpPr>
        <p:spPr/>
        <p:txBody>
          <a:bodyPr>
            <a:normAutofit/>
          </a:bodyPr>
          <a:lstStyle/>
          <a:p>
            <a:r>
              <a:rPr lang="en-US" sz="4400" dirty="0"/>
              <a:t>Keep in Mind…</a:t>
            </a:r>
          </a:p>
        </p:txBody>
      </p:sp>
      <p:sp>
        <p:nvSpPr>
          <p:cNvPr id="3" name="Content Placeholder 2">
            <a:extLst>
              <a:ext uri="{FF2B5EF4-FFF2-40B4-BE49-F238E27FC236}">
                <a16:creationId xmlns:a16="http://schemas.microsoft.com/office/drawing/2014/main" id="{0568FCAA-AC6C-7F6D-4340-643F2C93C4B6}"/>
              </a:ext>
            </a:extLst>
          </p:cNvPr>
          <p:cNvSpPr>
            <a:spLocks noGrp="1"/>
          </p:cNvSpPr>
          <p:nvPr>
            <p:ph idx="1"/>
          </p:nvPr>
        </p:nvSpPr>
        <p:spPr>
          <a:xfrm>
            <a:off x="593766" y="1805945"/>
            <a:ext cx="10590703" cy="4345953"/>
          </a:xfrm>
        </p:spPr>
        <p:txBody>
          <a:bodyPr>
            <a:normAutofit lnSpcReduction="10000"/>
          </a:bodyPr>
          <a:lstStyle/>
          <a:p>
            <a:pPr marL="0" indent="0">
              <a:buNone/>
            </a:pPr>
            <a:r>
              <a:rPr lang="en-US" sz="2400" dirty="0"/>
              <a:t>For each potential topic, ask yourself: </a:t>
            </a:r>
          </a:p>
          <a:p>
            <a:pPr marL="0" indent="0">
              <a:buNone/>
            </a:pPr>
            <a:endParaRPr lang="en-US" sz="2400" dirty="0"/>
          </a:p>
          <a:p>
            <a:r>
              <a:rPr lang="en-US" sz="2400" dirty="0"/>
              <a:t>What key gaps or barriers are preventing improvement in Washington? </a:t>
            </a:r>
          </a:p>
          <a:p>
            <a:endParaRPr lang="en-US" sz="2400" dirty="0"/>
          </a:p>
          <a:p>
            <a:r>
              <a:rPr lang="en-US" sz="2400" dirty="0"/>
              <a:t>What unique role would Bree have in improving outcomes for each of these topic ideas? </a:t>
            </a:r>
          </a:p>
          <a:p>
            <a:endParaRPr lang="en-US" sz="2400" dirty="0"/>
          </a:p>
          <a:p>
            <a:r>
              <a:rPr lang="en-US" sz="2400" dirty="0"/>
              <a:t>What are the relevant initiatives in Washington? Could we build on existing efforts? </a:t>
            </a:r>
          </a:p>
          <a:p>
            <a:endParaRPr lang="en-US" sz="2400" dirty="0"/>
          </a:p>
          <a:p>
            <a:r>
              <a:rPr lang="en-US" sz="2400" dirty="0"/>
              <a:t>What knowledge gaps remain before choosing this as a topic for 2026?</a:t>
            </a:r>
          </a:p>
          <a:p>
            <a:pPr marL="0" indent="0">
              <a:buNone/>
            </a:pPr>
            <a:endParaRPr lang="en-US" sz="2400" dirty="0"/>
          </a:p>
        </p:txBody>
      </p:sp>
      <p:sp>
        <p:nvSpPr>
          <p:cNvPr id="4" name="Slide Number Placeholder 3">
            <a:extLst>
              <a:ext uri="{FF2B5EF4-FFF2-40B4-BE49-F238E27FC236}">
                <a16:creationId xmlns:a16="http://schemas.microsoft.com/office/drawing/2014/main" id="{983812FB-E5A4-795C-0427-2ACDEFCD5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69153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Wall covered in sticky notes">
            <a:extLst>
              <a:ext uri="{FF2B5EF4-FFF2-40B4-BE49-F238E27FC236}">
                <a16:creationId xmlns:a16="http://schemas.microsoft.com/office/drawing/2014/main" id="{795F9666-232A-A857-C574-760F2FE7CDBC}"/>
              </a:ext>
            </a:extLst>
          </p:cNvPr>
          <p:cNvPicPr>
            <a:picLocks noChangeAspect="1"/>
          </p:cNvPicPr>
          <p:nvPr/>
        </p:nvPicPr>
        <p:blipFill rotWithShape="1">
          <a:blip r:embed="rId2">
            <a:extLst>
              <a:ext uri="{28A0092B-C50C-407E-A947-70E740481C1C}">
                <a14:useLocalDpi xmlns:a14="http://schemas.microsoft.com/office/drawing/2010/main" val="0"/>
              </a:ext>
            </a:extLst>
          </a:blip>
          <a:srcRect t="13765" b="1965"/>
          <a:stretch/>
        </p:blipFill>
        <p:spPr>
          <a:xfrm>
            <a:off x="20" y="-4567"/>
            <a:ext cx="12191980" cy="6857990"/>
          </a:xfrm>
          <a:prstGeom prst="rect">
            <a:avLst/>
          </a:prstGeom>
        </p:spPr>
      </p:pic>
      <p:sp>
        <p:nvSpPr>
          <p:cNvPr id="13" name="Rectangle 12">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
        <p:nvSpPr>
          <p:cNvPr id="2" name="Title 1">
            <a:extLst>
              <a:ext uri="{FF2B5EF4-FFF2-40B4-BE49-F238E27FC236}">
                <a16:creationId xmlns:a16="http://schemas.microsoft.com/office/drawing/2014/main" id="{00F71F63-F60C-7F34-8B20-8EC4353B7781}"/>
              </a:ext>
            </a:extLst>
          </p:cNvPr>
          <p:cNvSpPr>
            <a:spLocks noGrp="1"/>
          </p:cNvSpPr>
          <p:nvPr>
            <p:ph type="title"/>
          </p:nvPr>
        </p:nvSpPr>
        <p:spPr>
          <a:xfrm>
            <a:off x="248055" y="2782697"/>
            <a:ext cx="2947482" cy="1283461"/>
          </a:xfrm>
        </p:spPr>
        <p:txBody>
          <a:bodyPr anchor="b">
            <a:normAutofit/>
          </a:bodyPr>
          <a:lstStyle/>
          <a:p>
            <a:r>
              <a:rPr lang="en-US" sz="4000"/>
              <a:t>Public Comment</a:t>
            </a:r>
          </a:p>
        </p:txBody>
      </p:sp>
      <p:sp>
        <p:nvSpPr>
          <p:cNvPr id="15" name="Rectangle 14">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
        <p:nvSpPr>
          <p:cNvPr id="4" name="Slide Number Placeholder 3">
            <a:extLst>
              <a:ext uri="{FF2B5EF4-FFF2-40B4-BE49-F238E27FC236}">
                <a16:creationId xmlns:a16="http://schemas.microsoft.com/office/drawing/2014/main" id="{5A88E68A-18AE-EBB8-94D7-2A0B69C7C457}"/>
              </a:ext>
            </a:extLst>
          </p:cNvPr>
          <p:cNvSpPr>
            <a:spLocks noGrp="1"/>
          </p:cNvSpPr>
          <p:nvPr>
            <p:ph type="sldNum" sz="quarter" idx="12"/>
          </p:nvPr>
        </p:nvSpPr>
        <p:spPr>
          <a:xfrm>
            <a:off x="10634135" y="6356350"/>
            <a:ext cx="153092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54</a:t>
            </a:fld>
            <a:endPar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85368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EC5D-D5EA-563A-3D17-9E388EEF0B18}"/>
              </a:ext>
            </a:extLst>
          </p:cNvPr>
          <p:cNvSpPr>
            <a:spLocks noGrp="1"/>
          </p:cNvSpPr>
          <p:nvPr>
            <p:ph type="title"/>
          </p:nvPr>
        </p:nvSpPr>
        <p:spPr>
          <a:xfrm>
            <a:off x="593766" y="414316"/>
            <a:ext cx="9048999" cy="1234010"/>
          </a:xfrm>
        </p:spPr>
        <p:txBody>
          <a:bodyPr>
            <a:normAutofit/>
          </a:bodyPr>
          <a:lstStyle/>
          <a:p>
            <a:r>
              <a:rPr lang="en-US" sz="3600" dirty="0"/>
              <a:t>CONFIRMED BREE MEMBERS ONLY</a:t>
            </a:r>
            <a:br>
              <a:rPr lang="en-US" sz="3600" dirty="0"/>
            </a:br>
            <a:r>
              <a:rPr lang="en-US" sz="3600" dirty="0"/>
              <a:t>Voting Round 2</a:t>
            </a:r>
          </a:p>
        </p:txBody>
      </p:sp>
      <p:sp>
        <p:nvSpPr>
          <p:cNvPr id="4" name="Slide Number Placeholder 3">
            <a:extLst>
              <a:ext uri="{FF2B5EF4-FFF2-40B4-BE49-F238E27FC236}">
                <a16:creationId xmlns:a16="http://schemas.microsoft.com/office/drawing/2014/main" id="{B878D0E6-0C24-3CC1-6A80-BBDC10E83B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sp>
        <p:nvSpPr>
          <p:cNvPr id="6" name="Content Placeholder 5">
            <a:extLst>
              <a:ext uri="{FF2B5EF4-FFF2-40B4-BE49-F238E27FC236}">
                <a16:creationId xmlns:a16="http://schemas.microsoft.com/office/drawing/2014/main" id="{8F8000E2-0E05-105E-36B9-CC961DFCC723}"/>
              </a:ext>
            </a:extLst>
          </p:cNvPr>
          <p:cNvSpPr>
            <a:spLocks noGrp="1"/>
          </p:cNvSpPr>
          <p:nvPr>
            <p:ph idx="1"/>
          </p:nvPr>
        </p:nvSpPr>
        <p:spPr/>
        <p:txBody>
          <a:bodyPr/>
          <a:lstStyle/>
          <a:p>
            <a:endParaRPr lang="en-US"/>
          </a:p>
        </p:txBody>
      </p:sp>
      <p:pic>
        <p:nvPicPr>
          <p:cNvPr id="7" name="Picture 2" descr="A box with a piece of paper sticking out of it">
            <a:extLst>
              <a:ext uri="{FF2B5EF4-FFF2-40B4-BE49-F238E27FC236}">
                <a16:creationId xmlns:a16="http://schemas.microsoft.com/office/drawing/2014/main" id="{49F6278A-70D2-E373-9B52-FBD4CA5E0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050" y="2097109"/>
            <a:ext cx="7724955" cy="434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621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BDF6-7046-F247-461E-BD5122796DD2}"/>
              </a:ext>
            </a:extLst>
          </p:cNvPr>
          <p:cNvSpPr>
            <a:spLocks noGrp="1"/>
          </p:cNvSpPr>
          <p:nvPr>
            <p:ph type="title"/>
          </p:nvPr>
        </p:nvSpPr>
        <p:spPr/>
        <p:txBody>
          <a:bodyPr>
            <a:normAutofit/>
          </a:bodyPr>
          <a:lstStyle/>
          <a:p>
            <a:r>
              <a:rPr lang="en-US" sz="3600" dirty="0"/>
              <a:t>RESULTS</a:t>
            </a:r>
          </a:p>
        </p:txBody>
      </p:sp>
      <p:sp>
        <p:nvSpPr>
          <p:cNvPr id="3" name="Content Placeholder 2">
            <a:extLst>
              <a:ext uri="{FF2B5EF4-FFF2-40B4-BE49-F238E27FC236}">
                <a16:creationId xmlns:a16="http://schemas.microsoft.com/office/drawing/2014/main" id="{ED4AE96C-B58F-0D58-99AF-0DFB5618CF8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CA1E518-3F67-1B6A-5392-4D8FB9A4BFDE}"/>
              </a:ext>
            </a:extLst>
          </p:cNvPr>
          <p:cNvSpPr>
            <a:spLocks noGrp="1"/>
          </p:cNvSpPr>
          <p:nvPr>
            <p:ph type="sldNum" sz="quarter" idx="12"/>
          </p:nvPr>
        </p:nvSpPr>
        <p:spPr/>
        <p:txBody>
          <a:bodyPr/>
          <a:lstStyle/>
          <a:p>
            <a:r>
              <a:rPr lang="en-US"/>
              <a:t> Slide </a:t>
            </a:r>
            <a:fld id="{4FAB73BC-B049-4115-A692-8D63A059BFB8}" type="slidenum">
              <a:rPr lang="en-US" smtClean="0"/>
              <a:pPr/>
              <a:t>56</a:t>
            </a:fld>
            <a:endParaRPr lang="en-US"/>
          </a:p>
        </p:txBody>
      </p:sp>
    </p:spTree>
    <p:extLst>
      <p:ext uri="{BB962C8B-B14F-4D97-AF65-F5344CB8AC3E}">
        <p14:creationId xmlns:p14="http://schemas.microsoft.com/office/powerpoint/2010/main" val="19901514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6963-0A50-F275-B013-7A05F6258D45}"/>
              </a:ext>
            </a:extLst>
          </p:cNvPr>
          <p:cNvSpPr>
            <a:spLocks noGrp="1"/>
          </p:cNvSpPr>
          <p:nvPr>
            <p:ph type="ctrTitle"/>
          </p:nvPr>
        </p:nvSpPr>
        <p:spPr/>
        <p:txBody>
          <a:bodyPr/>
          <a:lstStyle/>
          <a:p>
            <a:r>
              <a:rPr lang="en-US" dirty="0"/>
              <a:t>Next Steps &amp; Closing</a:t>
            </a:r>
          </a:p>
        </p:txBody>
      </p:sp>
      <p:sp>
        <p:nvSpPr>
          <p:cNvPr id="3" name="Subtitle 2">
            <a:extLst>
              <a:ext uri="{FF2B5EF4-FFF2-40B4-BE49-F238E27FC236}">
                <a16:creationId xmlns:a16="http://schemas.microsoft.com/office/drawing/2014/main" id="{D315BF05-63BA-F614-86AE-BD51F6B63ED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582DE9-55D0-3ECC-C563-1748513334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900" b="1" i="0" u="none" strike="noStrike" kern="1200" cap="none" spc="0" normalizeH="0" baseline="0" noProof="0" smtClean="0">
                <a:ln>
                  <a:noFill/>
                </a:ln>
                <a:solidFill>
                  <a:srgbClr val="40BAD2"/>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900" b="1" i="0" u="none" strike="noStrike" kern="1200" cap="none" spc="0" normalizeH="0" baseline="0" noProof="0">
              <a:ln>
                <a:noFill/>
              </a:ln>
              <a:solidFill>
                <a:srgbClr val="40BAD2"/>
              </a:solidFill>
              <a:effectLst/>
              <a:uLnTx/>
              <a:uFillTx/>
              <a:latin typeface="Corbel"/>
              <a:ea typeface="+mn-ea"/>
              <a:cs typeface="+mn-cs"/>
            </a:endParaRPr>
          </a:p>
        </p:txBody>
      </p:sp>
    </p:spTree>
    <p:extLst>
      <p:ext uri="{BB962C8B-B14F-4D97-AF65-F5344CB8AC3E}">
        <p14:creationId xmlns:p14="http://schemas.microsoft.com/office/powerpoint/2010/main" val="1856858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AB34-424B-6606-8565-C8A39E6188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93085-3790-B4A7-1FE0-663E0049D9DE}"/>
              </a:ext>
            </a:extLst>
          </p:cNvPr>
          <p:cNvSpPr>
            <a:spLocks noGrp="1"/>
          </p:cNvSpPr>
          <p:nvPr>
            <p:ph type="title"/>
          </p:nvPr>
        </p:nvSpPr>
        <p:spPr/>
        <p:txBody>
          <a:bodyPr/>
          <a:lstStyle/>
          <a:p>
            <a:r>
              <a:rPr lang="en-US" sz="3200"/>
              <a:t>Awards</a:t>
            </a:r>
            <a:endParaRPr lang="en-US"/>
          </a:p>
        </p:txBody>
      </p:sp>
      <p:sp>
        <p:nvSpPr>
          <p:cNvPr id="4" name="Slide Number Placeholder 3">
            <a:extLst>
              <a:ext uri="{FF2B5EF4-FFF2-40B4-BE49-F238E27FC236}">
                <a16:creationId xmlns:a16="http://schemas.microsoft.com/office/drawing/2014/main" id="{18317935-BAF2-B38E-3896-656DF19980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pic>
        <p:nvPicPr>
          <p:cNvPr id="8" name="Picture 7" descr="A screenshot of a website&#10;&#10;AI-generated content may be incorrect.">
            <a:extLst>
              <a:ext uri="{FF2B5EF4-FFF2-40B4-BE49-F238E27FC236}">
                <a16:creationId xmlns:a16="http://schemas.microsoft.com/office/drawing/2014/main" id="{61BE5562-B1E2-BBE7-29DB-F31DA1865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712" y="1655103"/>
            <a:ext cx="4837771" cy="4837771"/>
          </a:xfrm>
          <a:prstGeom prst="rect">
            <a:avLst/>
          </a:prstGeom>
        </p:spPr>
      </p:pic>
    </p:spTree>
    <p:extLst>
      <p:ext uri="{BB962C8B-B14F-4D97-AF65-F5344CB8AC3E}">
        <p14:creationId xmlns:p14="http://schemas.microsoft.com/office/powerpoint/2010/main" val="3999984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BF153-52C3-2B71-B93B-ED9806F60FA9}"/>
              </a:ext>
            </a:extLst>
          </p:cNvPr>
          <p:cNvSpPr>
            <a:spLocks noGrp="1"/>
          </p:cNvSpPr>
          <p:nvPr>
            <p:ph type="title"/>
          </p:nvPr>
        </p:nvSpPr>
        <p:spPr/>
        <p:txBody>
          <a:bodyPr>
            <a:normAutofit/>
          </a:bodyPr>
          <a:lstStyle/>
          <a:p>
            <a:r>
              <a:rPr lang="en-US" sz="3600" dirty="0"/>
              <a:t>Bree Member September Retreat</a:t>
            </a:r>
          </a:p>
        </p:txBody>
      </p:sp>
      <p:sp>
        <p:nvSpPr>
          <p:cNvPr id="3" name="Content Placeholder 2">
            <a:extLst>
              <a:ext uri="{FF2B5EF4-FFF2-40B4-BE49-F238E27FC236}">
                <a16:creationId xmlns:a16="http://schemas.microsoft.com/office/drawing/2014/main" id="{FD37A660-8FA7-4DA0-8E22-2C84BD1E9662}"/>
              </a:ext>
            </a:extLst>
          </p:cNvPr>
          <p:cNvSpPr>
            <a:spLocks noGrp="1"/>
          </p:cNvSpPr>
          <p:nvPr>
            <p:ph idx="1"/>
          </p:nvPr>
        </p:nvSpPr>
        <p:spPr>
          <a:xfrm>
            <a:off x="593766" y="1638796"/>
            <a:ext cx="9307879" cy="4345953"/>
          </a:xfrm>
        </p:spPr>
        <p:txBody>
          <a:bodyPr>
            <a:normAutofit/>
          </a:bodyPr>
          <a:lstStyle/>
          <a:p>
            <a:r>
              <a:rPr lang="en-US" sz="2800" b="1" dirty="0"/>
              <a:t>September</a:t>
            </a:r>
            <a:r>
              <a:rPr lang="en-US" sz="2800" b="1" baseline="30000" dirty="0"/>
              <a:t> 24th</a:t>
            </a:r>
            <a:r>
              <a:rPr lang="en-US" sz="2800" b="1" dirty="0"/>
              <a:t>, 11AM-3PM IN PERSON</a:t>
            </a:r>
          </a:p>
          <a:p>
            <a:r>
              <a:rPr lang="en-US" sz="2800" b="1" dirty="0"/>
              <a:t>Location TBD, </a:t>
            </a:r>
            <a:r>
              <a:rPr lang="en-US" sz="2800" dirty="0"/>
              <a:t>Lunch provided! </a:t>
            </a:r>
          </a:p>
          <a:p>
            <a:pPr marL="0" indent="0">
              <a:buNone/>
            </a:pPr>
            <a:r>
              <a:rPr lang="en-US" sz="2400" dirty="0"/>
              <a:t>*Hybrid/virtual options will be available if unable to attend in person</a:t>
            </a:r>
          </a:p>
          <a:p>
            <a:endParaRPr lang="en-US" sz="2800" dirty="0"/>
          </a:p>
          <a:p>
            <a:pPr marL="0" indent="0">
              <a:buNone/>
            </a:pPr>
            <a:endParaRPr lang="en-US" sz="2800" dirty="0"/>
          </a:p>
          <a:p>
            <a:pPr marL="0" indent="0">
              <a:buNone/>
            </a:pPr>
            <a:r>
              <a:rPr lang="en-US" sz="2800" b="1" dirty="0">
                <a:latin typeface="Calibri"/>
                <a:cs typeface="Calibri"/>
              </a:rPr>
              <a:t>Please let Bree Staff know if you are interested in presenting one of our topic choices in September!</a:t>
            </a:r>
          </a:p>
        </p:txBody>
      </p:sp>
      <p:sp>
        <p:nvSpPr>
          <p:cNvPr id="4" name="Slide Number Placeholder 3">
            <a:extLst>
              <a:ext uri="{FF2B5EF4-FFF2-40B4-BE49-F238E27FC236}">
                <a16:creationId xmlns:a16="http://schemas.microsoft.com/office/drawing/2014/main" id="{5EDC686F-BB1F-7A8B-143E-DDADE92B00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40BAD2"/>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1" i="0" u="none" strike="noStrike" kern="1200" cap="none" spc="0" normalizeH="0" baseline="0" noProof="0">
              <a:ln>
                <a:noFill/>
              </a:ln>
              <a:solidFill>
                <a:srgbClr val="40BAD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0464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26F5-CCF9-D406-A1FA-7A3111DC374D}"/>
              </a:ext>
            </a:extLst>
          </p:cNvPr>
          <p:cNvSpPr>
            <a:spLocks noGrp="1"/>
          </p:cNvSpPr>
          <p:nvPr>
            <p:ph type="ctrTitle"/>
          </p:nvPr>
        </p:nvSpPr>
        <p:spPr/>
        <p:txBody>
          <a:bodyPr/>
          <a:lstStyle/>
          <a:p>
            <a:r>
              <a:rPr lang="en-US" dirty="0"/>
              <a:t>LGBTQ+ Report Updates</a:t>
            </a:r>
          </a:p>
        </p:txBody>
      </p:sp>
      <p:sp>
        <p:nvSpPr>
          <p:cNvPr id="3" name="Subtitle 2">
            <a:extLst>
              <a:ext uri="{FF2B5EF4-FFF2-40B4-BE49-F238E27FC236}">
                <a16:creationId xmlns:a16="http://schemas.microsoft.com/office/drawing/2014/main" id="{B5896219-84C3-151D-001E-B50D7EEE206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79D9E17F-36AC-7E51-7231-C8C8FCBA6F91}"/>
              </a:ext>
            </a:extLst>
          </p:cNvPr>
          <p:cNvSpPr>
            <a:spLocks noGrp="1"/>
          </p:cNvSpPr>
          <p:nvPr>
            <p:ph type="sldNum" sz="quarter" idx="12"/>
          </p:nvPr>
        </p:nvSpPr>
        <p:spPr/>
        <p:txBody>
          <a:bodyPr/>
          <a:lstStyle/>
          <a:p>
            <a:fld id="{4FAB73BC-B049-4115-A692-8D63A059BFB8}" type="slidenum">
              <a:rPr lang="en-US" smtClean="0"/>
              <a:pPr/>
              <a:t>6</a:t>
            </a:fld>
            <a:endParaRPr lang="en-US"/>
          </a:p>
        </p:txBody>
      </p:sp>
    </p:spTree>
    <p:extLst>
      <p:ext uri="{BB962C8B-B14F-4D97-AF65-F5344CB8AC3E}">
        <p14:creationId xmlns:p14="http://schemas.microsoft.com/office/powerpoint/2010/main" val="12233864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66DC-5F77-06AC-D567-70F283CABB07}"/>
              </a:ext>
            </a:extLst>
          </p:cNvPr>
          <p:cNvSpPr>
            <a:spLocks noGrp="1"/>
          </p:cNvSpPr>
          <p:nvPr>
            <p:ph type="title"/>
          </p:nvPr>
        </p:nvSpPr>
        <p:spPr/>
        <p:txBody>
          <a:bodyPr>
            <a:normAutofit/>
          </a:bodyPr>
          <a:lstStyle/>
          <a:p>
            <a:r>
              <a:rPr lang="en-US" sz="3600" dirty="0"/>
              <a:t>Upcoming Events</a:t>
            </a:r>
          </a:p>
        </p:txBody>
      </p:sp>
      <p:sp>
        <p:nvSpPr>
          <p:cNvPr id="3" name="Content Placeholder 2">
            <a:extLst>
              <a:ext uri="{FF2B5EF4-FFF2-40B4-BE49-F238E27FC236}">
                <a16:creationId xmlns:a16="http://schemas.microsoft.com/office/drawing/2014/main" id="{32A6E854-4B4A-053A-2C36-B075AC39FCC8}"/>
              </a:ext>
            </a:extLst>
          </p:cNvPr>
          <p:cNvSpPr>
            <a:spLocks noGrp="1"/>
          </p:cNvSpPr>
          <p:nvPr>
            <p:ph idx="1"/>
          </p:nvPr>
        </p:nvSpPr>
        <p:spPr>
          <a:xfrm>
            <a:off x="692618" y="1500187"/>
            <a:ext cx="6422557" cy="5221289"/>
          </a:xfrm>
        </p:spPr>
        <p:txBody>
          <a:bodyPr>
            <a:normAutofit/>
          </a:bodyPr>
          <a:lstStyle/>
          <a:p>
            <a:r>
              <a:rPr lang="en-US" sz="2400" i="0" dirty="0">
                <a:solidFill>
                  <a:schemeClr val="tx2"/>
                </a:solidFill>
                <a:effectLst/>
                <a:highlight>
                  <a:srgbClr val="FFFFFF"/>
                </a:highlight>
                <a:ea typeface="Calibri" panose="020F0502020204030204" pitchFamily="34" charset="0"/>
                <a:cs typeface="Calibri" panose="020F0502020204030204" pitchFamily="34" charset="0"/>
              </a:rPr>
              <a:t>Wednesday July 30th 12-1PM - </a:t>
            </a:r>
            <a:r>
              <a:rPr lang="en-US" sz="2400" b="1" i="0" dirty="0">
                <a:solidFill>
                  <a:schemeClr val="tx2"/>
                </a:solidFill>
                <a:effectLst/>
                <a:highlight>
                  <a:srgbClr val="FFFFFF"/>
                </a:highlight>
                <a:ea typeface="Calibri" panose="020F0502020204030204" pitchFamily="34" charset="0"/>
                <a:cs typeface="Calibri" panose="020F0502020204030204" pitchFamily="34" charset="0"/>
              </a:rPr>
              <a:t>Using Bree Collaborative Guidelines and Metrics to Inform Provider-facing Opioid Prescribing Dashboards</a:t>
            </a:r>
          </a:p>
          <a:p>
            <a:pPr marL="0" indent="0">
              <a:buNone/>
            </a:pPr>
            <a:endParaRPr lang="en-US" sz="2400" b="1" i="0" dirty="0">
              <a:solidFill>
                <a:schemeClr val="tx2"/>
              </a:solidFill>
              <a:effectLst/>
              <a:highlight>
                <a:srgbClr val="FFFFFF"/>
              </a:highlight>
              <a:ea typeface="Calibri" panose="020F0502020204030204" pitchFamily="34" charset="0"/>
              <a:cs typeface="Calibri" panose="020F0502020204030204" pitchFamily="34" charset="0"/>
            </a:endParaRPr>
          </a:p>
          <a:p>
            <a:r>
              <a:rPr lang="en-US" sz="2400" i="0" dirty="0">
                <a:solidFill>
                  <a:schemeClr val="tx2"/>
                </a:solidFill>
                <a:effectLst/>
                <a:highlight>
                  <a:srgbClr val="FFFFFF"/>
                </a:highlight>
                <a:ea typeface="Calibri" panose="020F0502020204030204" pitchFamily="34" charset="0"/>
                <a:cs typeface="Calibri" panose="020F0502020204030204" pitchFamily="34" charset="0"/>
              </a:rPr>
              <a:t>Wednesday July 30th 1-2PM - </a:t>
            </a:r>
            <a:r>
              <a:rPr lang="en-US" sz="2400" b="1" i="0" dirty="0">
                <a:solidFill>
                  <a:schemeClr val="tx2"/>
                </a:solidFill>
                <a:effectLst/>
                <a:highlight>
                  <a:srgbClr val="FFFFFF"/>
                </a:highlight>
                <a:ea typeface="Calibri" panose="020F0502020204030204" pitchFamily="34" charset="0"/>
                <a:cs typeface="Calibri" panose="020F0502020204030204" pitchFamily="34" charset="0"/>
              </a:rPr>
              <a:t>Errors, Emotions and Ethics: CRP &amp; Caring for the Caregiver</a:t>
            </a:r>
          </a:p>
          <a:p>
            <a:endParaRPr lang="en-US" sz="2400" i="0" dirty="0">
              <a:solidFill>
                <a:schemeClr val="tx2"/>
              </a:solidFill>
              <a:effectLst/>
              <a:highlight>
                <a:srgbClr val="FFFFFF"/>
              </a:highlight>
              <a:ea typeface="Calibri" panose="020F0502020204030204" pitchFamily="34" charset="0"/>
              <a:cs typeface="Calibri" panose="020F0502020204030204" pitchFamily="34" charset="0"/>
            </a:endParaRPr>
          </a:p>
          <a:p>
            <a:r>
              <a:rPr lang="en-US" sz="2400" i="0" dirty="0">
                <a:solidFill>
                  <a:schemeClr val="tx2"/>
                </a:solidFill>
                <a:effectLst/>
                <a:highlight>
                  <a:srgbClr val="FFFFFF"/>
                </a:highlight>
                <a:ea typeface="Calibri" panose="020F0502020204030204" pitchFamily="34" charset="0"/>
                <a:cs typeface="Calibri" panose="020F0502020204030204" pitchFamily="34" charset="0"/>
              </a:rPr>
              <a:t>October 16-17</a:t>
            </a:r>
            <a:r>
              <a:rPr lang="en-US" sz="2400" i="0" baseline="30000" dirty="0">
                <a:solidFill>
                  <a:schemeClr val="tx2"/>
                </a:solidFill>
                <a:effectLst/>
                <a:highlight>
                  <a:srgbClr val="FFFFFF"/>
                </a:highlight>
                <a:ea typeface="Calibri" panose="020F0502020204030204" pitchFamily="34" charset="0"/>
                <a:cs typeface="Calibri" panose="020F0502020204030204" pitchFamily="34" charset="0"/>
              </a:rPr>
              <a:t>th</a:t>
            </a:r>
            <a:r>
              <a:rPr lang="en-US" sz="2400" i="0" dirty="0">
                <a:solidFill>
                  <a:schemeClr val="tx2"/>
                </a:solidFill>
                <a:effectLst/>
                <a:highlight>
                  <a:srgbClr val="FFFFFF"/>
                </a:highlight>
                <a:ea typeface="Calibri" panose="020F0502020204030204" pitchFamily="34" charset="0"/>
                <a:cs typeface="Calibri" panose="020F0502020204030204" pitchFamily="34" charset="0"/>
              </a:rPr>
              <a:t> 8AM-1PM – </a:t>
            </a:r>
            <a:r>
              <a:rPr lang="en-US" sz="2400" b="1" i="0" dirty="0">
                <a:solidFill>
                  <a:schemeClr val="tx2"/>
                </a:solidFill>
                <a:effectLst/>
                <a:highlight>
                  <a:srgbClr val="FFFFFF"/>
                </a:highlight>
                <a:ea typeface="Calibri" panose="020F0502020204030204" pitchFamily="34" charset="0"/>
                <a:cs typeface="Calibri" panose="020F0502020204030204" pitchFamily="34" charset="0"/>
              </a:rPr>
              <a:t>22</a:t>
            </a:r>
            <a:r>
              <a:rPr lang="en-US" sz="2400" b="1" i="0" baseline="30000" dirty="0">
                <a:solidFill>
                  <a:schemeClr val="tx2"/>
                </a:solidFill>
                <a:effectLst/>
                <a:highlight>
                  <a:srgbClr val="FFFFFF"/>
                </a:highlight>
                <a:ea typeface="Calibri" panose="020F0502020204030204" pitchFamily="34" charset="0"/>
                <a:cs typeface="Calibri" panose="020F0502020204030204" pitchFamily="34" charset="0"/>
              </a:rPr>
              <a:t>nd</a:t>
            </a:r>
            <a:r>
              <a:rPr lang="en-US" sz="2400" b="1" i="0" dirty="0">
                <a:solidFill>
                  <a:schemeClr val="tx2"/>
                </a:solidFill>
                <a:effectLst/>
                <a:highlight>
                  <a:srgbClr val="FFFFFF"/>
                </a:highlight>
                <a:ea typeface="Calibri" panose="020F0502020204030204" pitchFamily="34" charset="0"/>
                <a:cs typeface="Calibri" panose="020F0502020204030204" pitchFamily="34" charset="0"/>
              </a:rPr>
              <a:t> Annual Washington Patient Safety Conference</a:t>
            </a:r>
          </a:p>
        </p:txBody>
      </p:sp>
      <p:sp>
        <p:nvSpPr>
          <p:cNvPr id="4" name="Slide Number Placeholder 3">
            <a:extLst>
              <a:ext uri="{FF2B5EF4-FFF2-40B4-BE49-F238E27FC236}">
                <a16:creationId xmlns:a16="http://schemas.microsoft.com/office/drawing/2014/main" id="{1C09D09C-67ED-D63F-E97B-E2F8802EC2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494BA"/>
                </a:solidFill>
                <a:effectLst/>
                <a:uLnTx/>
                <a:uFillTx/>
                <a:latin typeface="Calibri" panose="020F0502020204030204" pitchFamily="34" charset="0"/>
                <a:ea typeface="+mn-ea"/>
                <a:cs typeface="+mn-cs"/>
              </a:rPr>
              <a:t> Slide </a:t>
            </a:r>
            <a:fld id="{4FAB73BC-B049-4115-A692-8D63A059BFB8}" type="slidenum">
              <a:rPr kumimoji="0" lang="en-US" sz="1200" b="1" i="0" u="none" strike="noStrike" kern="1200" cap="none" spc="0" normalizeH="0" baseline="0" noProof="0" smtClean="0">
                <a:ln>
                  <a:noFill/>
                </a:ln>
                <a:solidFill>
                  <a:srgbClr val="3494BA"/>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1" i="0" u="none" strike="noStrike" kern="1200" cap="none" spc="0" normalizeH="0" baseline="0" noProof="0">
              <a:ln>
                <a:noFill/>
              </a:ln>
              <a:solidFill>
                <a:srgbClr val="3494BA"/>
              </a:solidFill>
              <a:effectLst/>
              <a:uLnTx/>
              <a:uFillTx/>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AB567F19-C163-0A65-6370-241A4CE124D7}"/>
              </a:ext>
            </a:extLst>
          </p:cNvPr>
          <p:cNvPicPr>
            <a:picLocks noChangeAspect="1"/>
          </p:cNvPicPr>
          <p:nvPr/>
        </p:nvPicPr>
        <p:blipFill>
          <a:blip r:embed="rId3"/>
          <a:stretch>
            <a:fillRect/>
          </a:stretch>
        </p:blipFill>
        <p:spPr>
          <a:xfrm>
            <a:off x="7346657" y="2286000"/>
            <a:ext cx="4592216" cy="2951578"/>
          </a:xfrm>
          <a:prstGeom prst="rect">
            <a:avLst/>
          </a:prstGeom>
        </p:spPr>
      </p:pic>
    </p:spTree>
    <p:extLst>
      <p:ext uri="{BB962C8B-B14F-4D97-AF65-F5344CB8AC3E}">
        <p14:creationId xmlns:p14="http://schemas.microsoft.com/office/powerpoint/2010/main" val="535460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E606E-4E21-44FA-A2A1-4A993E57301B}"/>
              </a:ext>
            </a:extLst>
          </p:cNvPr>
          <p:cNvSpPr>
            <a:spLocks noGrp="1"/>
          </p:cNvSpPr>
          <p:nvPr>
            <p:ph type="title"/>
          </p:nvPr>
        </p:nvSpPr>
        <p:spPr/>
        <p:txBody>
          <a:bodyPr>
            <a:normAutofit/>
          </a:bodyPr>
          <a:lstStyle/>
          <a:p>
            <a:r>
              <a:rPr lang="en-US" sz="3600" dirty="0"/>
              <a:t>Report Categorization</a:t>
            </a:r>
          </a:p>
        </p:txBody>
      </p:sp>
      <p:sp>
        <p:nvSpPr>
          <p:cNvPr id="4" name="Slide Number Placeholder 3">
            <a:extLst>
              <a:ext uri="{FF2B5EF4-FFF2-40B4-BE49-F238E27FC236}">
                <a16:creationId xmlns:a16="http://schemas.microsoft.com/office/drawing/2014/main" id="{2D902854-3061-49E0-1281-F610C96992DF}"/>
              </a:ext>
            </a:extLst>
          </p:cNvPr>
          <p:cNvSpPr>
            <a:spLocks noGrp="1"/>
          </p:cNvSpPr>
          <p:nvPr>
            <p:ph type="sldNum" sz="quarter" idx="12"/>
          </p:nvPr>
        </p:nvSpPr>
        <p:spPr/>
        <p:txBody>
          <a:bodyPr/>
          <a:lstStyle/>
          <a:p>
            <a:r>
              <a:rPr lang="en-US"/>
              <a:t> Slide </a:t>
            </a:r>
            <a:fld id="{4FAB73BC-B049-4115-A692-8D63A059BFB8}" type="slidenum">
              <a:rPr lang="en-US" smtClean="0"/>
              <a:pPr/>
              <a:t>7</a:t>
            </a:fld>
            <a:endParaRPr lang="en-US"/>
          </a:p>
        </p:txBody>
      </p:sp>
      <p:graphicFrame>
        <p:nvGraphicFramePr>
          <p:cNvPr id="5" name="Content Placeholder 121">
            <a:extLst>
              <a:ext uri="{FF2B5EF4-FFF2-40B4-BE49-F238E27FC236}">
                <a16:creationId xmlns:a16="http://schemas.microsoft.com/office/drawing/2014/main" id="{28F8858C-9BFD-5919-B850-295098CE77E6}"/>
              </a:ext>
            </a:extLst>
          </p:cNvPr>
          <p:cNvGraphicFramePr>
            <a:graphicFrameLocks/>
          </p:cNvGraphicFramePr>
          <p:nvPr>
            <p:extLst>
              <p:ext uri="{D42A27DB-BD31-4B8C-83A1-F6EECF244321}">
                <p14:modId xmlns:p14="http://schemas.microsoft.com/office/powerpoint/2010/main" val="1225941009"/>
              </p:ext>
            </p:extLst>
          </p:nvPr>
        </p:nvGraphicFramePr>
        <p:xfrm>
          <a:off x="1007531" y="1610318"/>
          <a:ext cx="9972678" cy="4374431"/>
        </p:xfrm>
        <a:graphic>
          <a:graphicData uri="http://schemas.openxmlformats.org/drawingml/2006/table">
            <a:tbl>
              <a:tblPr firstRow="1" bandRow="1"/>
              <a:tblGrid>
                <a:gridCol w="3324226">
                  <a:extLst>
                    <a:ext uri="{9D8B030D-6E8A-4147-A177-3AD203B41FA5}">
                      <a16:colId xmlns:a16="http://schemas.microsoft.com/office/drawing/2014/main" val="3980273317"/>
                    </a:ext>
                  </a:extLst>
                </a:gridCol>
                <a:gridCol w="3324226">
                  <a:extLst>
                    <a:ext uri="{9D8B030D-6E8A-4147-A177-3AD203B41FA5}">
                      <a16:colId xmlns:a16="http://schemas.microsoft.com/office/drawing/2014/main" val="1266219200"/>
                    </a:ext>
                  </a:extLst>
                </a:gridCol>
                <a:gridCol w="3324226">
                  <a:extLst>
                    <a:ext uri="{9D8B030D-6E8A-4147-A177-3AD203B41FA5}">
                      <a16:colId xmlns:a16="http://schemas.microsoft.com/office/drawing/2014/main" val="3013794350"/>
                    </a:ext>
                  </a:extLst>
                </a:gridCol>
              </a:tblGrid>
              <a:tr h="625391">
                <a:tc>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algn="ctr"/>
                      <a:r>
                        <a:rPr lang="en-US" sz="2000">
                          <a:latin typeface="Calibri"/>
                        </a:rPr>
                        <a:t>Active/Reaffirmed</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algn="ctr"/>
                      <a:r>
                        <a:rPr lang="en-US" sz="2000">
                          <a:latin typeface="Calibri"/>
                        </a:rPr>
                        <a:t>Needs Review</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0BA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alibri"/>
                          <a:ea typeface="+mn-ea"/>
                          <a:cs typeface="+mn-cs"/>
                        </a:rPr>
                        <a:t>Inactive</a:t>
                      </a: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0BAD2"/>
                    </a:solidFill>
                  </a:tcPr>
                </a:tc>
                <a:extLst>
                  <a:ext uri="{0D108BD9-81ED-4DB2-BD59-A6C34878D82A}">
                    <a16:rowId xmlns:a16="http://schemas.microsoft.com/office/drawing/2014/main" val="3088502544"/>
                  </a:ext>
                </a:extLst>
              </a:tr>
              <a:tr h="3491771">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285750" indent="-285750">
                        <a:buFont typeface="Arial"/>
                        <a:buChar char="•"/>
                      </a:pPr>
                      <a:r>
                        <a:rPr lang="en-US" sz="1600" b="1">
                          <a:latin typeface="Calibri"/>
                        </a:rPr>
                        <a:t>AGE</a:t>
                      </a:r>
                      <a:r>
                        <a:rPr lang="en-US" sz="1600">
                          <a:latin typeface="Calibri"/>
                        </a:rPr>
                        <a:t>: &lt; 5 years old</a:t>
                      </a:r>
                    </a:p>
                    <a:p>
                      <a:pPr marL="285750" lvl="0" indent="-285750">
                        <a:buFont typeface="Arial"/>
                        <a:buChar char="•"/>
                      </a:pPr>
                      <a:endParaRPr lang="en-US" sz="1600">
                        <a:latin typeface="Calibri"/>
                      </a:endParaRPr>
                    </a:p>
                    <a:p>
                      <a:pPr marL="285750" lvl="0" indent="-285750">
                        <a:buFont typeface="Arial"/>
                        <a:buChar char="•"/>
                      </a:pPr>
                      <a:r>
                        <a:rPr lang="en-US" sz="1600" b="1">
                          <a:latin typeface="Calibri"/>
                        </a:rPr>
                        <a:t>EXTERNAL PARTNERS</a:t>
                      </a:r>
                      <a:r>
                        <a:rPr lang="en-US" sz="1600">
                          <a:latin typeface="Calibri"/>
                        </a:rPr>
                        <a:t>: External partners should actively implement and evaluate </a:t>
                      </a:r>
                    </a:p>
                    <a:p>
                      <a:pPr marL="285750" lvl="0" indent="-285750">
                        <a:buFont typeface="Arial"/>
                        <a:buChar char="•"/>
                      </a:pPr>
                      <a:endParaRPr lang="en-US" sz="1600">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600" b="1">
                          <a:latin typeface="Calibri"/>
                        </a:rPr>
                        <a:t>STAFF IMPLICATIONS</a:t>
                      </a:r>
                      <a:r>
                        <a:rPr lang="en-US" sz="1600">
                          <a:latin typeface="Calibri"/>
                        </a:rPr>
                        <a:t>: Can do active evaluation and implementation work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en-US" sz="1600">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600" i="1">
                          <a:latin typeface="Calibri"/>
                        </a:rPr>
                        <a:t>Reaffirming is restricted to the stakeholder specific guidelines in each report, excluding background/problem statement sections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285750" indent="-285750">
                        <a:buFont typeface="Arial"/>
                        <a:buChar char="•"/>
                      </a:pPr>
                      <a:r>
                        <a:rPr lang="en-US" sz="1600" b="1">
                          <a:latin typeface="Calibri"/>
                        </a:rPr>
                        <a:t>AGE</a:t>
                      </a:r>
                      <a:r>
                        <a:rPr lang="en-US" sz="1600">
                          <a:latin typeface="Calibri"/>
                        </a:rPr>
                        <a:t>: 5+ years </a:t>
                      </a:r>
                    </a:p>
                    <a:p>
                      <a:pPr marL="0" lvl="0" indent="0">
                        <a:buNone/>
                      </a:pPr>
                      <a:endParaRPr lang="en-US" sz="1600">
                        <a:latin typeface="Calibri"/>
                      </a:endParaRPr>
                    </a:p>
                    <a:p>
                      <a:pPr marL="285750" marR="0" lvl="0" indent="-285750" algn="l">
                        <a:lnSpc>
                          <a:spcPct val="100000"/>
                        </a:lnSpc>
                        <a:buFont typeface="Arial"/>
                        <a:buChar char="•"/>
                      </a:pPr>
                      <a:r>
                        <a:rPr lang="en-US" sz="1600" b="1">
                          <a:latin typeface="Calibri"/>
                        </a:rPr>
                        <a:t>EXTERNAL PARTNERS</a:t>
                      </a:r>
                      <a:r>
                        <a:rPr lang="en-US" sz="1600">
                          <a:latin typeface="Calibri"/>
                        </a:rPr>
                        <a:t>: Do not roll back implementation of previous guidelines, </a:t>
                      </a:r>
                      <a:r>
                        <a:rPr lang="en-US" sz="1600" b="0" i="0" u="none" strike="noStrike" baseline="0" noProof="0">
                          <a:solidFill>
                            <a:srgbClr val="000000"/>
                          </a:solidFill>
                          <a:latin typeface="Calibri"/>
                        </a:rPr>
                        <a:t>Follow more updated guidance if available – Bree members can point to where that might be if possible</a:t>
                      </a:r>
                    </a:p>
                    <a:p>
                      <a:pPr marL="0" marR="0" lvl="0" indent="0" algn="l">
                        <a:lnSpc>
                          <a:spcPct val="100000"/>
                        </a:lnSpc>
                        <a:buFont typeface="Arial"/>
                        <a:buNone/>
                      </a:pPr>
                      <a:endParaRPr lang="en-US" sz="1600" b="0" i="0" u="none" strike="noStrike" baseline="0" noProof="0">
                        <a:solidFill>
                          <a:srgbClr val="000000"/>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600" b="1">
                          <a:latin typeface="Calibri"/>
                        </a:rPr>
                        <a:t>STAFF IMPLICATIONS: </a:t>
                      </a:r>
                      <a:r>
                        <a:rPr lang="en-US" sz="1600" b="0">
                          <a:latin typeface="Calibri"/>
                        </a:rPr>
                        <a:t>Passive </a:t>
                      </a:r>
                      <a:r>
                        <a:rPr lang="en-US" sz="1600">
                          <a:latin typeface="Calibri"/>
                        </a:rPr>
                        <a:t> implementation and evaluation efforts</a:t>
                      </a:r>
                    </a:p>
                    <a:p>
                      <a:pPr marL="0" marR="0" lvl="0" indent="0" algn="l">
                        <a:lnSpc>
                          <a:spcPct val="100000"/>
                        </a:lnSpc>
                        <a:buFont typeface="Arial"/>
                        <a:buNone/>
                      </a:pPr>
                      <a:endParaRPr lang="en-US" sz="1600" b="0" i="0" u="none" strike="noStrike" baseline="0" noProof="0">
                        <a:solidFill>
                          <a:srgbClr val="000000"/>
                        </a:solidFill>
                        <a:latin typeface="Calibri"/>
                      </a:endParaRPr>
                    </a:p>
                  </a:txBody>
                  <a:tcP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tc>
                  <a:txBody>
                    <a:bodyPr/>
                    <a:lstStyle/>
                    <a:p>
                      <a:pPr marL="285750" marR="0" lvl="0" indent="-285750" algn="l">
                        <a:lnSpc>
                          <a:spcPct val="100000"/>
                        </a:lnSpc>
                        <a:buFont typeface="Arial"/>
                        <a:buChar char="•"/>
                      </a:pPr>
                      <a:r>
                        <a:rPr lang="en-US" sz="1600" b="1" i="0" u="none" strike="noStrike" baseline="0" noProof="0">
                          <a:solidFill>
                            <a:srgbClr val="000000"/>
                          </a:solidFill>
                          <a:latin typeface="Calibri"/>
                        </a:rPr>
                        <a:t>AGE: </a:t>
                      </a:r>
                      <a:r>
                        <a:rPr lang="en-US" sz="1600" b="0" i="0" u="none" strike="noStrike" baseline="0" noProof="0">
                          <a:solidFill>
                            <a:srgbClr val="000000"/>
                          </a:solidFill>
                          <a:latin typeface="Calibri"/>
                        </a:rPr>
                        <a:t>5+ years</a:t>
                      </a:r>
                    </a:p>
                    <a:p>
                      <a:pPr marL="0" marR="0" lvl="0" indent="0" algn="l">
                        <a:lnSpc>
                          <a:spcPct val="100000"/>
                        </a:lnSpc>
                        <a:buFont typeface="Arial"/>
                        <a:buNone/>
                      </a:pPr>
                      <a:endParaRPr lang="en-US" sz="1600" b="0" i="0" u="none" strike="noStrike" baseline="0" noProof="0">
                        <a:solidFill>
                          <a:srgbClr val="000000"/>
                        </a:solidFill>
                        <a:latin typeface="Calibri"/>
                      </a:endParaRPr>
                    </a:p>
                    <a:p>
                      <a:pPr marL="285750" marR="0" lvl="0" indent="-285750" algn="l">
                        <a:lnSpc>
                          <a:spcPct val="100000"/>
                        </a:lnSpc>
                        <a:buFont typeface="Arial"/>
                        <a:buChar char="•"/>
                      </a:pPr>
                      <a:r>
                        <a:rPr lang="en-US" sz="1600" b="1" i="0" u="none" strike="noStrike" baseline="0" noProof="0">
                          <a:solidFill>
                            <a:srgbClr val="000000"/>
                          </a:solidFill>
                          <a:latin typeface="Calibri"/>
                        </a:rPr>
                        <a:t>EXTERNAL PARTNERS</a:t>
                      </a:r>
                      <a:r>
                        <a:rPr lang="en-US" sz="1600" b="0" i="0" u="none" strike="noStrike" baseline="0" noProof="0">
                          <a:solidFill>
                            <a:srgbClr val="000000"/>
                          </a:solidFill>
                          <a:latin typeface="Calibri"/>
                        </a:rPr>
                        <a:t>: labelled on website as inactive; Bree staff indicate other relevant sources with more updated information</a:t>
                      </a:r>
                    </a:p>
                    <a:p>
                      <a:pPr marL="285750" marR="0" lvl="0" indent="-285750" algn="l">
                        <a:lnSpc>
                          <a:spcPct val="100000"/>
                        </a:lnSpc>
                        <a:buFont typeface="Arial"/>
                        <a:buChar char="•"/>
                      </a:pPr>
                      <a:endParaRPr lang="en-US" sz="1600" b="0" i="0" u="none" strike="noStrike" baseline="0" noProof="0">
                        <a:solidFill>
                          <a:srgbClr val="000000"/>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600" b="1" i="0" u="none" strike="noStrike" baseline="0" noProof="0">
                          <a:solidFill>
                            <a:srgbClr val="000000"/>
                          </a:solidFill>
                          <a:latin typeface="Calibri"/>
                        </a:rPr>
                        <a:t>STAFF IMPLICATIONS: </a:t>
                      </a:r>
                      <a:r>
                        <a:rPr lang="en-US" sz="1600" b="0" i="0" u="none" strike="noStrike" baseline="0" noProof="0">
                          <a:solidFill>
                            <a:srgbClr val="000000"/>
                          </a:solidFill>
                          <a:latin typeface="Calibri"/>
                        </a:rPr>
                        <a:t>halt implementation and evaluation efforts</a:t>
                      </a:r>
                    </a:p>
                    <a:p>
                      <a:pPr marL="285750" marR="0" lvl="0" indent="-285750" algn="l">
                        <a:lnSpc>
                          <a:spcPct val="100000"/>
                        </a:lnSpc>
                        <a:buFont typeface="Arial"/>
                        <a:buChar char="•"/>
                      </a:pPr>
                      <a:endParaRPr lang="en-US" sz="1600" b="0" i="0" u="none" strike="noStrike" baseline="0" noProof="0">
                        <a:solidFill>
                          <a:srgbClr val="000000"/>
                        </a:solidFill>
                        <a:latin typeface="Calibri"/>
                      </a:endParaRPr>
                    </a:p>
                  </a:txBody>
                  <a:tcP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252960771"/>
                  </a:ext>
                </a:extLst>
              </a:tr>
            </a:tbl>
          </a:graphicData>
        </a:graphic>
      </p:graphicFrame>
    </p:spTree>
    <p:extLst>
      <p:ext uri="{BB962C8B-B14F-4D97-AF65-F5344CB8AC3E}">
        <p14:creationId xmlns:p14="http://schemas.microsoft.com/office/powerpoint/2010/main" val="1708079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CBC8-9971-03E2-20F9-D145F3E27B33}"/>
              </a:ext>
            </a:extLst>
          </p:cNvPr>
          <p:cNvSpPr>
            <a:spLocks noGrp="1"/>
          </p:cNvSpPr>
          <p:nvPr>
            <p:ph type="title"/>
          </p:nvPr>
        </p:nvSpPr>
        <p:spPr/>
        <p:txBody>
          <a:bodyPr>
            <a:normAutofit/>
          </a:bodyPr>
          <a:lstStyle/>
          <a:p>
            <a:r>
              <a:rPr lang="en-US" sz="3600" dirty="0"/>
              <a:t>LGBTQ+ Report Updates(2018)</a:t>
            </a:r>
          </a:p>
        </p:txBody>
      </p:sp>
      <p:sp>
        <p:nvSpPr>
          <p:cNvPr id="3" name="Content Placeholder 2">
            <a:extLst>
              <a:ext uri="{FF2B5EF4-FFF2-40B4-BE49-F238E27FC236}">
                <a16:creationId xmlns:a16="http://schemas.microsoft.com/office/drawing/2014/main" id="{E5081166-2085-DE7E-19E9-C796D80EA658}"/>
              </a:ext>
            </a:extLst>
          </p:cNvPr>
          <p:cNvSpPr>
            <a:spLocks noGrp="1"/>
          </p:cNvSpPr>
          <p:nvPr>
            <p:ph idx="1"/>
          </p:nvPr>
        </p:nvSpPr>
        <p:spPr/>
        <p:txBody>
          <a:bodyPr>
            <a:normAutofit fontScale="92500" lnSpcReduction="20000"/>
          </a:bodyPr>
          <a:lstStyle/>
          <a:p>
            <a:pPr marL="0" indent="0">
              <a:buNone/>
            </a:pPr>
            <a:endParaRPr lang="en-US" sz="2800" dirty="0"/>
          </a:p>
          <a:p>
            <a:pPr lvl="1"/>
            <a:r>
              <a:rPr lang="en-US" sz="2400" dirty="0"/>
              <a:t>Pediatrics HEADSSS assessment</a:t>
            </a:r>
          </a:p>
          <a:p>
            <a:pPr lvl="1"/>
            <a:r>
              <a:rPr lang="en-US" sz="2400" dirty="0"/>
              <a:t>Recommended syphilis screening frequency</a:t>
            </a:r>
          </a:p>
          <a:p>
            <a:pPr lvl="1"/>
            <a:r>
              <a:rPr lang="en-US" sz="2400" dirty="0"/>
              <a:t>For individuals on </a:t>
            </a:r>
            <a:r>
              <a:rPr lang="en-US" sz="2400" dirty="0" err="1"/>
              <a:t>Apretude</a:t>
            </a:r>
            <a:r>
              <a:rPr lang="en-US" sz="2400" dirty="0"/>
              <a:t>, HIV screening recommended every 2 months. </a:t>
            </a:r>
          </a:p>
          <a:p>
            <a:pPr lvl="1"/>
            <a:r>
              <a:rPr lang="en-US" sz="2400" dirty="0"/>
              <a:t>Approval of </a:t>
            </a:r>
            <a:r>
              <a:rPr lang="en-US" sz="2400" dirty="0" err="1"/>
              <a:t>Lenacapavir</a:t>
            </a:r>
            <a:r>
              <a:rPr lang="en-US" sz="2400" dirty="0"/>
              <a:t> Q6month injection for </a:t>
            </a:r>
            <a:r>
              <a:rPr lang="en-US" sz="2400" dirty="0" err="1"/>
              <a:t>PrEP</a:t>
            </a:r>
            <a:r>
              <a:rPr lang="en-US" sz="2400" dirty="0"/>
              <a:t> (FDA approved mid June 2025). HIV screening recommended every 3 months. </a:t>
            </a:r>
          </a:p>
          <a:p>
            <a:pPr lvl="1"/>
            <a:r>
              <a:rPr lang="en-US" sz="2400" dirty="0"/>
              <a:t>Doxy-PEP Recommendations</a:t>
            </a:r>
          </a:p>
          <a:p>
            <a:pPr lvl="1"/>
            <a:r>
              <a:rPr lang="en-US" sz="2400" dirty="0"/>
              <a:t>Recommendations needed for anal cancer screening, conducting a DARE, anal cytology, and high resolution </a:t>
            </a:r>
            <a:r>
              <a:rPr lang="en-US" sz="2400" dirty="0" err="1"/>
              <a:t>anoscopy</a:t>
            </a:r>
            <a:r>
              <a:rPr lang="en-US" sz="2400" dirty="0"/>
              <a:t> (ANCHOR Study published)</a:t>
            </a:r>
          </a:p>
          <a:p>
            <a:pPr lvl="1"/>
            <a:r>
              <a:rPr lang="en-US" sz="2400" dirty="0"/>
              <a:t>Immunization for HPV recommended through age 45 for people living with HIV</a:t>
            </a:r>
          </a:p>
          <a:p>
            <a:pPr lvl="1"/>
            <a:r>
              <a:rPr lang="en-US" sz="2400" dirty="0"/>
              <a:t>Cervical cancer screening recommended every 3 years for people living with HIV</a:t>
            </a:r>
          </a:p>
          <a:p>
            <a:pPr lvl="1"/>
            <a:endParaRPr lang="en-US" sz="2400" dirty="0"/>
          </a:p>
          <a:p>
            <a:pPr marL="377190" lvl="1" indent="0">
              <a:buNone/>
            </a:pPr>
            <a:endParaRPr lang="en-US" sz="2400" dirty="0"/>
          </a:p>
          <a:p>
            <a:pPr marL="0" indent="0">
              <a:buNone/>
            </a:pPr>
            <a:r>
              <a:rPr lang="en-US" sz="2700" b="1" dirty="0"/>
              <a:t>Goal</a:t>
            </a:r>
            <a:r>
              <a:rPr lang="en-US" sz="2700" dirty="0"/>
              <a:t>: Reaffirm the LGBTQ+ Report and Guidelines</a:t>
            </a:r>
            <a:endParaRPr lang="en-US" dirty="0"/>
          </a:p>
        </p:txBody>
      </p:sp>
      <p:sp>
        <p:nvSpPr>
          <p:cNvPr id="4" name="Slide Number Placeholder 3">
            <a:extLst>
              <a:ext uri="{FF2B5EF4-FFF2-40B4-BE49-F238E27FC236}">
                <a16:creationId xmlns:a16="http://schemas.microsoft.com/office/drawing/2014/main" id="{1792BCA9-0D6C-C4BB-C423-DA81B89ECC4F}"/>
              </a:ext>
            </a:extLst>
          </p:cNvPr>
          <p:cNvSpPr>
            <a:spLocks noGrp="1"/>
          </p:cNvSpPr>
          <p:nvPr>
            <p:ph type="sldNum" sz="quarter" idx="12"/>
          </p:nvPr>
        </p:nvSpPr>
        <p:spPr/>
        <p:txBody>
          <a:bodyPr/>
          <a:lstStyle/>
          <a:p>
            <a:r>
              <a:rPr lang="en-US"/>
              <a:t> Slide </a:t>
            </a:r>
            <a:fld id="{4FAB73BC-B049-4115-A692-8D63A059BFB8}" type="slidenum">
              <a:rPr lang="en-US" smtClean="0"/>
              <a:pPr/>
              <a:t>8</a:t>
            </a:fld>
            <a:endParaRPr lang="en-US"/>
          </a:p>
        </p:txBody>
      </p:sp>
    </p:spTree>
    <p:extLst>
      <p:ext uri="{BB962C8B-B14F-4D97-AF65-F5344CB8AC3E}">
        <p14:creationId xmlns:p14="http://schemas.microsoft.com/office/powerpoint/2010/main" val="736174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8F43-8A91-6640-7EBB-B26CD0B82E25}"/>
              </a:ext>
            </a:extLst>
          </p:cNvPr>
          <p:cNvSpPr>
            <a:spLocks noGrp="1"/>
          </p:cNvSpPr>
          <p:nvPr>
            <p:ph type="title"/>
          </p:nvPr>
        </p:nvSpPr>
        <p:spPr/>
        <p:txBody>
          <a:bodyPr>
            <a:normAutofit/>
          </a:bodyPr>
          <a:lstStyle/>
          <a:p>
            <a:r>
              <a:rPr lang="en-US" sz="3600" dirty="0"/>
              <a:t>Primary Care Providers: HEADSSS</a:t>
            </a:r>
          </a:p>
        </p:txBody>
      </p:sp>
      <p:pic>
        <p:nvPicPr>
          <p:cNvPr id="6" name="Content Placeholder 5">
            <a:extLst>
              <a:ext uri="{FF2B5EF4-FFF2-40B4-BE49-F238E27FC236}">
                <a16:creationId xmlns:a16="http://schemas.microsoft.com/office/drawing/2014/main" id="{5D668E0A-21E5-C4B9-82B3-6188B0153006}"/>
              </a:ext>
            </a:extLst>
          </p:cNvPr>
          <p:cNvPicPr>
            <a:picLocks noGrp="1" noChangeAspect="1"/>
          </p:cNvPicPr>
          <p:nvPr>
            <p:ph idx="1"/>
          </p:nvPr>
        </p:nvPicPr>
        <p:blipFill>
          <a:blip r:embed="rId3"/>
          <a:stretch>
            <a:fillRect/>
          </a:stretch>
        </p:blipFill>
        <p:spPr>
          <a:xfrm>
            <a:off x="232454" y="1896043"/>
            <a:ext cx="11482187" cy="774968"/>
          </a:xfrm>
        </p:spPr>
      </p:pic>
      <p:sp>
        <p:nvSpPr>
          <p:cNvPr id="4" name="Slide Number Placeholder 3">
            <a:extLst>
              <a:ext uri="{FF2B5EF4-FFF2-40B4-BE49-F238E27FC236}">
                <a16:creationId xmlns:a16="http://schemas.microsoft.com/office/drawing/2014/main" id="{118EF453-EBC9-E9A5-5298-A181181F5A47}"/>
              </a:ext>
            </a:extLst>
          </p:cNvPr>
          <p:cNvSpPr>
            <a:spLocks noGrp="1"/>
          </p:cNvSpPr>
          <p:nvPr>
            <p:ph type="sldNum" sz="quarter" idx="12"/>
          </p:nvPr>
        </p:nvSpPr>
        <p:spPr/>
        <p:txBody>
          <a:bodyPr/>
          <a:lstStyle/>
          <a:p>
            <a:r>
              <a:rPr lang="en-US"/>
              <a:t> Slide </a:t>
            </a:r>
            <a:fld id="{4FAB73BC-B049-4115-A692-8D63A059BFB8}" type="slidenum">
              <a:rPr lang="en-US" smtClean="0"/>
              <a:pPr/>
              <a:t>9</a:t>
            </a:fld>
            <a:endParaRPr lang="en-US"/>
          </a:p>
        </p:txBody>
      </p:sp>
      <p:sp>
        <p:nvSpPr>
          <p:cNvPr id="7" name="TextBox 6">
            <a:extLst>
              <a:ext uri="{FF2B5EF4-FFF2-40B4-BE49-F238E27FC236}">
                <a16:creationId xmlns:a16="http://schemas.microsoft.com/office/drawing/2014/main" id="{7C2D8477-B4A0-7E28-C317-575AB3072A05}"/>
              </a:ext>
            </a:extLst>
          </p:cNvPr>
          <p:cNvSpPr txBox="1"/>
          <p:nvPr/>
        </p:nvSpPr>
        <p:spPr>
          <a:xfrm>
            <a:off x="977016" y="3022902"/>
            <a:ext cx="4966584" cy="2677656"/>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H</a:t>
            </a:r>
            <a:r>
              <a:rPr lang="en-US" sz="2400" dirty="0">
                <a:latin typeface="Calibri" panose="020F0502020204030204" pitchFamily="34" charset="0"/>
                <a:ea typeface="Calibri" panose="020F0502020204030204" pitchFamily="34" charset="0"/>
                <a:cs typeface="Calibri" panose="020F0502020204030204" pitchFamily="34" charset="0"/>
              </a:rPr>
              <a:t>: Home</a:t>
            </a:r>
          </a:p>
          <a:p>
            <a:r>
              <a:rPr lang="en-US" sz="2400" b="1" dirty="0">
                <a:latin typeface="Calibri" panose="020F0502020204030204" pitchFamily="34" charset="0"/>
                <a:ea typeface="Calibri" panose="020F0502020204030204" pitchFamily="34" charset="0"/>
                <a:cs typeface="Calibri" panose="020F0502020204030204" pitchFamily="34" charset="0"/>
              </a:rPr>
              <a:t>E</a:t>
            </a:r>
            <a:r>
              <a:rPr lang="en-US" sz="2400" dirty="0">
                <a:latin typeface="Calibri" panose="020F0502020204030204" pitchFamily="34" charset="0"/>
                <a:ea typeface="Calibri" panose="020F0502020204030204" pitchFamily="34" charset="0"/>
                <a:cs typeface="Calibri" panose="020F0502020204030204" pitchFamily="34" charset="0"/>
              </a:rPr>
              <a:t>: Education &amp; Employment</a:t>
            </a:r>
          </a:p>
          <a:p>
            <a:r>
              <a:rPr lang="en-US" sz="2400" b="1" dirty="0">
                <a:latin typeface="Calibri" panose="020F0502020204030204" pitchFamily="34" charset="0"/>
                <a:ea typeface="Calibri" panose="020F0502020204030204" pitchFamily="34" charset="0"/>
                <a:cs typeface="Calibri" panose="020F0502020204030204" pitchFamily="34" charset="0"/>
              </a:rPr>
              <a:t>A</a:t>
            </a:r>
            <a:r>
              <a:rPr lang="en-US" sz="2400" dirty="0">
                <a:latin typeface="Calibri" panose="020F0502020204030204" pitchFamily="34" charset="0"/>
                <a:ea typeface="Calibri" panose="020F0502020204030204" pitchFamily="34" charset="0"/>
                <a:cs typeface="Calibri" panose="020F0502020204030204" pitchFamily="34" charset="0"/>
              </a:rPr>
              <a:t>: Activities</a:t>
            </a:r>
          </a:p>
          <a:p>
            <a:r>
              <a:rPr lang="en-US" sz="2400" b="1" dirty="0">
                <a:latin typeface="Calibri" panose="020F0502020204030204" pitchFamily="34" charset="0"/>
                <a:ea typeface="Calibri" panose="020F0502020204030204" pitchFamily="34" charset="0"/>
                <a:cs typeface="Calibri" panose="020F0502020204030204" pitchFamily="34" charset="0"/>
              </a:rPr>
              <a:t>D</a:t>
            </a:r>
            <a:r>
              <a:rPr lang="en-US" sz="2400" dirty="0">
                <a:latin typeface="Calibri" panose="020F0502020204030204" pitchFamily="34" charset="0"/>
                <a:ea typeface="Calibri" panose="020F0502020204030204" pitchFamily="34" charset="0"/>
                <a:cs typeface="Calibri" panose="020F0502020204030204" pitchFamily="34" charset="0"/>
              </a:rPr>
              <a:t>: Drugs, Smoking &amp; Alcohol</a:t>
            </a:r>
          </a:p>
          <a:p>
            <a:r>
              <a:rPr lang="en-US" sz="2400" b="1" dirty="0">
                <a:latin typeface="Calibri" panose="020F0502020204030204" pitchFamily="34" charset="0"/>
                <a:ea typeface="Calibri" panose="020F0502020204030204" pitchFamily="34" charset="0"/>
                <a:cs typeface="Calibri" panose="020F0502020204030204" pitchFamily="34" charset="0"/>
              </a:rPr>
              <a:t>S</a:t>
            </a:r>
            <a:r>
              <a:rPr lang="en-US" sz="2400" dirty="0">
                <a:latin typeface="Calibri" panose="020F0502020204030204" pitchFamily="34" charset="0"/>
                <a:ea typeface="Calibri" panose="020F0502020204030204" pitchFamily="34" charset="0"/>
                <a:cs typeface="Calibri" panose="020F0502020204030204" pitchFamily="34" charset="0"/>
              </a:rPr>
              <a:t>: Sex &amp; Relationships</a:t>
            </a:r>
          </a:p>
          <a:p>
            <a:r>
              <a:rPr lang="en-US" sz="2400" b="1" dirty="0">
                <a:latin typeface="Calibri" panose="020F0502020204030204" pitchFamily="34" charset="0"/>
                <a:ea typeface="Calibri" panose="020F0502020204030204" pitchFamily="34" charset="0"/>
                <a:cs typeface="Calibri" panose="020F0502020204030204" pitchFamily="34" charset="0"/>
              </a:rPr>
              <a:t>S</a:t>
            </a:r>
            <a:r>
              <a:rPr lang="en-US" sz="2400" dirty="0">
                <a:latin typeface="Calibri" panose="020F0502020204030204" pitchFamily="34" charset="0"/>
                <a:ea typeface="Calibri" panose="020F0502020204030204" pitchFamily="34" charset="0"/>
                <a:cs typeface="Calibri" panose="020F0502020204030204" pitchFamily="34" charset="0"/>
              </a:rPr>
              <a:t>: Self-Harm, Depression &amp; Self-Image </a:t>
            </a:r>
            <a:r>
              <a:rPr lang="en-US" sz="2400" b="1" dirty="0">
                <a:latin typeface="Calibri" panose="020F0502020204030204" pitchFamily="34" charset="0"/>
                <a:ea typeface="Calibri" panose="020F0502020204030204" pitchFamily="34" charset="0"/>
                <a:cs typeface="Calibri" panose="020F0502020204030204" pitchFamily="34" charset="0"/>
              </a:rPr>
              <a:t>S</a:t>
            </a:r>
            <a:r>
              <a:rPr lang="en-US" sz="2400" dirty="0">
                <a:latin typeface="Calibri" panose="020F0502020204030204" pitchFamily="34" charset="0"/>
                <a:ea typeface="Calibri" panose="020F0502020204030204" pitchFamily="34" charset="0"/>
                <a:cs typeface="Calibri" panose="020F0502020204030204" pitchFamily="34" charset="0"/>
              </a:rPr>
              <a:t>: Safety &amp; Abuse</a:t>
            </a:r>
          </a:p>
        </p:txBody>
      </p:sp>
    </p:spTree>
    <p:extLst>
      <p:ext uri="{BB962C8B-B14F-4D97-AF65-F5344CB8AC3E}">
        <p14:creationId xmlns:p14="http://schemas.microsoft.com/office/powerpoint/2010/main" val="2284518303"/>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4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s xmlns="30c96ee6-c168-4e58-9503-bca1f305f3f9" xsi:nil="true"/>
    <lcf76f155ced4ddcb4097134ff3c332f xmlns="30c96ee6-c168-4e58-9503-bca1f305f3f9">
      <Terms xmlns="http://schemas.microsoft.com/office/infopath/2007/PartnerControls"/>
    </lcf76f155ced4ddcb4097134ff3c332f>
    <TaxCatchAll xmlns="f46ad185-d85d-425e-a013-e9b99bc40c0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88708C326C3E4CADFCB833D741E62C" ma:contentTypeVersion="19" ma:contentTypeDescription="Create a new document." ma:contentTypeScope="" ma:versionID="71bc8c16ab761cb617fe17712a9bba72">
  <xsd:schema xmlns:xsd="http://www.w3.org/2001/XMLSchema" xmlns:xs="http://www.w3.org/2001/XMLSchema" xmlns:p="http://schemas.microsoft.com/office/2006/metadata/properties" xmlns:ns2="30c96ee6-c168-4e58-9503-bca1f305f3f9" xmlns:ns3="f46ad185-d85d-425e-a013-e9b99bc40c0a" targetNamespace="http://schemas.microsoft.com/office/2006/metadata/properties" ma:root="true" ma:fieldsID="2f7f31a84a09aef2213393663ca1501a" ns2:_="" ns3:_="">
    <xsd:import namespace="30c96ee6-c168-4e58-9503-bca1f305f3f9"/>
    <xsd:import namespace="f46ad185-d85d-425e-a013-e9b99bc40c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c96ee6-c168-4e58-9503-bca1f305f3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06d3087-7421-4ee1-8c49-b3c8cbaf401e" ma:termSetId="09814cd3-568e-fe90-9814-8d621ff8fb84" ma:anchorId="fba54fb3-c3e1-fe81-a776-ca4b69148c4d" ma:open="true" ma:isKeyword="false">
      <xsd:complexType>
        <xsd:sequence>
          <xsd:element ref="pc:Terms" minOccurs="0" maxOccurs="1"/>
        </xsd:sequence>
      </xsd:complex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6ad185-d85d-425e-a013-e9b99bc40c0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e6735cc-23fa-4e5d-b651-fd23c1f97947}" ma:internalName="TaxCatchAll" ma:showField="CatchAllData" ma:web="f46ad185-d85d-425e-a013-e9b99bc40c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4CF183-76C5-46E2-A54A-2631737E2D29}">
  <ds:schemaRefs>
    <ds:schemaRef ds:uri="30c96ee6-c168-4e58-9503-bca1f305f3f9"/>
    <ds:schemaRef ds:uri="f46ad185-d85d-425e-a013-e9b99bc40c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444D10B-812B-47CA-8288-39BE7C7FECCD}">
  <ds:schemaRefs>
    <ds:schemaRef ds:uri="http://schemas.microsoft.com/sharepoint/v3/contenttype/forms"/>
  </ds:schemaRefs>
</ds:datastoreItem>
</file>

<file path=customXml/itemProps3.xml><?xml version="1.0" encoding="utf-8"?>
<ds:datastoreItem xmlns:ds="http://schemas.openxmlformats.org/officeDocument/2006/customXml" ds:itemID="{C3998B8C-D2FE-4ADF-9BF5-589F773CE642}">
  <ds:schemaRefs>
    <ds:schemaRef ds:uri="30c96ee6-c168-4e58-9503-bca1f305f3f9"/>
    <ds:schemaRef ds:uri="f46ad185-d85d-425e-a013-e9b99bc40c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2723</TotalTime>
  <Words>3500</Words>
  <Application>Microsoft Office PowerPoint</Application>
  <PresentationFormat>Widescreen</PresentationFormat>
  <Paragraphs>506</Paragraphs>
  <Slides>60</Slides>
  <Notes>43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60</vt:i4>
      </vt:variant>
    </vt:vector>
  </HeadingPairs>
  <TitlesOfParts>
    <vt:vector size="70" baseType="lpstr">
      <vt:lpstr>Aptos</vt:lpstr>
      <vt:lpstr>Arial</vt:lpstr>
      <vt:lpstr>Calibri</vt:lpstr>
      <vt:lpstr>Corbel</vt:lpstr>
      <vt:lpstr>Segoe UI</vt:lpstr>
      <vt:lpstr>Segoe UI Semibold</vt:lpstr>
      <vt:lpstr>Wingdings 2</vt:lpstr>
      <vt:lpstr>Frame</vt:lpstr>
      <vt:lpstr>4_Office Theme</vt:lpstr>
      <vt:lpstr>1_Frame</vt:lpstr>
      <vt:lpstr>Bree Collaborative Meeting</vt:lpstr>
      <vt:lpstr>Before We Begin…</vt:lpstr>
      <vt:lpstr>Public Comment</vt:lpstr>
      <vt:lpstr>Agenda</vt:lpstr>
      <vt:lpstr>Minutes</vt:lpstr>
      <vt:lpstr>LGBTQ+ Report Updates</vt:lpstr>
      <vt:lpstr>Report Categorization</vt:lpstr>
      <vt:lpstr>LGBTQ+ Report Updates(2018)</vt:lpstr>
      <vt:lpstr>Primary Care Providers: HEADSSS</vt:lpstr>
      <vt:lpstr>Primary Care Providers: HIV/STI Screening</vt:lpstr>
      <vt:lpstr>Primary Care Providers: HPV Immunization</vt:lpstr>
      <vt:lpstr>Primary Care Providers: Doxy-PEP</vt:lpstr>
      <vt:lpstr>Primary Care Providers: PrEP</vt:lpstr>
      <vt:lpstr>Primary Care Providers: Cervical Cancer Screening for People Living with HIV</vt:lpstr>
      <vt:lpstr>Primary Care Providers: Anal Cancer Screening</vt:lpstr>
      <vt:lpstr>Appendix E: Family Planning and Fertility</vt:lpstr>
      <vt:lpstr>Public Comment</vt:lpstr>
      <vt:lpstr>BREE MEMBERS ONLY – Vote for Reaffirmation</vt:lpstr>
      <vt:lpstr>Evaluation Insights</vt:lpstr>
      <vt:lpstr>Key Challenges and Barriers</vt:lpstr>
      <vt:lpstr>Setting ourselves up for success</vt:lpstr>
      <vt:lpstr>Feedback from stakeholders</vt:lpstr>
      <vt:lpstr>Can we evaluate the outcomes and impact?</vt:lpstr>
      <vt:lpstr>2026 Topic Selection</vt:lpstr>
      <vt:lpstr>Where have we seen adoption?</vt:lpstr>
      <vt:lpstr>Who submitted the data?</vt:lpstr>
      <vt:lpstr>2026 Topic Nominations</vt:lpstr>
      <vt:lpstr>Process Overview</vt:lpstr>
      <vt:lpstr>Keep in Mind…</vt:lpstr>
      <vt:lpstr>Bree Topic Nominations</vt:lpstr>
      <vt:lpstr>Bree Topic Nominations</vt:lpstr>
      <vt:lpstr>Public Topic Nominations, N=24</vt:lpstr>
      <vt:lpstr>Public Topic Nominations</vt:lpstr>
      <vt:lpstr>Public Topic Nominations</vt:lpstr>
      <vt:lpstr>Public Topic Nominations</vt:lpstr>
      <vt:lpstr>Topics with Overlap (Bree + Public)</vt:lpstr>
      <vt:lpstr>Topic Selection Worksheet</vt:lpstr>
      <vt:lpstr>Perimenopause and Menopause</vt:lpstr>
      <vt:lpstr>Kidney Health</vt:lpstr>
      <vt:lpstr>Alzheimer’s and Other Dementias Revision</vt:lpstr>
      <vt:lpstr>Oncology Care Revision</vt:lpstr>
      <vt:lpstr>Measurement-Based Depression Care</vt:lpstr>
      <vt:lpstr>Treatment of Chronic Pain for People with OUD</vt:lpstr>
      <vt:lpstr>Gestational Diabetes (GDM)</vt:lpstr>
      <vt:lpstr>Lung Cancer Screening (LCS)/Tobacco Cessation</vt:lpstr>
      <vt:lpstr>Pediatric Autism (ASD)</vt:lpstr>
      <vt:lpstr>Weight Health</vt:lpstr>
      <vt:lpstr>Bree Member Additional Input</vt:lpstr>
      <vt:lpstr>Public Comment</vt:lpstr>
      <vt:lpstr>Voting Instructions &amp; Next Steps</vt:lpstr>
      <vt:lpstr>CONFIRMED BREE MEMBERS ONLY Voting Round 1</vt:lpstr>
      <vt:lpstr>RESULTS</vt:lpstr>
      <vt:lpstr>Keep in Mind…</vt:lpstr>
      <vt:lpstr>Public Comment</vt:lpstr>
      <vt:lpstr>CONFIRMED BREE MEMBERS ONLY Voting Round 2</vt:lpstr>
      <vt:lpstr>RESULTS</vt:lpstr>
      <vt:lpstr>Next Steps &amp; Closing</vt:lpstr>
      <vt:lpstr>Awards</vt:lpstr>
      <vt:lpstr>Bree Member September Retreat</vt:lpstr>
      <vt:lpstr>Upcoming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Bree Collaborative Meeting</dc:title>
  <dc:creator>Emily Robson</dc:creator>
  <cp:lastModifiedBy>Beth Bojkov</cp:lastModifiedBy>
  <cp:revision>3</cp:revision>
  <dcterms:created xsi:type="dcterms:W3CDTF">2023-07-13T21:49:38Z</dcterms:created>
  <dcterms:modified xsi:type="dcterms:W3CDTF">2025-07-23T20:50:44Z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0x010100EE88708C326C3E4CADFCB833D741E62C</vt:lpwstr>
  </property>
  <property fmtid="{D5CDD505-2E9C-101B-9397-08002B2CF9AE}" pid="3" name="MediaServiceImageTags">
    <vt:lpwstr/>
  </property>
</Properties>
</file>