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tmp" ContentType="image/png"/>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diagrams/layout1.xml" ContentType="application/vnd.openxmlformats-officedocument.drawingml.diagramLayout+xml"/>
  <Override PartName="/ppt/diagrams/colors1.xml" ContentType="application/vnd.openxmlformats-officedocument.drawingml.diagramColors+xml"/>
  <Override PartName="/ppt/diagrams/drawing1.xml" ContentType="application/vnd.ms-office.drawingml.diagramDrawing+xml"/>
  <Override PartName="/ppt/diagrams/quickStyle1.xml" ContentType="application/vnd.openxmlformats-officedocument.drawingml.diagramStyl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ppt/revisionInfo.xml" ContentType="application/vnd.ms-powerpoint.revisioninfo+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207" r:id="rId3"/>
    <p:sldId id="2204" r:id="rId4"/>
    <p:sldId id="257" r:id="rId5"/>
    <p:sldId id="2203" r:id="rId6"/>
    <p:sldId id="258" r:id="rId7"/>
    <p:sldId id="2205" r:id="rId8"/>
    <p:sldId id="2201" r:id="rId9"/>
    <p:sldId id="259" r:id="rId10"/>
    <p:sldId id="2200" r:id="rId11"/>
    <p:sldId id="260" r:id="rId12"/>
    <p:sldId id="2206" r:id="rId13"/>
    <p:sldId id="26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FC8BBE-A370-4786-8B6A-F298ACFCAB97}" v="2" dt="2025-11-12T21:45:10.0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19" autoAdjust="0"/>
    <p:restoredTop sz="94660"/>
  </p:normalViewPr>
  <p:slideViewPr>
    <p:cSldViewPr snapToGrid="0">
      <p:cViewPr varScale="1">
        <p:scale>
          <a:sx n="94" d="100"/>
          <a:sy n="94" d="100"/>
        </p:scale>
        <p:origin x="8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diagrams/_rels/data1.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colors1.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data1.xml><?xml version="1.0" encoding="utf-8"?>
<dgm:dataModel xmlns:dgm="http://schemas.openxmlformats.org/drawingml/2006/diagram" xmlns:a="http://schemas.openxmlformats.org/drawingml/2006/main">
  <dgm:ptLst>
    <dgm:pt modelId="{E66F5B22-2B76-4AF5-ABAA-1B3513023818}" type="doc">
      <dgm:prSet loTypeId="urn:microsoft.com/office/officeart/2018/2/layout/IconCircle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19D1EFFC-1F7A-4576-8E4F-0E52C409B692}">
      <dgm:prSet/>
      <dgm:spPr/>
      <dgm:t>
        <a:bodyPr/>
        <a:lstStyle/>
        <a:p>
          <a:r>
            <a:rPr lang="en-US"/>
            <a:t>Both clinics lost their embedded clinical pharmacists who managed a lot of patients for their diabetes during this period of time and they were not replaced.</a:t>
          </a:r>
        </a:p>
      </dgm:t>
    </dgm:pt>
    <dgm:pt modelId="{8A8A99E8-F64D-4F28-82BF-BA4E83BB3460}" type="parTrans" cxnId="{6994B688-A553-475D-A67E-6297169E4737}">
      <dgm:prSet/>
      <dgm:spPr/>
      <dgm:t>
        <a:bodyPr/>
        <a:lstStyle/>
        <a:p>
          <a:endParaRPr lang="en-US"/>
        </a:p>
      </dgm:t>
    </dgm:pt>
    <dgm:pt modelId="{74F3E7B1-A054-434F-868B-129F61995597}" type="sibTrans" cxnId="{6994B688-A553-475D-A67E-6297169E4737}">
      <dgm:prSet/>
      <dgm:spPr/>
      <dgm:t>
        <a:bodyPr/>
        <a:lstStyle/>
        <a:p>
          <a:endParaRPr lang="en-US"/>
        </a:p>
      </dgm:t>
    </dgm:pt>
    <dgm:pt modelId="{1D00476C-99BA-40D4-B46F-42A96D71BE44}">
      <dgm:prSet/>
      <dgm:spPr/>
      <dgm:t>
        <a:bodyPr/>
        <a:lstStyle/>
        <a:p>
          <a:r>
            <a:rPr lang="en-US"/>
            <a:t>East Wenatchee Family medicine had a workflow for downloading continuous glucose sensors and ordering sensors that was working fairly well.</a:t>
          </a:r>
        </a:p>
      </dgm:t>
    </dgm:pt>
    <dgm:pt modelId="{D74A3A49-E56F-4FC9-892A-E80744A88457}" type="parTrans" cxnId="{10B13D46-B003-4FBC-BA99-3B06A2B87F2B}">
      <dgm:prSet/>
      <dgm:spPr/>
      <dgm:t>
        <a:bodyPr/>
        <a:lstStyle/>
        <a:p>
          <a:endParaRPr lang="en-US"/>
        </a:p>
      </dgm:t>
    </dgm:pt>
    <dgm:pt modelId="{B0FE87D8-5F31-469E-98DB-46B0726F37B5}" type="sibTrans" cxnId="{10B13D46-B003-4FBC-BA99-3B06A2B87F2B}">
      <dgm:prSet/>
      <dgm:spPr/>
      <dgm:t>
        <a:bodyPr/>
        <a:lstStyle/>
        <a:p>
          <a:endParaRPr lang="en-US"/>
        </a:p>
      </dgm:t>
    </dgm:pt>
    <dgm:pt modelId="{45CE6595-9D60-405D-AE7D-9524648E1770}">
      <dgm:prSet/>
      <dgm:spPr/>
      <dgm:t>
        <a:bodyPr/>
        <a:lstStyle/>
        <a:p>
          <a:r>
            <a:rPr lang="en-US"/>
            <a:t>Wenatchee Internal Medicine did not have a consistent workflow for ordering and downloading continuous glucose sensors.</a:t>
          </a:r>
        </a:p>
      </dgm:t>
    </dgm:pt>
    <dgm:pt modelId="{F3E6F513-D1AB-4A57-96D1-726698CD8A1E}" type="parTrans" cxnId="{F183392F-9559-4D9C-A6AB-E93C189E4A52}">
      <dgm:prSet/>
      <dgm:spPr/>
      <dgm:t>
        <a:bodyPr/>
        <a:lstStyle/>
        <a:p>
          <a:endParaRPr lang="en-US"/>
        </a:p>
      </dgm:t>
    </dgm:pt>
    <dgm:pt modelId="{DCCF38AA-86BA-4E07-85CB-299587387758}" type="sibTrans" cxnId="{F183392F-9559-4D9C-A6AB-E93C189E4A52}">
      <dgm:prSet/>
      <dgm:spPr/>
      <dgm:t>
        <a:bodyPr/>
        <a:lstStyle/>
        <a:p>
          <a:endParaRPr lang="en-US"/>
        </a:p>
      </dgm:t>
    </dgm:pt>
    <dgm:pt modelId="{8980704A-1912-4095-9E03-4B0B4D8C3D52}">
      <dgm:prSet/>
      <dgm:spPr/>
      <dgm:t>
        <a:bodyPr/>
        <a:lstStyle/>
        <a:p>
          <a:r>
            <a:rPr lang="en-US"/>
            <a:t>Wenatchee Internal Medicine also had a lot of changes in clinic staffing and one provider was out on maternity leave for much of this period of time and many of her patients did not have follow up and fell within the category of Hispanic patients with uncontrolled Diabetes.</a:t>
          </a:r>
        </a:p>
      </dgm:t>
    </dgm:pt>
    <dgm:pt modelId="{79A4EC03-C0B7-4B35-8F2B-C1BE40356953}" type="parTrans" cxnId="{B1BBBD7F-9E00-44FA-BB9F-6F7B2CFB826E}">
      <dgm:prSet/>
      <dgm:spPr/>
      <dgm:t>
        <a:bodyPr/>
        <a:lstStyle/>
        <a:p>
          <a:endParaRPr lang="en-US"/>
        </a:p>
      </dgm:t>
    </dgm:pt>
    <dgm:pt modelId="{818D0BB3-DD02-4CBC-954D-0A0562F01BFA}" type="sibTrans" cxnId="{B1BBBD7F-9E00-44FA-BB9F-6F7B2CFB826E}">
      <dgm:prSet/>
      <dgm:spPr/>
      <dgm:t>
        <a:bodyPr/>
        <a:lstStyle/>
        <a:p>
          <a:endParaRPr lang="en-US"/>
        </a:p>
      </dgm:t>
    </dgm:pt>
    <dgm:pt modelId="{16B1F340-B1D0-45CB-8AE1-F07B52E98892}" type="pres">
      <dgm:prSet presAssocID="{E66F5B22-2B76-4AF5-ABAA-1B3513023818}" presName="root" presStyleCnt="0">
        <dgm:presLayoutVars>
          <dgm:dir/>
          <dgm:resizeHandles val="exact"/>
        </dgm:presLayoutVars>
      </dgm:prSet>
      <dgm:spPr/>
    </dgm:pt>
    <dgm:pt modelId="{F72E25D0-DA8C-4B46-A1B5-66DDB399C1F4}" type="pres">
      <dgm:prSet presAssocID="{E66F5B22-2B76-4AF5-ABAA-1B3513023818}" presName="container" presStyleCnt="0">
        <dgm:presLayoutVars>
          <dgm:dir/>
          <dgm:resizeHandles val="exact"/>
        </dgm:presLayoutVars>
      </dgm:prSet>
      <dgm:spPr/>
    </dgm:pt>
    <dgm:pt modelId="{D970ED11-5017-4AEB-B79F-A16A6034D4EA}" type="pres">
      <dgm:prSet presAssocID="{19D1EFFC-1F7A-4576-8E4F-0E52C409B692}" presName="compNode" presStyleCnt="0"/>
      <dgm:spPr/>
    </dgm:pt>
    <dgm:pt modelId="{AB002328-04A1-42DE-8DAF-064E663CF1A0}" type="pres">
      <dgm:prSet presAssocID="{19D1EFFC-1F7A-4576-8E4F-0E52C409B692}" presName="iconBgRect" presStyleLbl="bgShp" presStyleIdx="0" presStyleCnt="4"/>
      <dgm:spPr/>
    </dgm:pt>
    <dgm:pt modelId="{B2AF5EE9-A494-48AE-A632-013A6D78672B}" type="pres">
      <dgm:prSet presAssocID="{19D1EFFC-1F7A-4576-8E4F-0E52C409B692}"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edicine"/>
        </a:ext>
      </dgm:extLst>
    </dgm:pt>
    <dgm:pt modelId="{CF6BB254-A465-410C-A80F-43F9BF8547A0}" type="pres">
      <dgm:prSet presAssocID="{19D1EFFC-1F7A-4576-8E4F-0E52C409B692}" presName="spaceRect" presStyleCnt="0"/>
      <dgm:spPr/>
    </dgm:pt>
    <dgm:pt modelId="{FB8C8693-E82F-4BA4-903A-4E80D0B7792F}" type="pres">
      <dgm:prSet presAssocID="{19D1EFFC-1F7A-4576-8E4F-0E52C409B692}" presName="textRect" presStyleLbl="revTx" presStyleIdx="0" presStyleCnt="4">
        <dgm:presLayoutVars>
          <dgm:chMax val="1"/>
          <dgm:chPref val="1"/>
        </dgm:presLayoutVars>
      </dgm:prSet>
      <dgm:spPr/>
    </dgm:pt>
    <dgm:pt modelId="{365A4E55-6BCC-4BDB-944F-F8DDBF1797F0}" type="pres">
      <dgm:prSet presAssocID="{74F3E7B1-A054-434F-868B-129F61995597}" presName="sibTrans" presStyleLbl="sibTrans2D1" presStyleIdx="0" presStyleCnt="0"/>
      <dgm:spPr/>
    </dgm:pt>
    <dgm:pt modelId="{CA515124-47BE-4CDF-B476-066E59C49073}" type="pres">
      <dgm:prSet presAssocID="{1D00476C-99BA-40D4-B46F-42A96D71BE44}" presName="compNode" presStyleCnt="0"/>
      <dgm:spPr/>
    </dgm:pt>
    <dgm:pt modelId="{B2B627D6-5E82-4C06-8622-F579DE4EEF51}" type="pres">
      <dgm:prSet presAssocID="{1D00476C-99BA-40D4-B46F-42A96D71BE44}" presName="iconBgRect" presStyleLbl="bgShp" presStyleIdx="1" presStyleCnt="4"/>
      <dgm:spPr/>
    </dgm:pt>
    <dgm:pt modelId="{4951BDAB-EDD2-44B9-8FAE-3A1DA7BA962C}" type="pres">
      <dgm:prSet presAssocID="{1D00476C-99BA-40D4-B46F-42A96D71BE44}"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mart Phone"/>
        </a:ext>
      </dgm:extLst>
    </dgm:pt>
    <dgm:pt modelId="{5D622E35-8215-4471-9394-003E0EA39F76}" type="pres">
      <dgm:prSet presAssocID="{1D00476C-99BA-40D4-B46F-42A96D71BE44}" presName="spaceRect" presStyleCnt="0"/>
      <dgm:spPr/>
    </dgm:pt>
    <dgm:pt modelId="{36779651-C3BA-4A7D-802C-FCA8B4D20CCF}" type="pres">
      <dgm:prSet presAssocID="{1D00476C-99BA-40D4-B46F-42A96D71BE44}" presName="textRect" presStyleLbl="revTx" presStyleIdx="1" presStyleCnt="4">
        <dgm:presLayoutVars>
          <dgm:chMax val="1"/>
          <dgm:chPref val="1"/>
        </dgm:presLayoutVars>
      </dgm:prSet>
      <dgm:spPr/>
    </dgm:pt>
    <dgm:pt modelId="{A70726EA-5802-41E5-B306-DB9AD41306D5}" type="pres">
      <dgm:prSet presAssocID="{B0FE87D8-5F31-469E-98DB-46B0726F37B5}" presName="sibTrans" presStyleLbl="sibTrans2D1" presStyleIdx="0" presStyleCnt="0"/>
      <dgm:spPr/>
    </dgm:pt>
    <dgm:pt modelId="{E24A0610-FEDD-49B8-8689-DC1656E3561F}" type="pres">
      <dgm:prSet presAssocID="{45CE6595-9D60-405D-AE7D-9524648E1770}" presName="compNode" presStyleCnt="0"/>
      <dgm:spPr/>
    </dgm:pt>
    <dgm:pt modelId="{92F283E6-4F21-49DE-9D59-1F76AB7F9EC9}" type="pres">
      <dgm:prSet presAssocID="{45CE6595-9D60-405D-AE7D-9524648E1770}" presName="iconBgRect" presStyleLbl="bgShp" presStyleIdx="2" presStyleCnt="4"/>
      <dgm:spPr/>
    </dgm:pt>
    <dgm:pt modelId="{4B30F126-1B85-4CD5-B547-92A77EABE9B0}" type="pres">
      <dgm:prSet presAssocID="{45CE6595-9D60-405D-AE7D-9524648E1770}"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mark"/>
        </a:ext>
      </dgm:extLst>
    </dgm:pt>
    <dgm:pt modelId="{1AF5F1C5-DFFB-4A80-A5EA-6D649953E6FA}" type="pres">
      <dgm:prSet presAssocID="{45CE6595-9D60-405D-AE7D-9524648E1770}" presName="spaceRect" presStyleCnt="0"/>
      <dgm:spPr/>
    </dgm:pt>
    <dgm:pt modelId="{8D89BBE7-29FB-446C-87B1-5A2C4329A806}" type="pres">
      <dgm:prSet presAssocID="{45CE6595-9D60-405D-AE7D-9524648E1770}" presName="textRect" presStyleLbl="revTx" presStyleIdx="2" presStyleCnt="4">
        <dgm:presLayoutVars>
          <dgm:chMax val="1"/>
          <dgm:chPref val="1"/>
        </dgm:presLayoutVars>
      </dgm:prSet>
      <dgm:spPr/>
    </dgm:pt>
    <dgm:pt modelId="{85107001-93E6-473A-BEA5-00A2B1AFF264}" type="pres">
      <dgm:prSet presAssocID="{DCCF38AA-86BA-4E07-85CB-299587387758}" presName="sibTrans" presStyleLbl="sibTrans2D1" presStyleIdx="0" presStyleCnt="0"/>
      <dgm:spPr/>
    </dgm:pt>
    <dgm:pt modelId="{CE0897F7-7915-4414-9FF2-D496680E5569}" type="pres">
      <dgm:prSet presAssocID="{8980704A-1912-4095-9E03-4B0B4D8C3D52}" presName="compNode" presStyleCnt="0"/>
      <dgm:spPr/>
    </dgm:pt>
    <dgm:pt modelId="{9BEFD3DE-E20B-4866-99EE-BD2ED17C01BD}" type="pres">
      <dgm:prSet presAssocID="{8980704A-1912-4095-9E03-4B0B4D8C3D52}" presName="iconBgRect" presStyleLbl="bgShp" presStyleIdx="3" presStyleCnt="4"/>
      <dgm:spPr/>
    </dgm:pt>
    <dgm:pt modelId="{448C4CD9-0F2C-4B5B-9E4B-E982CD8CC02C}" type="pres">
      <dgm:prSet presAssocID="{8980704A-1912-4095-9E03-4B0B4D8C3D52}"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Doctor"/>
        </a:ext>
      </dgm:extLst>
    </dgm:pt>
    <dgm:pt modelId="{4EE39210-E7B0-40FE-98DD-6038E84CCF3F}" type="pres">
      <dgm:prSet presAssocID="{8980704A-1912-4095-9E03-4B0B4D8C3D52}" presName="spaceRect" presStyleCnt="0"/>
      <dgm:spPr/>
    </dgm:pt>
    <dgm:pt modelId="{D50855AA-5046-4010-B1AB-DDE1F175B208}" type="pres">
      <dgm:prSet presAssocID="{8980704A-1912-4095-9E03-4B0B4D8C3D52}" presName="textRect" presStyleLbl="revTx" presStyleIdx="3" presStyleCnt="4">
        <dgm:presLayoutVars>
          <dgm:chMax val="1"/>
          <dgm:chPref val="1"/>
        </dgm:presLayoutVars>
      </dgm:prSet>
      <dgm:spPr/>
    </dgm:pt>
  </dgm:ptLst>
  <dgm:cxnLst>
    <dgm:cxn modelId="{04B79708-0C2A-475C-822A-46D6EE55EE4A}" type="presOf" srcId="{1D00476C-99BA-40D4-B46F-42A96D71BE44}" destId="{36779651-C3BA-4A7D-802C-FCA8B4D20CCF}" srcOrd="0" destOrd="0" presId="urn:microsoft.com/office/officeart/2018/2/layout/IconCircleList"/>
    <dgm:cxn modelId="{E60F801B-BC08-4A04-83BE-143B27CB5C69}" type="presOf" srcId="{45CE6595-9D60-405D-AE7D-9524648E1770}" destId="{8D89BBE7-29FB-446C-87B1-5A2C4329A806}" srcOrd="0" destOrd="0" presId="urn:microsoft.com/office/officeart/2018/2/layout/IconCircleList"/>
    <dgm:cxn modelId="{F183392F-9559-4D9C-A6AB-E93C189E4A52}" srcId="{E66F5B22-2B76-4AF5-ABAA-1B3513023818}" destId="{45CE6595-9D60-405D-AE7D-9524648E1770}" srcOrd="2" destOrd="0" parTransId="{F3E6F513-D1AB-4A57-96D1-726698CD8A1E}" sibTransId="{DCCF38AA-86BA-4E07-85CB-299587387758}"/>
    <dgm:cxn modelId="{10B13D46-B003-4FBC-BA99-3B06A2B87F2B}" srcId="{E66F5B22-2B76-4AF5-ABAA-1B3513023818}" destId="{1D00476C-99BA-40D4-B46F-42A96D71BE44}" srcOrd="1" destOrd="0" parTransId="{D74A3A49-E56F-4FC9-892A-E80744A88457}" sibTransId="{B0FE87D8-5F31-469E-98DB-46B0726F37B5}"/>
    <dgm:cxn modelId="{6B037E6B-ED7D-42D0-8383-4CE28F3C7138}" type="presOf" srcId="{E66F5B22-2B76-4AF5-ABAA-1B3513023818}" destId="{16B1F340-B1D0-45CB-8AE1-F07B52E98892}" srcOrd="0" destOrd="0" presId="urn:microsoft.com/office/officeart/2018/2/layout/IconCircleList"/>
    <dgm:cxn modelId="{D6829058-E3D7-4E12-8242-0925FB9C76B4}" type="presOf" srcId="{74F3E7B1-A054-434F-868B-129F61995597}" destId="{365A4E55-6BCC-4BDB-944F-F8DDBF1797F0}" srcOrd="0" destOrd="0" presId="urn:microsoft.com/office/officeart/2018/2/layout/IconCircleList"/>
    <dgm:cxn modelId="{B1BBBD7F-9E00-44FA-BB9F-6F7B2CFB826E}" srcId="{E66F5B22-2B76-4AF5-ABAA-1B3513023818}" destId="{8980704A-1912-4095-9E03-4B0B4D8C3D52}" srcOrd="3" destOrd="0" parTransId="{79A4EC03-C0B7-4B35-8F2B-C1BE40356953}" sibTransId="{818D0BB3-DD02-4CBC-954D-0A0562F01BFA}"/>
    <dgm:cxn modelId="{6994B688-A553-475D-A67E-6297169E4737}" srcId="{E66F5B22-2B76-4AF5-ABAA-1B3513023818}" destId="{19D1EFFC-1F7A-4576-8E4F-0E52C409B692}" srcOrd="0" destOrd="0" parTransId="{8A8A99E8-F64D-4F28-82BF-BA4E83BB3460}" sibTransId="{74F3E7B1-A054-434F-868B-129F61995597}"/>
    <dgm:cxn modelId="{300F1DAF-40A3-4550-B1EF-116CC5EB7984}" type="presOf" srcId="{8980704A-1912-4095-9E03-4B0B4D8C3D52}" destId="{D50855AA-5046-4010-B1AB-DDE1F175B208}" srcOrd="0" destOrd="0" presId="urn:microsoft.com/office/officeart/2018/2/layout/IconCircleList"/>
    <dgm:cxn modelId="{9D239EB4-6EF7-4AF2-9FD9-601351378B77}" type="presOf" srcId="{19D1EFFC-1F7A-4576-8E4F-0E52C409B692}" destId="{FB8C8693-E82F-4BA4-903A-4E80D0B7792F}" srcOrd="0" destOrd="0" presId="urn:microsoft.com/office/officeart/2018/2/layout/IconCircleList"/>
    <dgm:cxn modelId="{F9C338D9-E501-4CFA-A54B-4810E1E4492C}" type="presOf" srcId="{B0FE87D8-5F31-469E-98DB-46B0726F37B5}" destId="{A70726EA-5802-41E5-B306-DB9AD41306D5}" srcOrd="0" destOrd="0" presId="urn:microsoft.com/office/officeart/2018/2/layout/IconCircleList"/>
    <dgm:cxn modelId="{F516C6EA-7B9C-4062-BAA5-6EC5DC8FE7BE}" type="presOf" srcId="{DCCF38AA-86BA-4E07-85CB-299587387758}" destId="{85107001-93E6-473A-BEA5-00A2B1AFF264}" srcOrd="0" destOrd="0" presId="urn:microsoft.com/office/officeart/2018/2/layout/IconCircleList"/>
    <dgm:cxn modelId="{C34B7B7E-9E13-443E-92A0-8686BF1DD960}" type="presParOf" srcId="{16B1F340-B1D0-45CB-8AE1-F07B52E98892}" destId="{F72E25D0-DA8C-4B46-A1B5-66DDB399C1F4}" srcOrd="0" destOrd="0" presId="urn:microsoft.com/office/officeart/2018/2/layout/IconCircleList"/>
    <dgm:cxn modelId="{AF70239D-5C40-431E-A268-667A02B1B60D}" type="presParOf" srcId="{F72E25D0-DA8C-4B46-A1B5-66DDB399C1F4}" destId="{D970ED11-5017-4AEB-B79F-A16A6034D4EA}" srcOrd="0" destOrd="0" presId="urn:microsoft.com/office/officeart/2018/2/layout/IconCircleList"/>
    <dgm:cxn modelId="{5919BF38-B568-47D5-9DFC-18795AE4E076}" type="presParOf" srcId="{D970ED11-5017-4AEB-B79F-A16A6034D4EA}" destId="{AB002328-04A1-42DE-8DAF-064E663CF1A0}" srcOrd="0" destOrd="0" presId="urn:microsoft.com/office/officeart/2018/2/layout/IconCircleList"/>
    <dgm:cxn modelId="{E0117640-F786-4CA1-BC63-F68BC309FEF1}" type="presParOf" srcId="{D970ED11-5017-4AEB-B79F-A16A6034D4EA}" destId="{B2AF5EE9-A494-48AE-A632-013A6D78672B}" srcOrd="1" destOrd="0" presId="urn:microsoft.com/office/officeart/2018/2/layout/IconCircleList"/>
    <dgm:cxn modelId="{66F09D06-4CE7-490F-ADD8-44E5649954CC}" type="presParOf" srcId="{D970ED11-5017-4AEB-B79F-A16A6034D4EA}" destId="{CF6BB254-A465-410C-A80F-43F9BF8547A0}" srcOrd="2" destOrd="0" presId="urn:microsoft.com/office/officeart/2018/2/layout/IconCircleList"/>
    <dgm:cxn modelId="{E9D38C47-0E27-4D85-94FE-00BEC3FB72F6}" type="presParOf" srcId="{D970ED11-5017-4AEB-B79F-A16A6034D4EA}" destId="{FB8C8693-E82F-4BA4-903A-4E80D0B7792F}" srcOrd="3" destOrd="0" presId="urn:microsoft.com/office/officeart/2018/2/layout/IconCircleList"/>
    <dgm:cxn modelId="{653E5686-708D-40B1-AE4F-1042E9058948}" type="presParOf" srcId="{F72E25D0-DA8C-4B46-A1B5-66DDB399C1F4}" destId="{365A4E55-6BCC-4BDB-944F-F8DDBF1797F0}" srcOrd="1" destOrd="0" presId="urn:microsoft.com/office/officeart/2018/2/layout/IconCircleList"/>
    <dgm:cxn modelId="{A2506C60-7406-47CA-B4B5-BD816395ADCE}" type="presParOf" srcId="{F72E25D0-DA8C-4B46-A1B5-66DDB399C1F4}" destId="{CA515124-47BE-4CDF-B476-066E59C49073}" srcOrd="2" destOrd="0" presId="urn:microsoft.com/office/officeart/2018/2/layout/IconCircleList"/>
    <dgm:cxn modelId="{108478B1-E7C4-4F6D-A488-6064113E8387}" type="presParOf" srcId="{CA515124-47BE-4CDF-B476-066E59C49073}" destId="{B2B627D6-5E82-4C06-8622-F579DE4EEF51}" srcOrd="0" destOrd="0" presId="urn:microsoft.com/office/officeart/2018/2/layout/IconCircleList"/>
    <dgm:cxn modelId="{C5CDD1B9-7221-4664-9C4C-E670A122F47C}" type="presParOf" srcId="{CA515124-47BE-4CDF-B476-066E59C49073}" destId="{4951BDAB-EDD2-44B9-8FAE-3A1DA7BA962C}" srcOrd="1" destOrd="0" presId="urn:microsoft.com/office/officeart/2018/2/layout/IconCircleList"/>
    <dgm:cxn modelId="{894A0988-B0D6-4657-BB1D-B9EBCD4EDAA2}" type="presParOf" srcId="{CA515124-47BE-4CDF-B476-066E59C49073}" destId="{5D622E35-8215-4471-9394-003E0EA39F76}" srcOrd="2" destOrd="0" presId="urn:microsoft.com/office/officeart/2018/2/layout/IconCircleList"/>
    <dgm:cxn modelId="{4A20DEF6-455D-4449-BB58-141CD9A0EE96}" type="presParOf" srcId="{CA515124-47BE-4CDF-B476-066E59C49073}" destId="{36779651-C3BA-4A7D-802C-FCA8B4D20CCF}" srcOrd="3" destOrd="0" presId="urn:microsoft.com/office/officeart/2018/2/layout/IconCircleList"/>
    <dgm:cxn modelId="{60FBD9CD-B673-4D3E-A88E-8166D2FA7673}" type="presParOf" srcId="{F72E25D0-DA8C-4B46-A1B5-66DDB399C1F4}" destId="{A70726EA-5802-41E5-B306-DB9AD41306D5}" srcOrd="3" destOrd="0" presId="urn:microsoft.com/office/officeart/2018/2/layout/IconCircleList"/>
    <dgm:cxn modelId="{121C362E-2D22-4172-9243-F57E469181D1}" type="presParOf" srcId="{F72E25D0-DA8C-4B46-A1B5-66DDB399C1F4}" destId="{E24A0610-FEDD-49B8-8689-DC1656E3561F}" srcOrd="4" destOrd="0" presId="urn:microsoft.com/office/officeart/2018/2/layout/IconCircleList"/>
    <dgm:cxn modelId="{105393EA-4A1D-4709-9713-5929E25FB15A}" type="presParOf" srcId="{E24A0610-FEDD-49B8-8689-DC1656E3561F}" destId="{92F283E6-4F21-49DE-9D59-1F76AB7F9EC9}" srcOrd="0" destOrd="0" presId="urn:microsoft.com/office/officeart/2018/2/layout/IconCircleList"/>
    <dgm:cxn modelId="{91ADA4FE-C9B9-49C3-9709-8EA86E6EC711}" type="presParOf" srcId="{E24A0610-FEDD-49B8-8689-DC1656E3561F}" destId="{4B30F126-1B85-4CD5-B547-92A77EABE9B0}" srcOrd="1" destOrd="0" presId="urn:microsoft.com/office/officeart/2018/2/layout/IconCircleList"/>
    <dgm:cxn modelId="{D5534528-4CBF-40A0-80FB-2D424B17924F}" type="presParOf" srcId="{E24A0610-FEDD-49B8-8689-DC1656E3561F}" destId="{1AF5F1C5-DFFB-4A80-A5EA-6D649953E6FA}" srcOrd="2" destOrd="0" presId="urn:microsoft.com/office/officeart/2018/2/layout/IconCircleList"/>
    <dgm:cxn modelId="{DF658176-14AC-4787-A79E-08A01F947ABF}" type="presParOf" srcId="{E24A0610-FEDD-49B8-8689-DC1656E3561F}" destId="{8D89BBE7-29FB-446C-87B1-5A2C4329A806}" srcOrd="3" destOrd="0" presId="urn:microsoft.com/office/officeart/2018/2/layout/IconCircleList"/>
    <dgm:cxn modelId="{084EDEB5-8735-4FB1-94E3-8988D3A626A4}" type="presParOf" srcId="{F72E25D0-DA8C-4B46-A1B5-66DDB399C1F4}" destId="{85107001-93E6-473A-BEA5-00A2B1AFF264}" srcOrd="5" destOrd="0" presId="urn:microsoft.com/office/officeart/2018/2/layout/IconCircleList"/>
    <dgm:cxn modelId="{59FF8F40-ED07-4017-BAC7-652B93127B0D}" type="presParOf" srcId="{F72E25D0-DA8C-4B46-A1B5-66DDB399C1F4}" destId="{CE0897F7-7915-4414-9FF2-D496680E5569}" srcOrd="6" destOrd="0" presId="urn:microsoft.com/office/officeart/2018/2/layout/IconCircleList"/>
    <dgm:cxn modelId="{13FF96AC-8414-4A98-B346-03391754C220}" type="presParOf" srcId="{CE0897F7-7915-4414-9FF2-D496680E5569}" destId="{9BEFD3DE-E20B-4866-99EE-BD2ED17C01BD}" srcOrd="0" destOrd="0" presId="urn:microsoft.com/office/officeart/2018/2/layout/IconCircleList"/>
    <dgm:cxn modelId="{F64BCDF3-3A1F-4C10-8C23-08D97450486B}" type="presParOf" srcId="{CE0897F7-7915-4414-9FF2-D496680E5569}" destId="{448C4CD9-0F2C-4B5B-9E4B-E982CD8CC02C}" srcOrd="1" destOrd="0" presId="urn:microsoft.com/office/officeart/2018/2/layout/IconCircleList"/>
    <dgm:cxn modelId="{583868C8-3FED-4017-AF8F-B7E8AF5BE8B8}" type="presParOf" srcId="{CE0897F7-7915-4414-9FF2-D496680E5569}" destId="{4EE39210-E7B0-40FE-98DD-6038E84CCF3F}" srcOrd="2" destOrd="0" presId="urn:microsoft.com/office/officeart/2018/2/layout/IconCircleList"/>
    <dgm:cxn modelId="{5DF37EDC-147C-4119-B9BE-957C34701069}" type="presParOf" srcId="{CE0897F7-7915-4414-9FF2-D496680E5569}" destId="{D50855AA-5046-4010-B1AB-DDE1F175B208}"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002328-04A1-42DE-8DAF-064E663CF1A0}">
      <dsp:nvSpPr>
        <dsp:cNvPr id="0" name=""/>
        <dsp:cNvSpPr/>
      </dsp:nvSpPr>
      <dsp:spPr>
        <a:xfrm>
          <a:off x="212335" y="469890"/>
          <a:ext cx="1335915" cy="1335915"/>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2AF5EE9-A494-48AE-A632-013A6D78672B}">
      <dsp:nvSpPr>
        <dsp:cNvPr id="0" name=""/>
        <dsp:cNvSpPr/>
      </dsp:nvSpPr>
      <dsp:spPr>
        <a:xfrm>
          <a:off x="492877" y="750432"/>
          <a:ext cx="774830" cy="77483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B8C8693-E82F-4BA4-903A-4E80D0B7792F}">
      <dsp:nvSpPr>
        <dsp:cNvPr id="0" name=""/>
        <dsp:cNvSpPr/>
      </dsp:nvSpPr>
      <dsp:spPr>
        <a:xfrm>
          <a:off x="1834517" y="469890"/>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kern="1200"/>
            <a:t>Both clinics lost their embedded clinical pharmacists who managed a lot of patients for their diabetes during this period of time and they were not replaced.</a:t>
          </a:r>
        </a:p>
      </dsp:txBody>
      <dsp:txXfrm>
        <a:off x="1834517" y="469890"/>
        <a:ext cx="3148942" cy="1335915"/>
      </dsp:txXfrm>
    </dsp:sp>
    <dsp:sp modelId="{B2B627D6-5E82-4C06-8622-F579DE4EEF51}">
      <dsp:nvSpPr>
        <dsp:cNvPr id="0" name=""/>
        <dsp:cNvSpPr/>
      </dsp:nvSpPr>
      <dsp:spPr>
        <a:xfrm>
          <a:off x="5532139" y="469890"/>
          <a:ext cx="1335915" cy="1335915"/>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951BDAB-EDD2-44B9-8FAE-3A1DA7BA962C}">
      <dsp:nvSpPr>
        <dsp:cNvPr id="0" name=""/>
        <dsp:cNvSpPr/>
      </dsp:nvSpPr>
      <dsp:spPr>
        <a:xfrm>
          <a:off x="5812681" y="750432"/>
          <a:ext cx="774830" cy="77483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6779651-C3BA-4A7D-802C-FCA8B4D20CCF}">
      <dsp:nvSpPr>
        <dsp:cNvPr id="0" name=""/>
        <dsp:cNvSpPr/>
      </dsp:nvSpPr>
      <dsp:spPr>
        <a:xfrm>
          <a:off x="7154322" y="469890"/>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kern="1200"/>
            <a:t>East Wenatchee Family medicine had a workflow for downloading continuous glucose sensors and ordering sensors that was working fairly well.</a:t>
          </a:r>
        </a:p>
      </dsp:txBody>
      <dsp:txXfrm>
        <a:off x="7154322" y="469890"/>
        <a:ext cx="3148942" cy="1335915"/>
      </dsp:txXfrm>
    </dsp:sp>
    <dsp:sp modelId="{92F283E6-4F21-49DE-9D59-1F76AB7F9EC9}">
      <dsp:nvSpPr>
        <dsp:cNvPr id="0" name=""/>
        <dsp:cNvSpPr/>
      </dsp:nvSpPr>
      <dsp:spPr>
        <a:xfrm>
          <a:off x="212335" y="2545532"/>
          <a:ext cx="1335915" cy="1335915"/>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B30F126-1B85-4CD5-B547-92A77EABE9B0}">
      <dsp:nvSpPr>
        <dsp:cNvPr id="0" name=""/>
        <dsp:cNvSpPr/>
      </dsp:nvSpPr>
      <dsp:spPr>
        <a:xfrm>
          <a:off x="492877" y="2826074"/>
          <a:ext cx="774830" cy="77483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D89BBE7-29FB-446C-87B1-5A2C4329A806}">
      <dsp:nvSpPr>
        <dsp:cNvPr id="0" name=""/>
        <dsp:cNvSpPr/>
      </dsp:nvSpPr>
      <dsp:spPr>
        <a:xfrm>
          <a:off x="1834517" y="2545532"/>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kern="1200"/>
            <a:t>Wenatchee Internal Medicine did not have a consistent workflow for ordering and downloading continuous glucose sensors.</a:t>
          </a:r>
        </a:p>
      </dsp:txBody>
      <dsp:txXfrm>
        <a:off x="1834517" y="2545532"/>
        <a:ext cx="3148942" cy="1335915"/>
      </dsp:txXfrm>
    </dsp:sp>
    <dsp:sp modelId="{9BEFD3DE-E20B-4866-99EE-BD2ED17C01BD}">
      <dsp:nvSpPr>
        <dsp:cNvPr id="0" name=""/>
        <dsp:cNvSpPr/>
      </dsp:nvSpPr>
      <dsp:spPr>
        <a:xfrm>
          <a:off x="5532139" y="2545532"/>
          <a:ext cx="1335915" cy="1335915"/>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48C4CD9-0F2C-4B5B-9E4B-E982CD8CC02C}">
      <dsp:nvSpPr>
        <dsp:cNvPr id="0" name=""/>
        <dsp:cNvSpPr/>
      </dsp:nvSpPr>
      <dsp:spPr>
        <a:xfrm>
          <a:off x="5812681" y="2826074"/>
          <a:ext cx="774830" cy="77483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50855AA-5046-4010-B1AB-DDE1F175B208}">
      <dsp:nvSpPr>
        <dsp:cNvPr id="0" name=""/>
        <dsp:cNvSpPr/>
      </dsp:nvSpPr>
      <dsp:spPr>
        <a:xfrm>
          <a:off x="7154322" y="2545532"/>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kern="1200"/>
            <a:t>Wenatchee Internal Medicine also had a lot of changes in clinic staffing and one provider was out on maternity leave for much of this period of time and many of her patients did not have follow up and fell within the category of Hispanic patients with uncontrolled Diabetes.</a:t>
          </a:r>
        </a:p>
      </dsp:txBody>
      <dsp:txXfrm>
        <a:off x="7154322" y="2545532"/>
        <a:ext cx="3148942" cy="1335915"/>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F5356-4F67-5A1E-577C-649FAA085CB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D07BD8C-A379-EA08-9197-C27C8CD8B0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DDD949E-A948-D2B9-2744-B9918413B4C3}"/>
              </a:ext>
            </a:extLst>
          </p:cNvPr>
          <p:cNvSpPr>
            <a:spLocks noGrp="1"/>
          </p:cNvSpPr>
          <p:nvPr>
            <p:ph type="dt" sz="half" idx="10"/>
          </p:nvPr>
        </p:nvSpPr>
        <p:spPr/>
        <p:txBody>
          <a:bodyPr/>
          <a:lstStyle/>
          <a:p>
            <a:fld id="{DD3882AD-CAC8-49EB-A241-44F912D92DBF}" type="datetimeFigureOut">
              <a:rPr lang="en-US" smtClean="0"/>
              <a:t>11/19/2025</a:t>
            </a:fld>
            <a:endParaRPr lang="en-US"/>
          </a:p>
        </p:txBody>
      </p:sp>
      <p:sp>
        <p:nvSpPr>
          <p:cNvPr id="5" name="Footer Placeholder 4">
            <a:extLst>
              <a:ext uri="{FF2B5EF4-FFF2-40B4-BE49-F238E27FC236}">
                <a16:creationId xmlns:a16="http://schemas.microsoft.com/office/drawing/2014/main" id="{19207A5F-1758-A604-A9BB-D8DF3F37E4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88411F-257B-793F-9A69-BCEB30E601E6}"/>
              </a:ext>
            </a:extLst>
          </p:cNvPr>
          <p:cNvSpPr>
            <a:spLocks noGrp="1"/>
          </p:cNvSpPr>
          <p:nvPr>
            <p:ph type="sldNum" sz="quarter" idx="12"/>
          </p:nvPr>
        </p:nvSpPr>
        <p:spPr/>
        <p:txBody>
          <a:bodyPr/>
          <a:lstStyle/>
          <a:p>
            <a:fld id="{2838C8E9-7692-4297-9A7D-D9B248138370}" type="slidenum">
              <a:rPr lang="en-US" smtClean="0"/>
              <a:t>‹#›</a:t>
            </a:fld>
            <a:endParaRPr lang="en-US"/>
          </a:p>
        </p:txBody>
      </p:sp>
    </p:spTree>
    <p:extLst>
      <p:ext uri="{BB962C8B-B14F-4D97-AF65-F5344CB8AC3E}">
        <p14:creationId xmlns:p14="http://schemas.microsoft.com/office/powerpoint/2010/main" val="3550235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B2D6A-DE80-0AD5-55EA-CABA60E747C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7A2B6C1-2D11-55BB-24D0-686A5DD15E9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6377D4-B170-EF24-1D62-FF61E3336488}"/>
              </a:ext>
            </a:extLst>
          </p:cNvPr>
          <p:cNvSpPr>
            <a:spLocks noGrp="1"/>
          </p:cNvSpPr>
          <p:nvPr>
            <p:ph type="dt" sz="half" idx="10"/>
          </p:nvPr>
        </p:nvSpPr>
        <p:spPr/>
        <p:txBody>
          <a:bodyPr/>
          <a:lstStyle/>
          <a:p>
            <a:fld id="{DD3882AD-CAC8-49EB-A241-44F912D92DBF}" type="datetimeFigureOut">
              <a:rPr lang="en-US" smtClean="0"/>
              <a:t>11/19/2025</a:t>
            </a:fld>
            <a:endParaRPr lang="en-US"/>
          </a:p>
        </p:txBody>
      </p:sp>
      <p:sp>
        <p:nvSpPr>
          <p:cNvPr id="5" name="Footer Placeholder 4">
            <a:extLst>
              <a:ext uri="{FF2B5EF4-FFF2-40B4-BE49-F238E27FC236}">
                <a16:creationId xmlns:a16="http://schemas.microsoft.com/office/drawing/2014/main" id="{AC196868-CC93-4723-B766-2B1F079DAE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D5E13E-6404-01F6-F787-066F635BBB66}"/>
              </a:ext>
            </a:extLst>
          </p:cNvPr>
          <p:cNvSpPr>
            <a:spLocks noGrp="1"/>
          </p:cNvSpPr>
          <p:nvPr>
            <p:ph type="sldNum" sz="quarter" idx="12"/>
          </p:nvPr>
        </p:nvSpPr>
        <p:spPr/>
        <p:txBody>
          <a:bodyPr/>
          <a:lstStyle/>
          <a:p>
            <a:fld id="{2838C8E9-7692-4297-9A7D-D9B248138370}" type="slidenum">
              <a:rPr lang="en-US" smtClean="0"/>
              <a:t>‹#›</a:t>
            </a:fld>
            <a:endParaRPr lang="en-US"/>
          </a:p>
        </p:txBody>
      </p:sp>
    </p:spTree>
    <p:extLst>
      <p:ext uri="{BB962C8B-B14F-4D97-AF65-F5344CB8AC3E}">
        <p14:creationId xmlns:p14="http://schemas.microsoft.com/office/powerpoint/2010/main" val="1737221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250339C-A7CF-085A-F333-52DC9782070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487DA62-8134-59F6-AC3A-240F0B2B920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379CA3-7CA7-CA3E-57E2-5ADA8E248756}"/>
              </a:ext>
            </a:extLst>
          </p:cNvPr>
          <p:cNvSpPr>
            <a:spLocks noGrp="1"/>
          </p:cNvSpPr>
          <p:nvPr>
            <p:ph type="dt" sz="half" idx="10"/>
          </p:nvPr>
        </p:nvSpPr>
        <p:spPr/>
        <p:txBody>
          <a:bodyPr/>
          <a:lstStyle/>
          <a:p>
            <a:fld id="{DD3882AD-CAC8-49EB-A241-44F912D92DBF}" type="datetimeFigureOut">
              <a:rPr lang="en-US" smtClean="0"/>
              <a:t>11/19/2025</a:t>
            </a:fld>
            <a:endParaRPr lang="en-US"/>
          </a:p>
        </p:txBody>
      </p:sp>
      <p:sp>
        <p:nvSpPr>
          <p:cNvPr id="5" name="Footer Placeholder 4">
            <a:extLst>
              <a:ext uri="{FF2B5EF4-FFF2-40B4-BE49-F238E27FC236}">
                <a16:creationId xmlns:a16="http://schemas.microsoft.com/office/drawing/2014/main" id="{57051F81-32A0-7E49-37B7-38537FCB82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CB2B37-9D1A-DA56-F21C-9133A5516588}"/>
              </a:ext>
            </a:extLst>
          </p:cNvPr>
          <p:cNvSpPr>
            <a:spLocks noGrp="1"/>
          </p:cNvSpPr>
          <p:nvPr>
            <p:ph type="sldNum" sz="quarter" idx="12"/>
          </p:nvPr>
        </p:nvSpPr>
        <p:spPr/>
        <p:txBody>
          <a:bodyPr/>
          <a:lstStyle/>
          <a:p>
            <a:fld id="{2838C8E9-7692-4297-9A7D-D9B248138370}" type="slidenum">
              <a:rPr lang="en-US" smtClean="0"/>
              <a:t>‹#›</a:t>
            </a:fld>
            <a:endParaRPr lang="en-US"/>
          </a:p>
        </p:txBody>
      </p:sp>
    </p:spTree>
    <p:extLst>
      <p:ext uri="{BB962C8B-B14F-4D97-AF65-F5344CB8AC3E}">
        <p14:creationId xmlns:p14="http://schemas.microsoft.com/office/powerpoint/2010/main" val="3404941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1B426-83EB-0A7E-5484-288AD20223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2C571A-95DB-31F8-15A4-393EDB46E2D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813F43-FCCD-7695-D119-47ABDA96E3CB}"/>
              </a:ext>
            </a:extLst>
          </p:cNvPr>
          <p:cNvSpPr>
            <a:spLocks noGrp="1"/>
          </p:cNvSpPr>
          <p:nvPr>
            <p:ph type="dt" sz="half" idx="10"/>
          </p:nvPr>
        </p:nvSpPr>
        <p:spPr/>
        <p:txBody>
          <a:bodyPr/>
          <a:lstStyle/>
          <a:p>
            <a:fld id="{DD3882AD-CAC8-49EB-A241-44F912D92DBF}" type="datetimeFigureOut">
              <a:rPr lang="en-US" smtClean="0"/>
              <a:t>11/19/2025</a:t>
            </a:fld>
            <a:endParaRPr lang="en-US"/>
          </a:p>
        </p:txBody>
      </p:sp>
      <p:sp>
        <p:nvSpPr>
          <p:cNvPr id="5" name="Footer Placeholder 4">
            <a:extLst>
              <a:ext uri="{FF2B5EF4-FFF2-40B4-BE49-F238E27FC236}">
                <a16:creationId xmlns:a16="http://schemas.microsoft.com/office/drawing/2014/main" id="{95226A5C-BD0A-C1A9-2E91-3824E1E870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D1A31C-4C5D-462E-C503-6E749EF1FE3C}"/>
              </a:ext>
            </a:extLst>
          </p:cNvPr>
          <p:cNvSpPr>
            <a:spLocks noGrp="1"/>
          </p:cNvSpPr>
          <p:nvPr>
            <p:ph type="sldNum" sz="quarter" idx="12"/>
          </p:nvPr>
        </p:nvSpPr>
        <p:spPr/>
        <p:txBody>
          <a:bodyPr/>
          <a:lstStyle/>
          <a:p>
            <a:fld id="{2838C8E9-7692-4297-9A7D-D9B248138370}" type="slidenum">
              <a:rPr lang="en-US" smtClean="0"/>
              <a:t>‹#›</a:t>
            </a:fld>
            <a:endParaRPr lang="en-US"/>
          </a:p>
        </p:txBody>
      </p:sp>
    </p:spTree>
    <p:extLst>
      <p:ext uri="{BB962C8B-B14F-4D97-AF65-F5344CB8AC3E}">
        <p14:creationId xmlns:p14="http://schemas.microsoft.com/office/powerpoint/2010/main" val="160424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08995-F767-448A-BB05-0582D47B22F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140560D-9E25-4B9D-6F63-69970CE14C4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569A819-F931-2252-CF2C-EBB3A0DC85D0}"/>
              </a:ext>
            </a:extLst>
          </p:cNvPr>
          <p:cNvSpPr>
            <a:spLocks noGrp="1"/>
          </p:cNvSpPr>
          <p:nvPr>
            <p:ph type="dt" sz="half" idx="10"/>
          </p:nvPr>
        </p:nvSpPr>
        <p:spPr/>
        <p:txBody>
          <a:bodyPr/>
          <a:lstStyle/>
          <a:p>
            <a:fld id="{DD3882AD-CAC8-49EB-A241-44F912D92DBF}" type="datetimeFigureOut">
              <a:rPr lang="en-US" smtClean="0"/>
              <a:t>11/19/2025</a:t>
            </a:fld>
            <a:endParaRPr lang="en-US"/>
          </a:p>
        </p:txBody>
      </p:sp>
      <p:sp>
        <p:nvSpPr>
          <p:cNvPr id="5" name="Footer Placeholder 4">
            <a:extLst>
              <a:ext uri="{FF2B5EF4-FFF2-40B4-BE49-F238E27FC236}">
                <a16:creationId xmlns:a16="http://schemas.microsoft.com/office/drawing/2014/main" id="{C04A9003-1ADF-A0B7-FFA5-D292F1F6DD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B165A1-94B5-3B6A-6B93-B3560734EB73}"/>
              </a:ext>
            </a:extLst>
          </p:cNvPr>
          <p:cNvSpPr>
            <a:spLocks noGrp="1"/>
          </p:cNvSpPr>
          <p:nvPr>
            <p:ph type="sldNum" sz="quarter" idx="12"/>
          </p:nvPr>
        </p:nvSpPr>
        <p:spPr/>
        <p:txBody>
          <a:bodyPr/>
          <a:lstStyle/>
          <a:p>
            <a:fld id="{2838C8E9-7692-4297-9A7D-D9B248138370}" type="slidenum">
              <a:rPr lang="en-US" smtClean="0"/>
              <a:t>‹#›</a:t>
            </a:fld>
            <a:endParaRPr lang="en-US"/>
          </a:p>
        </p:txBody>
      </p:sp>
    </p:spTree>
    <p:extLst>
      <p:ext uri="{BB962C8B-B14F-4D97-AF65-F5344CB8AC3E}">
        <p14:creationId xmlns:p14="http://schemas.microsoft.com/office/powerpoint/2010/main" val="1144466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7BB0B-E863-5BC2-00E8-3BC520E564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70EA3B-5485-4A1D-A00D-B1CCFEFB27A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6EE249C-8C4D-622F-D55A-CB320E35E6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2CA58DE-496E-5032-3A7C-15172EA1AB59}"/>
              </a:ext>
            </a:extLst>
          </p:cNvPr>
          <p:cNvSpPr>
            <a:spLocks noGrp="1"/>
          </p:cNvSpPr>
          <p:nvPr>
            <p:ph type="dt" sz="half" idx="10"/>
          </p:nvPr>
        </p:nvSpPr>
        <p:spPr/>
        <p:txBody>
          <a:bodyPr/>
          <a:lstStyle/>
          <a:p>
            <a:fld id="{DD3882AD-CAC8-49EB-A241-44F912D92DBF}" type="datetimeFigureOut">
              <a:rPr lang="en-US" smtClean="0"/>
              <a:t>11/19/2025</a:t>
            </a:fld>
            <a:endParaRPr lang="en-US"/>
          </a:p>
        </p:txBody>
      </p:sp>
      <p:sp>
        <p:nvSpPr>
          <p:cNvPr id="6" name="Footer Placeholder 5">
            <a:extLst>
              <a:ext uri="{FF2B5EF4-FFF2-40B4-BE49-F238E27FC236}">
                <a16:creationId xmlns:a16="http://schemas.microsoft.com/office/drawing/2014/main" id="{3246D124-56B0-8E1C-57A1-3A7B36A8C9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F28219-FC87-6D09-E8CB-0C11A79C63A2}"/>
              </a:ext>
            </a:extLst>
          </p:cNvPr>
          <p:cNvSpPr>
            <a:spLocks noGrp="1"/>
          </p:cNvSpPr>
          <p:nvPr>
            <p:ph type="sldNum" sz="quarter" idx="12"/>
          </p:nvPr>
        </p:nvSpPr>
        <p:spPr/>
        <p:txBody>
          <a:bodyPr/>
          <a:lstStyle/>
          <a:p>
            <a:fld id="{2838C8E9-7692-4297-9A7D-D9B248138370}" type="slidenum">
              <a:rPr lang="en-US" smtClean="0"/>
              <a:t>‹#›</a:t>
            </a:fld>
            <a:endParaRPr lang="en-US"/>
          </a:p>
        </p:txBody>
      </p:sp>
    </p:spTree>
    <p:extLst>
      <p:ext uri="{BB962C8B-B14F-4D97-AF65-F5344CB8AC3E}">
        <p14:creationId xmlns:p14="http://schemas.microsoft.com/office/powerpoint/2010/main" val="1635211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F9EAD-0343-4ACE-368C-BF25874E80E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574BBC8-4421-D25D-8E88-8339B67AED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6C21E6-B327-155C-1D18-054EBBFCDF2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1BC3A30-5893-4D0F-1310-9C3D730F1A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BED6124-F94B-7604-F282-E74F575C52D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FF11D11-36E6-E115-82AC-2AF015842BB5}"/>
              </a:ext>
            </a:extLst>
          </p:cNvPr>
          <p:cNvSpPr>
            <a:spLocks noGrp="1"/>
          </p:cNvSpPr>
          <p:nvPr>
            <p:ph type="dt" sz="half" idx="10"/>
          </p:nvPr>
        </p:nvSpPr>
        <p:spPr/>
        <p:txBody>
          <a:bodyPr/>
          <a:lstStyle/>
          <a:p>
            <a:fld id="{DD3882AD-CAC8-49EB-A241-44F912D92DBF}" type="datetimeFigureOut">
              <a:rPr lang="en-US" smtClean="0"/>
              <a:t>11/19/2025</a:t>
            </a:fld>
            <a:endParaRPr lang="en-US"/>
          </a:p>
        </p:txBody>
      </p:sp>
      <p:sp>
        <p:nvSpPr>
          <p:cNvPr id="8" name="Footer Placeholder 7">
            <a:extLst>
              <a:ext uri="{FF2B5EF4-FFF2-40B4-BE49-F238E27FC236}">
                <a16:creationId xmlns:a16="http://schemas.microsoft.com/office/drawing/2014/main" id="{B5AA5D8C-4992-55A8-90D2-C70A8428B40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20CBE33-5186-CDA6-57C2-7DE309CD87B0}"/>
              </a:ext>
            </a:extLst>
          </p:cNvPr>
          <p:cNvSpPr>
            <a:spLocks noGrp="1"/>
          </p:cNvSpPr>
          <p:nvPr>
            <p:ph type="sldNum" sz="quarter" idx="12"/>
          </p:nvPr>
        </p:nvSpPr>
        <p:spPr/>
        <p:txBody>
          <a:bodyPr/>
          <a:lstStyle/>
          <a:p>
            <a:fld id="{2838C8E9-7692-4297-9A7D-D9B248138370}" type="slidenum">
              <a:rPr lang="en-US" smtClean="0"/>
              <a:t>‹#›</a:t>
            </a:fld>
            <a:endParaRPr lang="en-US"/>
          </a:p>
        </p:txBody>
      </p:sp>
    </p:spTree>
    <p:extLst>
      <p:ext uri="{BB962C8B-B14F-4D97-AF65-F5344CB8AC3E}">
        <p14:creationId xmlns:p14="http://schemas.microsoft.com/office/powerpoint/2010/main" val="3794864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D5100-8E7D-A197-8A57-EDBDE1B6EC9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6846FF1-4314-57AE-0A32-052E3DE014BE}"/>
              </a:ext>
            </a:extLst>
          </p:cNvPr>
          <p:cNvSpPr>
            <a:spLocks noGrp="1"/>
          </p:cNvSpPr>
          <p:nvPr>
            <p:ph type="dt" sz="half" idx="10"/>
          </p:nvPr>
        </p:nvSpPr>
        <p:spPr/>
        <p:txBody>
          <a:bodyPr/>
          <a:lstStyle/>
          <a:p>
            <a:fld id="{DD3882AD-CAC8-49EB-A241-44F912D92DBF}" type="datetimeFigureOut">
              <a:rPr lang="en-US" smtClean="0"/>
              <a:t>11/19/2025</a:t>
            </a:fld>
            <a:endParaRPr lang="en-US"/>
          </a:p>
        </p:txBody>
      </p:sp>
      <p:sp>
        <p:nvSpPr>
          <p:cNvPr id="4" name="Footer Placeholder 3">
            <a:extLst>
              <a:ext uri="{FF2B5EF4-FFF2-40B4-BE49-F238E27FC236}">
                <a16:creationId xmlns:a16="http://schemas.microsoft.com/office/drawing/2014/main" id="{75449E26-D2CF-BF02-1612-D94C2945F85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911CF82-E74B-CBC2-F664-323C8D1C7560}"/>
              </a:ext>
            </a:extLst>
          </p:cNvPr>
          <p:cNvSpPr>
            <a:spLocks noGrp="1"/>
          </p:cNvSpPr>
          <p:nvPr>
            <p:ph type="sldNum" sz="quarter" idx="12"/>
          </p:nvPr>
        </p:nvSpPr>
        <p:spPr/>
        <p:txBody>
          <a:bodyPr/>
          <a:lstStyle/>
          <a:p>
            <a:fld id="{2838C8E9-7692-4297-9A7D-D9B248138370}" type="slidenum">
              <a:rPr lang="en-US" smtClean="0"/>
              <a:t>‹#›</a:t>
            </a:fld>
            <a:endParaRPr lang="en-US"/>
          </a:p>
        </p:txBody>
      </p:sp>
    </p:spTree>
    <p:extLst>
      <p:ext uri="{BB962C8B-B14F-4D97-AF65-F5344CB8AC3E}">
        <p14:creationId xmlns:p14="http://schemas.microsoft.com/office/powerpoint/2010/main" val="307723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6918D0-A6BB-2D2A-8B13-E7F978E0AA68}"/>
              </a:ext>
            </a:extLst>
          </p:cNvPr>
          <p:cNvSpPr>
            <a:spLocks noGrp="1"/>
          </p:cNvSpPr>
          <p:nvPr>
            <p:ph type="dt" sz="half" idx="10"/>
          </p:nvPr>
        </p:nvSpPr>
        <p:spPr/>
        <p:txBody>
          <a:bodyPr/>
          <a:lstStyle/>
          <a:p>
            <a:fld id="{DD3882AD-CAC8-49EB-A241-44F912D92DBF}" type="datetimeFigureOut">
              <a:rPr lang="en-US" smtClean="0"/>
              <a:t>11/19/2025</a:t>
            </a:fld>
            <a:endParaRPr lang="en-US"/>
          </a:p>
        </p:txBody>
      </p:sp>
      <p:sp>
        <p:nvSpPr>
          <p:cNvPr id="3" name="Footer Placeholder 2">
            <a:extLst>
              <a:ext uri="{FF2B5EF4-FFF2-40B4-BE49-F238E27FC236}">
                <a16:creationId xmlns:a16="http://schemas.microsoft.com/office/drawing/2014/main" id="{04E72CF7-D4E3-8DCF-F429-C3C43F642CA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9F87D8B-955E-5F09-469B-645E7E563034}"/>
              </a:ext>
            </a:extLst>
          </p:cNvPr>
          <p:cNvSpPr>
            <a:spLocks noGrp="1"/>
          </p:cNvSpPr>
          <p:nvPr>
            <p:ph type="sldNum" sz="quarter" idx="12"/>
          </p:nvPr>
        </p:nvSpPr>
        <p:spPr/>
        <p:txBody>
          <a:bodyPr/>
          <a:lstStyle/>
          <a:p>
            <a:fld id="{2838C8E9-7692-4297-9A7D-D9B248138370}" type="slidenum">
              <a:rPr lang="en-US" smtClean="0"/>
              <a:t>‹#›</a:t>
            </a:fld>
            <a:endParaRPr lang="en-US"/>
          </a:p>
        </p:txBody>
      </p:sp>
    </p:spTree>
    <p:extLst>
      <p:ext uri="{BB962C8B-B14F-4D97-AF65-F5344CB8AC3E}">
        <p14:creationId xmlns:p14="http://schemas.microsoft.com/office/powerpoint/2010/main" val="3176519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95B3C-F31D-D58B-7DC4-5B498DCC80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18B72AC-8920-45A0-AB2B-60F9C6CE76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F36EC9A-9DB0-8C08-A2FF-DBA0125023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9C8255D-FB86-6497-C846-816EC4E3F14C}"/>
              </a:ext>
            </a:extLst>
          </p:cNvPr>
          <p:cNvSpPr>
            <a:spLocks noGrp="1"/>
          </p:cNvSpPr>
          <p:nvPr>
            <p:ph type="dt" sz="half" idx="10"/>
          </p:nvPr>
        </p:nvSpPr>
        <p:spPr/>
        <p:txBody>
          <a:bodyPr/>
          <a:lstStyle/>
          <a:p>
            <a:fld id="{DD3882AD-CAC8-49EB-A241-44F912D92DBF}" type="datetimeFigureOut">
              <a:rPr lang="en-US" smtClean="0"/>
              <a:t>11/19/2025</a:t>
            </a:fld>
            <a:endParaRPr lang="en-US"/>
          </a:p>
        </p:txBody>
      </p:sp>
      <p:sp>
        <p:nvSpPr>
          <p:cNvPr id="6" name="Footer Placeholder 5">
            <a:extLst>
              <a:ext uri="{FF2B5EF4-FFF2-40B4-BE49-F238E27FC236}">
                <a16:creationId xmlns:a16="http://schemas.microsoft.com/office/drawing/2014/main" id="{2539EFAA-7B75-6089-8BCC-D73EBE632E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E86AA8-3557-EFE0-7588-C45371FBA037}"/>
              </a:ext>
            </a:extLst>
          </p:cNvPr>
          <p:cNvSpPr>
            <a:spLocks noGrp="1"/>
          </p:cNvSpPr>
          <p:nvPr>
            <p:ph type="sldNum" sz="quarter" idx="12"/>
          </p:nvPr>
        </p:nvSpPr>
        <p:spPr/>
        <p:txBody>
          <a:bodyPr/>
          <a:lstStyle/>
          <a:p>
            <a:fld id="{2838C8E9-7692-4297-9A7D-D9B248138370}" type="slidenum">
              <a:rPr lang="en-US" smtClean="0"/>
              <a:t>‹#›</a:t>
            </a:fld>
            <a:endParaRPr lang="en-US"/>
          </a:p>
        </p:txBody>
      </p:sp>
    </p:spTree>
    <p:extLst>
      <p:ext uri="{BB962C8B-B14F-4D97-AF65-F5344CB8AC3E}">
        <p14:creationId xmlns:p14="http://schemas.microsoft.com/office/powerpoint/2010/main" val="3337691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01509-BC3C-CA9B-F41C-6F0D1286CA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6C92499-8E59-B370-0B07-CDA9C6B7C2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85E43B1-4EF6-A6DF-4440-955CA6EB4E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9B598E-A78F-D29F-55BA-CBB00E577610}"/>
              </a:ext>
            </a:extLst>
          </p:cNvPr>
          <p:cNvSpPr>
            <a:spLocks noGrp="1"/>
          </p:cNvSpPr>
          <p:nvPr>
            <p:ph type="dt" sz="half" idx="10"/>
          </p:nvPr>
        </p:nvSpPr>
        <p:spPr/>
        <p:txBody>
          <a:bodyPr/>
          <a:lstStyle/>
          <a:p>
            <a:fld id="{DD3882AD-CAC8-49EB-A241-44F912D92DBF}" type="datetimeFigureOut">
              <a:rPr lang="en-US" smtClean="0"/>
              <a:t>11/19/2025</a:t>
            </a:fld>
            <a:endParaRPr lang="en-US"/>
          </a:p>
        </p:txBody>
      </p:sp>
      <p:sp>
        <p:nvSpPr>
          <p:cNvPr id="6" name="Footer Placeholder 5">
            <a:extLst>
              <a:ext uri="{FF2B5EF4-FFF2-40B4-BE49-F238E27FC236}">
                <a16:creationId xmlns:a16="http://schemas.microsoft.com/office/drawing/2014/main" id="{3C16859B-9894-5D37-4A33-0CB0D2F007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2CD66C-C0E6-1622-48E7-C15A9804FF08}"/>
              </a:ext>
            </a:extLst>
          </p:cNvPr>
          <p:cNvSpPr>
            <a:spLocks noGrp="1"/>
          </p:cNvSpPr>
          <p:nvPr>
            <p:ph type="sldNum" sz="quarter" idx="12"/>
          </p:nvPr>
        </p:nvSpPr>
        <p:spPr/>
        <p:txBody>
          <a:bodyPr/>
          <a:lstStyle/>
          <a:p>
            <a:fld id="{2838C8E9-7692-4297-9A7D-D9B248138370}" type="slidenum">
              <a:rPr lang="en-US" smtClean="0"/>
              <a:t>‹#›</a:t>
            </a:fld>
            <a:endParaRPr lang="en-US"/>
          </a:p>
        </p:txBody>
      </p:sp>
    </p:spTree>
    <p:extLst>
      <p:ext uri="{BB962C8B-B14F-4D97-AF65-F5344CB8AC3E}">
        <p14:creationId xmlns:p14="http://schemas.microsoft.com/office/powerpoint/2010/main" val="1508373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A7A582-C7CC-C02B-2AFD-9CF8478096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7955526-7812-9196-1E8C-57DDA9FAE3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3512CF-681D-BF94-EA5D-ED91E34EE1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D3882AD-CAC8-49EB-A241-44F912D92DBF}" type="datetimeFigureOut">
              <a:rPr lang="en-US" smtClean="0"/>
              <a:t>11/19/2025</a:t>
            </a:fld>
            <a:endParaRPr lang="en-US"/>
          </a:p>
        </p:txBody>
      </p:sp>
      <p:sp>
        <p:nvSpPr>
          <p:cNvPr id="5" name="Footer Placeholder 4">
            <a:extLst>
              <a:ext uri="{FF2B5EF4-FFF2-40B4-BE49-F238E27FC236}">
                <a16:creationId xmlns:a16="http://schemas.microsoft.com/office/drawing/2014/main" id="{28E66E74-02E4-8B47-2A9B-C827CADD50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6781D36-4840-DE09-A2D3-3AFE2261F5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838C8E9-7692-4297-9A7D-D9B248138370}" type="slidenum">
              <a:rPr lang="en-US" smtClean="0"/>
              <a:t>‹#›</a:t>
            </a:fld>
            <a:endParaRPr lang="en-US"/>
          </a:p>
        </p:txBody>
      </p:sp>
    </p:spTree>
    <p:extLst>
      <p:ext uri="{BB962C8B-B14F-4D97-AF65-F5344CB8AC3E}">
        <p14:creationId xmlns:p14="http://schemas.microsoft.com/office/powerpoint/2010/main" val="17164547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F395E0B-8087-26CD-81F8-5BD41110FC8B}"/>
              </a:ext>
            </a:extLst>
          </p:cNvPr>
          <p:cNvSpPr>
            <a:spLocks noGrp="1"/>
          </p:cNvSpPr>
          <p:nvPr>
            <p:ph type="ctrTitle"/>
          </p:nvPr>
        </p:nvSpPr>
        <p:spPr>
          <a:xfrm>
            <a:off x="1524000" y="1293338"/>
            <a:ext cx="9144000" cy="3274592"/>
          </a:xfrm>
        </p:spPr>
        <p:txBody>
          <a:bodyPr anchor="ctr">
            <a:normAutofit/>
          </a:bodyPr>
          <a:lstStyle/>
          <a:p>
            <a:r>
              <a:rPr lang="en-US" sz="5600"/>
              <a:t>Health Disparity Action Plans</a:t>
            </a:r>
            <a:br>
              <a:rPr lang="en-US" sz="5600"/>
            </a:br>
            <a:r>
              <a:rPr lang="en-US" sz="5600"/>
              <a:t>Report to QRL</a:t>
            </a:r>
            <a:br>
              <a:rPr lang="en-US" sz="5600"/>
            </a:br>
            <a:r>
              <a:rPr lang="en-US" sz="5600"/>
              <a:t>Diabetes Disparity Action Plan</a:t>
            </a:r>
          </a:p>
        </p:txBody>
      </p:sp>
      <p:sp>
        <p:nvSpPr>
          <p:cNvPr id="3" name="Subtitle 2">
            <a:extLst>
              <a:ext uri="{FF2B5EF4-FFF2-40B4-BE49-F238E27FC236}">
                <a16:creationId xmlns:a16="http://schemas.microsoft.com/office/drawing/2014/main" id="{1FDB04A6-CE38-93F8-D8D0-1D40F58143C1}"/>
              </a:ext>
            </a:extLst>
          </p:cNvPr>
          <p:cNvSpPr>
            <a:spLocks noGrp="1"/>
          </p:cNvSpPr>
          <p:nvPr>
            <p:ph type="subTitle" idx="1"/>
          </p:nvPr>
        </p:nvSpPr>
        <p:spPr>
          <a:xfrm>
            <a:off x="1524000" y="5514052"/>
            <a:ext cx="9144000" cy="651910"/>
          </a:xfrm>
        </p:spPr>
        <p:txBody>
          <a:bodyPr anchor="ctr">
            <a:normAutofit/>
          </a:bodyPr>
          <a:lstStyle/>
          <a:p>
            <a:r>
              <a:rPr lang="en-US" dirty="0"/>
              <a:t>11/2025</a:t>
            </a:r>
          </a:p>
        </p:txBody>
      </p:sp>
      <p:cxnSp>
        <p:nvCxnSpPr>
          <p:cNvPr id="14" name="Straight Connector 13">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3700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graph of different colored squares&#10;&#10;Description automatically generated">
            <a:extLst>
              <a:ext uri="{FF2B5EF4-FFF2-40B4-BE49-F238E27FC236}">
                <a16:creationId xmlns:a16="http://schemas.microsoft.com/office/drawing/2014/main" id="{E498DB0B-8572-1FB7-4C06-B10C76A310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16667" y="643467"/>
            <a:ext cx="7958666" cy="5571066"/>
          </a:xfrm>
          <a:prstGeom prst="rect">
            <a:avLst/>
          </a:prstGeom>
        </p:spPr>
      </p:pic>
      <p:sp>
        <p:nvSpPr>
          <p:cNvPr id="4" name="TextBox 3">
            <a:extLst>
              <a:ext uri="{FF2B5EF4-FFF2-40B4-BE49-F238E27FC236}">
                <a16:creationId xmlns:a16="http://schemas.microsoft.com/office/drawing/2014/main" id="{FF942ED3-EC41-74A2-087A-4774010BC578}"/>
              </a:ext>
            </a:extLst>
          </p:cNvPr>
          <p:cNvSpPr txBox="1"/>
          <p:nvPr/>
        </p:nvSpPr>
        <p:spPr>
          <a:xfrm>
            <a:off x="2831977" y="3755254"/>
            <a:ext cx="621437"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ptos" panose="02110004020202020204"/>
                <a:ea typeface="+mn-ea"/>
                <a:cs typeface="+mn-cs"/>
              </a:rPr>
              <a:t>3/20</a:t>
            </a:r>
          </a:p>
        </p:txBody>
      </p:sp>
      <p:sp>
        <p:nvSpPr>
          <p:cNvPr id="5" name="TextBox 4">
            <a:extLst>
              <a:ext uri="{FF2B5EF4-FFF2-40B4-BE49-F238E27FC236}">
                <a16:creationId xmlns:a16="http://schemas.microsoft.com/office/drawing/2014/main" id="{E7254A56-8E3A-0F97-0143-D5CD80661602}"/>
              </a:ext>
            </a:extLst>
          </p:cNvPr>
          <p:cNvSpPr txBox="1"/>
          <p:nvPr/>
        </p:nvSpPr>
        <p:spPr>
          <a:xfrm>
            <a:off x="4119239" y="5433134"/>
            <a:ext cx="506027"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ptos" panose="02110004020202020204"/>
                <a:ea typeface="+mn-ea"/>
                <a:cs typeface="+mn-cs"/>
              </a:rPr>
              <a:t>1/28</a:t>
            </a:r>
          </a:p>
        </p:txBody>
      </p:sp>
      <p:sp>
        <p:nvSpPr>
          <p:cNvPr id="6" name="TextBox 5">
            <a:extLst>
              <a:ext uri="{FF2B5EF4-FFF2-40B4-BE49-F238E27FC236}">
                <a16:creationId xmlns:a16="http://schemas.microsoft.com/office/drawing/2014/main" id="{1ECCBA36-D7D1-3BC3-2909-8D97CE5AB78C}"/>
              </a:ext>
            </a:extLst>
          </p:cNvPr>
          <p:cNvSpPr txBox="1"/>
          <p:nvPr/>
        </p:nvSpPr>
        <p:spPr>
          <a:xfrm>
            <a:off x="5184559" y="5175682"/>
            <a:ext cx="719091" cy="3817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rPr>
              <a:t>0/6</a:t>
            </a:r>
          </a:p>
        </p:txBody>
      </p:sp>
      <p:sp>
        <p:nvSpPr>
          <p:cNvPr id="2" name="TextBox 1">
            <a:extLst>
              <a:ext uri="{FF2B5EF4-FFF2-40B4-BE49-F238E27FC236}">
                <a16:creationId xmlns:a16="http://schemas.microsoft.com/office/drawing/2014/main" id="{3D48A6FD-7508-0B20-CB10-8C9AAA5F6930}"/>
              </a:ext>
            </a:extLst>
          </p:cNvPr>
          <p:cNvSpPr txBox="1"/>
          <p:nvPr/>
        </p:nvSpPr>
        <p:spPr>
          <a:xfrm>
            <a:off x="609600" y="1573161"/>
            <a:ext cx="1368287" cy="1754326"/>
          </a:xfrm>
          <a:prstGeom prst="rect">
            <a:avLst/>
          </a:prstGeom>
          <a:noFill/>
        </p:spPr>
        <p:txBody>
          <a:bodyPr wrap="square" rtlCol="0">
            <a:spAutoFit/>
          </a:bodyPr>
          <a:lstStyle/>
          <a:p>
            <a:r>
              <a:rPr lang="en-US" dirty="0"/>
              <a:t>10/2024</a:t>
            </a:r>
          </a:p>
          <a:p>
            <a:r>
              <a:rPr lang="en-US" dirty="0"/>
              <a:t>Start of project in Wenatchee Internal Medicine</a:t>
            </a:r>
          </a:p>
        </p:txBody>
      </p:sp>
    </p:spTree>
    <p:extLst>
      <p:ext uri="{BB962C8B-B14F-4D97-AF65-F5344CB8AC3E}">
        <p14:creationId xmlns:p14="http://schemas.microsoft.com/office/powerpoint/2010/main" val="35663488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6A7D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graph of different colored bars&#10;&#10;AI-generated content may be incorrect.">
            <a:extLst>
              <a:ext uri="{FF2B5EF4-FFF2-40B4-BE49-F238E27FC236}">
                <a16:creationId xmlns:a16="http://schemas.microsoft.com/office/drawing/2014/main" id="{BBC6ADEB-1F32-72EE-6C08-68CE15F3E9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66010" y="480060"/>
            <a:ext cx="7280910" cy="5897880"/>
          </a:xfrm>
          <a:prstGeom prst="rect">
            <a:avLst/>
          </a:prstGeom>
        </p:spPr>
      </p:pic>
      <p:sp>
        <p:nvSpPr>
          <p:cNvPr id="7" name="TextBox 6">
            <a:extLst>
              <a:ext uri="{FF2B5EF4-FFF2-40B4-BE49-F238E27FC236}">
                <a16:creationId xmlns:a16="http://schemas.microsoft.com/office/drawing/2014/main" id="{8E21F022-FA83-6D1A-B5B2-1B56803D3D6E}"/>
              </a:ext>
            </a:extLst>
          </p:cNvPr>
          <p:cNvSpPr txBox="1"/>
          <p:nvPr/>
        </p:nvSpPr>
        <p:spPr>
          <a:xfrm>
            <a:off x="3084576" y="3703320"/>
            <a:ext cx="734895" cy="369332"/>
          </a:xfrm>
          <a:prstGeom prst="rect">
            <a:avLst/>
          </a:prstGeom>
          <a:noFill/>
        </p:spPr>
        <p:txBody>
          <a:bodyPr wrap="square" rtlCol="0">
            <a:spAutoFit/>
          </a:bodyPr>
          <a:lstStyle/>
          <a:p>
            <a:r>
              <a:rPr lang="en-US" dirty="0"/>
              <a:t>3/23</a:t>
            </a:r>
          </a:p>
        </p:txBody>
      </p:sp>
      <p:sp>
        <p:nvSpPr>
          <p:cNvPr id="9" name="TextBox 8">
            <a:extLst>
              <a:ext uri="{FF2B5EF4-FFF2-40B4-BE49-F238E27FC236}">
                <a16:creationId xmlns:a16="http://schemas.microsoft.com/office/drawing/2014/main" id="{60F7C2AF-A412-8812-141C-855B4FDFD3C0}"/>
              </a:ext>
            </a:extLst>
          </p:cNvPr>
          <p:cNvSpPr txBox="1"/>
          <p:nvPr/>
        </p:nvSpPr>
        <p:spPr>
          <a:xfrm>
            <a:off x="4069080" y="4674870"/>
            <a:ext cx="754380" cy="369332"/>
          </a:xfrm>
          <a:prstGeom prst="rect">
            <a:avLst/>
          </a:prstGeom>
          <a:noFill/>
        </p:spPr>
        <p:txBody>
          <a:bodyPr wrap="square" rtlCol="0">
            <a:spAutoFit/>
          </a:bodyPr>
          <a:lstStyle/>
          <a:p>
            <a:r>
              <a:rPr lang="en-US" dirty="0"/>
              <a:t>2/28</a:t>
            </a:r>
          </a:p>
        </p:txBody>
      </p:sp>
      <p:sp>
        <p:nvSpPr>
          <p:cNvPr id="12" name="TextBox 11">
            <a:extLst>
              <a:ext uri="{FF2B5EF4-FFF2-40B4-BE49-F238E27FC236}">
                <a16:creationId xmlns:a16="http://schemas.microsoft.com/office/drawing/2014/main" id="{226EEAB0-4EBF-95BD-8E7C-FE5F9751FD91}"/>
              </a:ext>
            </a:extLst>
          </p:cNvPr>
          <p:cNvSpPr txBox="1"/>
          <p:nvPr/>
        </p:nvSpPr>
        <p:spPr>
          <a:xfrm>
            <a:off x="5166360" y="3989070"/>
            <a:ext cx="651510" cy="369332"/>
          </a:xfrm>
          <a:prstGeom prst="rect">
            <a:avLst/>
          </a:prstGeom>
          <a:noFill/>
        </p:spPr>
        <p:txBody>
          <a:bodyPr wrap="square" rtlCol="0">
            <a:spAutoFit/>
          </a:bodyPr>
          <a:lstStyle/>
          <a:p>
            <a:r>
              <a:rPr lang="en-US" dirty="0"/>
              <a:t>1/9</a:t>
            </a:r>
          </a:p>
        </p:txBody>
      </p:sp>
      <p:sp>
        <p:nvSpPr>
          <p:cNvPr id="13" name="TextBox 12">
            <a:extLst>
              <a:ext uri="{FF2B5EF4-FFF2-40B4-BE49-F238E27FC236}">
                <a16:creationId xmlns:a16="http://schemas.microsoft.com/office/drawing/2014/main" id="{BEBE99F0-0BDE-BB81-A3D3-E9F5433BDBB7}"/>
              </a:ext>
            </a:extLst>
          </p:cNvPr>
          <p:cNvSpPr txBox="1"/>
          <p:nvPr/>
        </p:nvSpPr>
        <p:spPr>
          <a:xfrm>
            <a:off x="6217919" y="3544416"/>
            <a:ext cx="734895" cy="307777"/>
          </a:xfrm>
          <a:prstGeom prst="rect">
            <a:avLst/>
          </a:prstGeom>
          <a:noFill/>
        </p:spPr>
        <p:txBody>
          <a:bodyPr wrap="square" rtlCol="0">
            <a:spAutoFit/>
          </a:bodyPr>
          <a:lstStyle/>
          <a:p>
            <a:r>
              <a:rPr lang="en-US" sz="1400" dirty="0"/>
              <a:t>23/157</a:t>
            </a:r>
          </a:p>
        </p:txBody>
      </p:sp>
      <p:sp>
        <p:nvSpPr>
          <p:cNvPr id="14" name="TextBox 13">
            <a:extLst>
              <a:ext uri="{FF2B5EF4-FFF2-40B4-BE49-F238E27FC236}">
                <a16:creationId xmlns:a16="http://schemas.microsoft.com/office/drawing/2014/main" id="{20BB6010-82B3-ABDC-711F-6A6AB4966B87}"/>
              </a:ext>
            </a:extLst>
          </p:cNvPr>
          <p:cNvSpPr txBox="1"/>
          <p:nvPr/>
        </p:nvSpPr>
        <p:spPr>
          <a:xfrm>
            <a:off x="7164759" y="3989070"/>
            <a:ext cx="916251" cy="369332"/>
          </a:xfrm>
          <a:prstGeom prst="rect">
            <a:avLst/>
          </a:prstGeom>
          <a:noFill/>
        </p:spPr>
        <p:txBody>
          <a:bodyPr wrap="square" rtlCol="0">
            <a:spAutoFit/>
          </a:bodyPr>
          <a:lstStyle/>
          <a:p>
            <a:r>
              <a:rPr lang="en-US" dirty="0"/>
              <a:t>17/144</a:t>
            </a:r>
          </a:p>
        </p:txBody>
      </p:sp>
      <p:sp>
        <p:nvSpPr>
          <p:cNvPr id="15" name="TextBox 14">
            <a:extLst>
              <a:ext uri="{FF2B5EF4-FFF2-40B4-BE49-F238E27FC236}">
                <a16:creationId xmlns:a16="http://schemas.microsoft.com/office/drawing/2014/main" id="{9D610B4D-4369-FDB0-6C27-0F661B0C46A7}"/>
              </a:ext>
            </a:extLst>
          </p:cNvPr>
          <p:cNvSpPr txBox="1"/>
          <p:nvPr/>
        </p:nvSpPr>
        <p:spPr>
          <a:xfrm>
            <a:off x="8275320" y="3989070"/>
            <a:ext cx="662940" cy="369332"/>
          </a:xfrm>
          <a:prstGeom prst="rect">
            <a:avLst/>
          </a:prstGeom>
          <a:noFill/>
        </p:spPr>
        <p:txBody>
          <a:bodyPr wrap="square" rtlCol="0">
            <a:spAutoFit/>
          </a:bodyPr>
          <a:lstStyle/>
          <a:p>
            <a:r>
              <a:rPr lang="en-US" dirty="0"/>
              <a:t>8/71</a:t>
            </a:r>
          </a:p>
        </p:txBody>
      </p:sp>
      <p:sp>
        <p:nvSpPr>
          <p:cNvPr id="16" name="TextBox 15">
            <a:extLst>
              <a:ext uri="{FF2B5EF4-FFF2-40B4-BE49-F238E27FC236}">
                <a16:creationId xmlns:a16="http://schemas.microsoft.com/office/drawing/2014/main" id="{1EF11E64-6500-E287-1ADD-8F29DB9FC44D}"/>
              </a:ext>
            </a:extLst>
          </p:cNvPr>
          <p:cNvSpPr txBox="1"/>
          <p:nvPr/>
        </p:nvSpPr>
        <p:spPr>
          <a:xfrm>
            <a:off x="582930" y="1051560"/>
            <a:ext cx="1508760" cy="2308324"/>
          </a:xfrm>
          <a:prstGeom prst="rect">
            <a:avLst/>
          </a:prstGeom>
          <a:noFill/>
        </p:spPr>
        <p:txBody>
          <a:bodyPr wrap="square" rtlCol="0">
            <a:spAutoFit/>
          </a:bodyPr>
          <a:lstStyle/>
          <a:p>
            <a:r>
              <a:rPr lang="en-US" dirty="0"/>
              <a:t>Wenatchee</a:t>
            </a:r>
          </a:p>
          <a:p>
            <a:r>
              <a:rPr lang="en-US" dirty="0"/>
              <a:t>Internal Medicine</a:t>
            </a:r>
          </a:p>
          <a:p>
            <a:r>
              <a:rPr lang="en-US" dirty="0"/>
              <a:t>End of project</a:t>
            </a:r>
          </a:p>
          <a:p>
            <a:endParaRPr lang="en-US" dirty="0"/>
          </a:p>
          <a:p>
            <a:r>
              <a:rPr lang="en-US" dirty="0"/>
              <a:t>October 2025</a:t>
            </a:r>
          </a:p>
        </p:txBody>
      </p:sp>
    </p:spTree>
    <p:extLst>
      <p:ext uri="{BB962C8B-B14F-4D97-AF65-F5344CB8AC3E}">
        <p14:creationId xmlns:p14="http://schemas.microsoft.com/office/powerpoint/2010/main" val="11136006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45BB2-B8A6-FF83-8F3A-D4D481989CBF}"/>
              </a:ext>
            </a:extLst>
          </p:cNvPr>
          <p:cNvSpPr>
            <a:spLocks noGrp="1"/>
          </p:cNvSpPr>
          <p:nvPr>
            <p:ph type="title"/>
          </p:nvPr>
        </p:nvSpPr>
        <p:spPr/>
        <p:txBody>
          <a:bodyPr>
            <a:noAutofit/>
          </a:bodyPr>
          <a:lstStyle/>
          <a:p>
            <a:r>
              <a:rPr lang="en-US" sz="2800" dirty="0">
                <a:solidFill>
                  <a:schemeClr val="accent5">
                    <a:lumMod val="75000"/>
                  </a:schemeClr>
                </a:solidFill>
              </a:rPr>
              <a:t>Diabetes Disparity Action Plan Results</a:t>
            </a:r>
            <a:br>
              <a:rPr lang="en-US" sz="2800" dirty="0">
                <a:solidFill>
                  <a:schemeClr val="accent5">
                    <a:lumMod val="75000"/>
                  </a:schemeClr>
                </a:solidFill>
              </a:rPr>
            </a:br>
            <a:r>
              <a:rPr lang="en-US" sz="2800" dirty="0">
                <a:solidFill>
                  <a:schemeClr val="accent5">
                    <a:lumMod val="75000"/>
                  </a:schemeClr>
                </a:solidFill>
              </a:rPr>
              <a:t>Wenatchee Internal Medicine</a:t>
            </a:r>
            <a:br>
              <a:rPr lang="en-US" sz="2800" dirty="0">
                <a:solidFill>
                  <a:schemeClr val="accent5">
                    <a:lumMod val="75000"/>
                  </a:schemeClr>
                </a:solidFill>
              </a:rPr>
            </a:br>
            <a:r>
              <a:rPr lang="en-US" sz="2800" dirty="0">
                <a:solidFill>
                  <a:schemeClr val="accent5">
                    <a:lumMod val="75000"/>
                  </a:schemeClr>
                </a:solidFill>
              </a:rPr>
              <a:t>Change in Percentage of Uncontrolled Diabetes between 10/2024 to 10/2025</a:t>
            </a:r>
          </a:p>
        </p:txBody>
      </p:sp>
      <p:sp>
        <p:nvSpPr>
          <p:cNvPr id="3" name="Content Placeholder 2">
            <a:extLst>
              <a:ext uri="{FF2B5EF4-FFF2-40B4-BE49-F238E27FC236}">
                <a16:creationId xmlns:a16="http://schemas.microsoft.com/office/drawing/2014/main" id="{CBB08FDA-8DC1-1EC0-DCA8-622F0E3DA51E}"/>
              </a:ext>
            </a:extLst>
          </p:cNvPr>
          <p:cNvSpPr>
            <a:spLocks noGrp="1"/>
          </p:cNvSpPr>
          <p:nvPr>
            <p:ph idx="1"/>
          </p:nvPr>
        </p:nvSpPr>
        <p:spPr/>
        <p:txBody>
          <a:bodyPr/>
          <a:lstStyle/>
          <a:p>
            <a:r>
              <a:rPr lang="en-US" dirty="0"/>
              <a:t>40% increase in Uncontrolled diabetes for Hispanic patients</a:t>
            </a:r>
          </a:p>
          <a:p>
            <a:r>
              <a:rPr lang="en-US" dirty="0"/>
              <a:t>2% decrease in Uncontrolled diabetes for Non-Hispanic patients</a:t>
            </a:r>
          </a:p>
          <a:p>
            <a:r>
              <a:rPr lang="en-US" dirty="0"/>
              <a:t>13% decrease in Uncontrolled diabetes for American Indian patients</a:t>
            </a:r>
          </a:p>
        </p:txBody>
      </p:sp>
    </p:spTree>
    <p:extLst>
      <p:ext uri="{BB962C8B-B14F-4D97-AF65-F5344CB8AC3E}">
        <p14:creationId xmlns:p14="http://schemas.microsoft.com/office/powerpoint/2010/main" val="2422865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E2B703B-46F9-481A-A605-82E2A828C4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379AAB-0029-2068-CF4A-DD87415A2E19}"/>
              </a:ext>
            </a:extLst>
          </p:cNvPr>
          <p:cNvSpPr>
            <a:spLocks noGrp="1"/>
          </p:cNvSpPr>
          <p:nvPr>
            <p:ph type="title"/>
          </p:nvPr>
        </p:nvSpPr>
        <p:spPr>
          <a:xfrm>
            <a:off x="838200" y="459863"/>
            <a:ext cx="10515600" cy="1004594"/>
          </a:xfrm>
        </p:spPr>
        <p:txBody>
          <a:bodyPr>
            <a:normAutofit/>
          </a:bodyPr>
          <a:lstStyle/>
          <a:p>
            <a:pPr algn="ctr"/>
            <a:r>
              <a:rPr lang="en-US">
                <a:solidFill>
                  <a:srgbClr val="FFFFFF"/>
                </a:solidFill>
              </a:rPr>
              <a:t>Analysis of results</a:t>
            </a:r>
          </a:p>
        </p:txBody>
      </p:sp>
      <p:sp>
        <p:nvSpPr>
          <p:cNvPr id="11" name="Rectangle: Rounded Corners 10">
            <a:extLst>
              <a:ext uri="{FF2B5EF4-FFF2-40B4-BE49-F238E27FC236}">
                <a16:creationId xmlns:a16="http://schemas.microsoft.com/office/drawing/2014/main" id="{F13BE4D7-0C3D-4906-B230-A1C5B4665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496" y="1587970"/>
            <a:ext cx="11033008" cy="4768380"/>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ED8B67C5-CE87-1A22-02DF-A902E143C97A}"/>
              </a:ext>
            </a:extLst>
          </p:cNvPr>
          <p:cNvGraphicFramePr>
            <a:graphicFrameLocks noGrp="1"/>
          </p:cNvGraphicFramePr>
          <p:nvPr>
            <p:ph idx="1"/>
            <p:extLst>
              <p:ext uri="{D42A27DB-BD31-4B8C-83A1-F6EECF244321}">
                <p14:modId xmlns:p14="http://schemas.microsoft.com/office/powerpoint/2010/main" val="2714927641"/>
              </p:ext>
            </p:extLst>
          </p:nvPr>
        </p:nvGraphicFramePr>
        <p:xfrm>
          <a:off x="838200" y="1800911"/>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68419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43096-1EE3-5FEE-96CF-CAEAB76DDBBD}"/>
              </a:ext>
            </a:extLst>
          </p:cNvPr>
          <p:cNvSpPr>
            <a:spLocks noGrp="1"/>
          </p:cNvSpPr>
          <p:nvPr>
            <p:ph type="title"/>
          </p:nvPr>
        </p:nvSpPr>
        <p:spPr/>
        <p:txBody>
          <a:bodyPr/>
          <a:lstStyle/>
          <a:p>
            <a:r>
              <a:rPr lang="en-US" dirty="0"/>
              <a:t>Diabetes Disparity Action Plan</a:t>
            </a:r>
          </a:p>
        </p:txBody>
      </p:sp>
      <p:sp>
        <p:nvSpPr>
          <p:cNvPr id="3" name="Content Placeholder 2">
            <a:extLst>
              <a:ext uri="{FF2B5EF4-FFF2-40B4-BE49-F238E27FC236}">
                <a16:creationId xmlns:a16="http://schemas.microsoft.com/office/drawing/2014/main" id="{423F41BD-C383-FDE6-8736-8283CF84C532}"/>
              </a:ext>
            </a:extLst>
          </p:cNvPr>
          <p:cNvSpPr>
            <a:spLocks noGrp="1"/>
          </p:cNvSpPr>
          <p:nvPr>
            <p:ph idx="1"/>
          </p:nvPr>
        </p:nvSpPr>
        <p:spPr/>
        <p:txBody>
          <a:bodyPr>
            <a:normAutofit fontScale="77500" lnSpcReduction="20000"/>
          </a:bodyPr>
          <a:lstStyle/>
          <a:p>
            <a:r>
              <a:rPr lang="en-US" dirty="0"/>
              <a:t>One year pilot project started in 10/2024 and ended in 10/2025</a:t>
            </a:r>
          </a:p>
          <a:p>
            <a:r>
              <a:rPr lang="en-US" dirty="0"/>
              <a:t>In two locations: Wenatchee Internal Medicine and East Wenatchee Family Medicine</a:t>
            </a:r>
          </a:p>
          <a:p>
            <a:r>
              <a:rPr lang="en-US" b="1" dirty="0">
                <a:solidFill>
                  <a:prstClr val="black"/>
                </a:solidFill>
              </a:rPr>
              <a:t>Aim of Plan: Decrease the rate of uncontrolled Diabetes Mellitus in Hispanic and American Indian patients to reduce the disparity in rate of uncontrolled DM by 50% over the course of one year by introducing continuous glucose monitoring technology to those who are eligible for coverage by their medical plan and use of ADA standards of medical care for pharmacotherapy.</a:t>
            </a:r>
          </a:p>
          <a:p>
            <a:r>
              <a:rPr lang="en-US" b="1" dirty="0">
                <a:solidFill>
                  <a:prstClr val="black"/>
                </a:solidFill>
              </a:rPr>
              <a:t>Two educational talks were given to each location on insulin dosing and administration, </a:t>
            </a:r>
            <a:r>
              <a:rPr lang="en-US" b="1" dirty="0" err="1">
                <a:solidFill>
                  <a:prstClr val="black"/>
                </a:solidFill>
              </a:rPr>
              <a:t>cgm</a:t>
            </a:r>
            <a:r>
              <a:rPr lang="en-US" b="1" dirty="0">
                <a:solidFill>
                  <a:prstClr val="black"/>
                </a:solidFill>
              </a:rPr>
              <a:t> interpretation, and use of newer classes of diabetes medications.</a:t>
            </a:r>
          </a:p>
          <a:p>
            <a:r>
              <a:rPr lang="en-US" b="1" dirty="0">
                <a:solidFill>
                  <a:prstClr val="black"/>
                </a:solidFill>
              </a:rPr>
              <a:t>Endocrinologist did chart reviews and gave recommendations quarterly for every Hispanic, Black or American Indian patient who had uncontrolled diabetes and sent treatment recommendations to the patient’s primary care provider.</a:t>
            </a:r>
          </a:p>
          <a:p>
            <a:endParaRPr lang="en-US" dirty="0"/>
          </a:p>
        </p:txBody>
      </p:sp>
    </p:spTree>
    <p:extLst>
      <p:ext uri="{BB962C8B-B14F-4D97-AF65-F5344CB8AC3E}">
        <p14:creationId xmlns:p14="http://schemas.microsoft.com/office/powerpoint/2010/main" val="1858172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graph of different colored bars&#10;&#10;Description automatically generated">
            <a:extLst>
              <a:ext uri="{FF2B5EF4-FFF2-40B4-BE49-F238E27FC236}">
                <a16:creationId xmlns:a16="http://schemas.microsoft.com/office/drawing/2014/main" id="{4919BCED-BEAB-243B-E52D-EA41FC7D99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4295" y="643467"/>
            <a:ext cx="7403410" cy="5571066"/>
          </a:xfrm>
          <a:prstGeom prst="rect">
            <a:avLst/>
          </a:prstGeom>
        </p:spPr>
      </p:pic>
      <p:sp>
        <p:nvSpPr>
          <p:cNvPr id="4" name="TextBox 3">
            <a:extLst>
              <a:ext uri="{FF2B5EF4-FFF2-40B4-BE49-F238E27FC236}">
                <a16:creationId xmlns:a16="http://schemas.microsoft.com/office/drawing/2014/main" id="{6BD18259-4A0F-3FFE-7D0E-FE0D35E43BCC}"/>
              </a:ext>
            </a:extLst>
          </p:cNvPr>
          <p:cNvSpPr txBox="1"/>
          <p:nvPr/>
        </p:nvSpPr>
        <p:spPr>
          <a:xfrm>
            <a:off x="4515439" y="4411744"/>
            <a:ext cx="669303"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Aptos" panose="02110004020202020204"/>
                <a:ea typeface="+mn-ea"/>
                <a:cs typeface="+mn-cs"/>
              </a:rPr>
              <a:t>112/1120</a:t>
            </a:r>
          </a:p>
        </p:txBody>
      </p:sp>
      <p:sp>
        <p:nvSpPr>
          <p:cNvPr id="5" name="TextBox 4">
            <a:extLst>
              <a:ext uri="{FF2B5EF4-FFF2-40B4-BE49-F238E27FC236}">
                <a16:creationId xmlns:a16="http://schemas.microsoft.com/office/drawing/2014/main" id="{16AC8CCE-0EF0-0BDA-20F7-27E62D5BEEA6}"/>
              </a:ext>
            </a:extLst>
          </p:cNvPr>
          <p:cNvSpPr txBox="1"/>
          <p:nvPr/>
        </p:nvSpPr>
        <p:spPr>
          <a:xfrm>
            <a:off x="5637229" y="2865748"/>
            <a:ext cx="603315" cy="2539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Aptos" panose="02110004020202020204"/>
                <a:ea typeface="+mn-ea"/>
                <a:cs typeface="+mn-cs"/>
              </a:rPr>
              <a:t>51/255</a:t>
            </a:r>
          </a:p>
        </p:txBody>
      </p:sp>
      <p:sp>
        <p:nvSpPr>
          <p:cNvPr id="2" name="TextBox 1">
            <a:extLst>
              <a:ext uri="{FF2B5EF4-FFF2-40B4-BE49-F238E27FC236}">
                <a16:creationId xmlns:a16="http://schemas.microsoft.com/office/drawing/2014/main" id="{49995AC4-FF51-C888-1D5C-28562C80BA45}"/>
              </a:ext>
            </a:extLst>
          </p:cNvPr>
          <p:cNvSpPr txBox="1"/>
          <p:nvPr/>
        </p:nvSpPr>
        <p:spPr>
          <a:xfrm>
            <a:off x="560439" y="1170039"/>
            <a:ext cx="1356844" cy="369332"/>
          </a:xfrm>
          <a:prstGeom prst="rect">
            <a:avLst/>
          </a:prstGeom>
          <a:noFill/>
        </p:spPr>
        <p:txBody>
          <a:bodyPr wrap="square" rtlCol="0">
            <a:spAutoFit/>
          </a:bodyPr>
          <a:lstStyle/>
          <a:p>
            <a:r>
              <a:rPr lang="en-US" dirty="0"/>
              <a:t>10/2024</a:t>
            </a:r>
          </a:p>
        </p:txBody>
      </p:sp>
      <p:sp>
        <p:nvSpPr>
          <p:cNvPr id="6" name="TextBox 5">
            <a:extLst>
              <a:ext uri="{FF2B5EF4-FFF2-40B4-BE49-F238E27FC236}">
                <a16:creationId xmlns:a16="http://schemas.microsoft.com/office/drawing/2014/main" id="{03000D7E-5037-E4A5-8678-12D75D4D48F5}"/>
              </a:ext>
            </a:extLst>
          </p:cNvPr>
          <p:cNvSpPr txBox="1"/>
          <p:nvPr/>
        </p:nvSpPr>
        <p:spPr>
          <a:xfrm>
            <a:off x="560439" y="1639957"/>
            <a:ext cx="1356844" cy="2031325"/>
          </a:xfrm>
          <a:prstGeom prst="rect">
            <a:avLst/>
          </a:prstGeom>
          <a:noFill/>
        </p:spPr>
        <p:txBody>
          <a:bodyPr wrap="square" rtlCol="0">
            <a:spAutoFit/>
          </a:bodyPr>
          <a:lstStyle/>
          <a:p>
            <a:r>
              <a:rPr lang="en-US" dirty="0"/>
              <a:t>Start of Pilot project in East Wenatchee Family Medicine</a:t>
            </a:r>
          </a:p>
        </p:txBody>
      </p:sp>
    </p:spTree>
    <p:extLst>
      <p:ext uri="{BB962C8B-B14F-4D97-AF65-F5344CB8AC3E}">
        <p14:creationId xmlns:p14="http://schemas.microsoft.com/office/powerpoint/2010/main" val="1384476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6979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graph of a bar chart&#10;&#10;AI-generated content may be incorrect.">
            <a:extLst>
              <a:ext uri="{FF2B5EF4-FFF2-40B4-BE49-F238E27FC236}">
                <a16:creationId xmlns:a16="http://schemas.microsoft.com/office/drawing/2014/main" id="{1DBAB3BA-E890-5759-895A-6CDA4EF274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88920" y="643467"/>
            <a:ext cx="6789420" cy="5571066"/>
          </a:xfrm>
          <a:prstGeom prst="rect">
            <a:avLst/>
          </a:prstGeom>
        </p:spPr>
      </p:pic>
      <p:sp>
        <p:nvSpPr>
          <p:cNvPr id="4" name="TextBox 3">
            <a:extLst>
              <a:ext uri="{FF2B5EF4-FFF2-40B4-BE49-F238E27FC236}">
                <a16:creationId xmlns:a16="http://schemas.microsoft.com/office/drawing/2014/main" id="{FF06BC89-4A63-5067-7CD4-C145C2D0FE14}"/>
              </a:ext>
            </a:extLst>
          </p:cNvPr>
          <p:cNvSpPr txBox="1"/>
          <p:nvPr/>
        </p:nvSpPr>
        <p:spPr>
          <a:xfrm>
            <a:off x="4046220" y="4251960"/>
            <a:ext cx="845820" cy="276999"/>
          </a:xfrm>
          <a:prstGeom prst="rect">
            <a:avLst/>
          </a:prstGeom>
          <a:noFill/>
        </p:spPr>
        <p:txBody>
          <a:bodyPr wrap="square" rtlCol="0">
            <a:spAutoFit/>
          </a:bodyPr>
          <a:lstStyle/>
          <a:p>
            <a:r>
              <a:rPr lang="en-US" sz="1200" dirty="0"/>
              <a:t>100/1203</a:t>
            </a:r>
          </a:p>
        </p:txBody>
      </p:sp>
      <p:sp>
        <p:nvSpPr>
          <p:cNvPr id="6" name="TextBox 5">
            <a:extLst>
              <a:ext uri="{FF2B5EF4-FFF2-40B4-BE49-F238E27FC236}">
                <a16:creationId xmlns:a16="http://schemas.microsoft.com/office/drawing/2014/main" id="{F745D503-8F0F-F82A-2E98-2483C432161F}"/>
              </a:ext>
            </a:extLst>
          </p:cNvPr>
          <p:cNvSpPr txBox="1"/>
          <p:nvPr/>
        </p:nvSpPr>
        <p:spPr>
          <a:xfrm>
            <a:off x="5280660" y="2286000"/>
            <a:ext cx="948690" cy="369332"/>
          </a:xfrm>
          <a:prstGeom prst="rect">
            <a:avLst/>
          </a:prstGeom>
          <a:noFill/>
        </p:spPr>
        <p:txBody>
          <a:bodyPr wrap="square" rtlCol="0">
            <a:spAutoFit/>
          </a:bodyPr>
          <a:lstStyle/>
          <a:p>
            <a:r>
              <a:rPr lang="en-US" dirty="0"/>
              <a:t>51/288</a:t>
            </a:r>
          </a:p>
        </p:txBody>
      </p:sp>
      <p:sp>
        <p:nvSpPr>
          <p:cNvPr id="7" name="TextBox 6">
            <a:extLst>
              <a:ext uri="{FF2B5EF4-FFF2-40B4-BE49-F238E27FC236}">
                <a16:creationId xmlns:a16="http://schemas.microsoft.com/office/drawing/2014/main" id="{A2C14F61-F033-CD00-6A40-0F33C6A9B7E1}"/>
              </a:ext>
            </a:extLst>
          </p:cNvPr>
          <p:cNvSpPr txBox="1"/>
          <p:nvPr/>
        </p:nvSpPr>
        <p:spPr>
          <a:xfrm>
            <a:off x="6617970" y="4331970"/>
            <a:ext cx="925830" cy="307777"/>
          </a:xfrm>
          <a:prstGeom prst="rect">
            <a:avLst/>
          </a:prstGeom>
          <a:noFill/>
        </p:spPr>
        <p:txBody>
          <a:bodyPr wrap="square" rtlCol="0">
            <a:spAutoFit/>
          </a:bodyPr>
          <a:lstStyle/>
          <a:p>
            <a:r>
              <a:rPr lang="en-US" sz="1400" dirty="0"/>
              <a:t>644/7730</a:t>
            </a:r>
          </a:p>
        </p:txBody>
      </p:sp>
      <p:sp>
        <p:nvSpPr>
          <p:cNvPr id="9" name="TextBox 8">
            <a:extLst>
              <a:ext uri="{FF2B5EF4-FFF2-40B4-BE49-F238E27FC236}">
                <a16:creationId xmlns:a16="http://schemas.microsoft.com/office/drawing/2014/main" id="{3EB53DE0-265A-AF6A-8B6B-921480EF9286}"/>
              </a:ext>
            </a:extLst>
          </p:cNvPr>
          <p:cNvSpPr txBox="1"/>
          <p:nvPr/>
        </p:nvSpPr>
        <p:spPr>
          <a:xfrm>
            <a:off x="7966710" y="2655332"/>
            <a:ext cx="754380" cy="261610"/>
          </a:xfrm>
          <a:prstGeom prst="rect">
            <a:avLst/>
          </a:prstGeom>
          <a:noFill/>
        </p:spPr>
        <p:txBody>
          <a:bodyPr wrap="square" rtlCol="0">
            <a:spAutoFit/>
          </a:bodyPr>
          <a:lstStyle/>
          <a:p>
            <a:r>
              <a:rPr lang="en-US" sz="1100" dirty="0"/>
              <a:t>308/1893</a:t>
            </a:r>
          </a:p>
        </p:txBody>
      </p:sp>
      <p:sp>
        <p:nvSpPr>
          <p:cNvPr id="11" name="TextBox 10">
            <a:extLst>
              <a:ext uri="{FF2B5EF4-FFF2-40B4-BE49-F238E27FC236}">
                <a16:creationId xmlns:a16="http://schemas.microsoft.com/office/drawing/2014/main" id="{94F50432-9A84-2E60-C9C0-07C068C90359}"/>
              </a:ext>
            </a:extLst>
          </p:cNvPr>
          <p:cNvSpPr txBox="1"/>
          <p:nvPr/>
        </p:nvSpPr>
        <p:spPr>
          <a:xfrm>
            <a:off x="640080" y="982980"/>
            <a:ext cx="1885950" cy="1200329"/>
          </a:xfrm>
          <a:prstGeom prst="rect">
            <a:avLst/>
          </a:prstGeom>
          <a:noFill/>
        </p:spPr>
        <p:txBody>
          <a:bodyPr wrap="square" rtlCol="0">
            <a:spAutoFit/>
          </a:bodyPr>
          <a:lstStyle/>
          <a:p>
            <a:r>
              <a:rPr lang="en-US" dirty="0"/>
              <a:t>End of project-</a:t>
            </a:r>
          </a:p>
          <a:p>
            <a:r>
              <a:rPr lang="en-US" dirty="0"/>
              <a:t>East Wenatchee</a:t>
            </a:r>
          </a:p>
          <a:p>
            <a:r>
              <a:rPr lang="en-US" dirty="0"/>
              <a:t>Family Medicine</a:t>
            </a:r>
          </a:p>
          <a:p>
            <a:r>
              <a:rPr lang="en-US" dirty="0"/>
              <a:t>October 2025</a:t>
            </a:r>
          </a:p>
        </p:txBody>
      </p:sp>
    </p:spTree>
    <p:extLst>
      <p:ext uri="{BB962C8B-B14F-4D97-AF65-F5344CB8AC3E}">
        <p14:creationId xmlns:p14="http://schemas.microsoft.com/office/powerpoint/2010/main" val="2432154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graph of a bar chart&#10;&#10;Description automatically generated with medium confidence">
            <a:extLst>
              <a:ext uri="{FF2B5EF4-FFF2-40B4-BE49-F238E27FC236}">
                <a16:creationId xmlns:a16="http://schemas.microsoft.com/office/drawing/2014/main" id="{7027ABEE-7B3B-8477-E3AA-DC2E111D846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3724" y="643467"/>
            <a:ext cx="7764551" cy="5571066"/>
          </a:xfrm>
          <a:prstGeom prst="rect">
            <a:avLst/>
          </a:prstGeom>
        </p:spPr>
      </p:pic>
      <p:sp>
        <p:nvSpPr>
          <p:cNvPr id="4" name="TextBox 3">
            <a:extLst>
              <a:ext uri="{FF2B5EF4-FFF2-40B4-BE49-F238E27FC236}">
                <a16:creationId xmlns:a16="http://schemas.microsoft.com/office/drawing/2014/main" id="{4934C7F4-62A6-3F34-5231-342192C934FA}"/>
              </a:ext>
            </a:extLst>
          </p:cNvPr>
          <p:cNvSpPr txBox="1"/>
          <p:nvPr/>
        </p:nvSpPr>
        <p:spPr>
          <a:xfrm>
            <a:off x="3318235" y="4006392"/>
            <a:ext cx="71643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rPr>
              <a:t>3/13</a:t>
            </a:r>
          </a:p>
        </p:txBody>
      </p:sp>
      <p:sp>
        <p:nvSpPr>
          <p:cNvPr id="5" name="TextBox 4">
            <a:extLst>
              <a:ext uri="{FF2B5EF4-FFF2-40B4-BE49-F238E27FC236}">
                <a16:creationId xmlns:a16="http://schemas.microsoft.com/office/drawing/2014/main" id="{3709CDDE-BFEC-3944-BDF7-E591F0D14441}"/>
              </a:ext>
            </a:extLst>
          </p:cNvPr>
          <p:cNvSpPr txBox="1"/>
          <p:nvPr/>
        </p:nvSpPr>
        <p:spPr>
          <a:xfrm>
            <a:off x="4345757" y="4977353"/>
            <a:ext cx="59388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0/17</a:t>
            </a:r>
          </a:p>
        </p:txBody>
      </p:sp>
      <p:sp>
        <p:nvSpPr>
          <p:cNvPr id="6" name="TextBox 5">
            <a:extLst>
              <a:ext uri="{FF2B5EF4-FFF2-40B4-BE49-F238E27FC236}">
                <a16:creationId xmlns:a16="http://schemas.microsoft.com/office/drawing/2014/main" id="{7E47AF19-222B-7A2F-2F67-5762D2D6ADCF}"/>
              </a:ext>
            </a:extLst>
          </p:cNvPr>
          <p:cNvSpPr txBox="1"/>
          <p:nvPr/>
        </p:nvSpPr>
        <p:spPr>
          <a:xfrm>
            <a:off x="5420412" y="3148553"/>
            <a:ext cx="59388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rPr>
              <a:t>3/9</a:t>
            </a:r>
          </a:p>
        </p:txBody>
      </p:sp>
      <p:sp>
        <p:nvSpPr>
          <p:cNvPr id="2" name="TextBox 1">
            <a:extLst>
              <a:ext uri="{FF2B5EF4-FFF2-40B4-BE49-F238E27FC236}">
                <a16:creationId xmlns:a16="http://schemas.microsoft.com/office/drawing/2014/main" id="{1A366A59-422C-5779-AE24-B6AC3AA4C379}"/>
              </a:ext>
            </a:extLst>
          </p:cNvPr>
          <p:cNvSpPr txBox="1"/>
          <p:nvPr/>
        </p:nvSpPr>
        <p:spPr>
          <a:xfrm>
            <a:off x="599768" y="1425677"/>
            <a:ext cx="1358241" cy="2031325"/>
          </a:xfrm>
          <a:prstGeom prst="rect">
            <a:avLst/>
          </a:prstGeom>
          <a:noFill/>
        </p:spPr>
        <p:txBody>
          <a:bodyPr wrap="square" rtlCol="0">
            <a:spAutoFit/>
          </a:bodyPr>
          <a:lstStyle/>
          <a:p>
            <a:r>
              <a:rPr lang="en-US" dirty="0"/>
              <a:t>10/2024</a:t>
            </a:r>
          </a:p>
          <a:p>
            <a:r>
              <a:rPr lang="en-US" dirty="0"/>
              <a:t>Start of project</a:t>
            </a:r>
          </a:p>
          <a:p>
            <a:r>
              <a:rPr lang="en-US" dirty="0"/>
              <a:t>In East Wenatchee Family Medicine</a:t>
            </a:r>
          </a:p>
        </p:txBody>
      </p:sp>
    </p:spTree>
    <p:extLst>
      <p:ext uri="{BB962C8B-B14F-4D97-AF65-F5344CB8AC3E}">
        <p14:creationId xmlns:p14="http://schemas.microsoft.com/office/powerpoint/2010/main" val="2090154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617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graph of different colored bars&#10;&#10;AI-generated content may be incorrect.">
            <a:extLst>
              <a:ext uri="{FF2B5EF4-FFF2-40B4-BE49-F238E27FC236}">
                <a16:creationId xmlns:a16="http://schemas.microsoft.com/office/drawing/2014/main" id="{6DEBE21A-A8DB-198A-F39E-2608DABF29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57450" y="541896"/>
            <a:ext cx="7029450" cy="5836044"/>
          </a:xfrm>
          <a:prstGeom prst="rect">
            <a:avLst/>
          </a:prstGeom>
        </p:spPr>
      </p:pic>
      <p:sp>
        <p:nvSpPr>
          <p:cNvPr id="4" name="TextBox 3">
            <a:extLst>
              <a:ext uri="{FF2B5EF4-FFF2-40B4-BE49-F238E27FC236}">
                <a16:creationId xmlns:a16="http://schemas.microsoft.com/office/drawing/2014/main" id="{7A4C5A74-AF09-853A-B39D-1B0852390713}"/>
              </a:ext>
            </a:extLst>
          </p:cNvPr>
          <p:cNvSpPr txBox="1"/>
          <p:nvPr/>
        </p:nvSpPr>
        <p:spPr>
          <a:xfrm>
            <a:off x="3177540" y="2057400"/>
            <a:ext cx="617220" cy="338554"/>
          </a:xfrm>
          <a:prstGeom prst="rect">
            <a:avLst/>
          </a:prstGeom>
          <a:noFill/>
        </p:spPr>
        <p:txBody>
          <a:bodyPr wrap="square" rtlCol="0">
            <a:spAutoFit/>
          </a:bodyPr>
          <a:lstStyle/>
          <a:p>
            <a:r>
              <a:rPr lang="en-US" sz="1600" dirty="0"/>
              <a:t>3/15</a:t>
            </a:r>
          </a:p>
        </p:txBody>
      </p:sp>
      <p:sp>
        <p:nvSpPr>
          <p:cNvPr id="6" name="TextBox 5">
            <a:extLst>
              <a:ext uri="{FF2B5EF4-FFF2-40B4-BE49-F238E27FC236}">
                <a16:creationId xmlns:a16="http://schemas.microsoft.com/office/drawing/2014/main" id="{6C3B1726-C0BE-7639-3AC8-CF7AB7E9AB03}"/>
              </a:ext>
            </a:extLst>
          </p:cNvPr>
          <p:cNvSpPr txBox="1"/>
          <p:nvPr/>
        </p:nvSpPr>
        <p:spPr>
          <a:xfrm>
            <a:off x="4194810" y="4812030"/>
            <a:ext cx="697230" cy="369332"/>
          </a:xfrm>
          <a:prstGeom prst="rect">
            <a:avLst/>
          </a:prstGeom>
          <a:noFill/>
        </p:spPr>
        <p:txBody>
          <a:bodyPr wrap="square" rtlCol="0">
            <a:spAutoFit/>
          </a:bodyPr>
          <a:lstStyle/>
          <a:p>
            <a:r>
              <a:rPr lang="en-US" dirty="0"/>
              <a:t>0/15</a:t>
            </a:r>
          </a:p>
        </p:txBody>
      </p:sp>
      <p:sp>
        <p:nvSpPr>
          <p:cNvPr id="7" name="TextBox 6">
            <a:extLst>
              <a:ext uri="{FF2B5EF4-FFF2-40B4-BE49-F238E27FC236}">
                <a16:creationId xmlns:a16="http://schemas.microsoft.com/office/drawing/2014/main" id="{592C17EF-ADD2-8BD3-7ED6-DE404664C664}"/>
              </a:ext>
            </a:extLst>
          </p:cNvPr>
          <p:cNvSpPr txBox="1"/>
          <p:nvPr/>
        </p:nvSpPr>
        <p:spPr>
          <a:xfrm>
            <a:off x="5166360" y="3314700"/>
            <a:ext cx="662940" cy="377190"/>
          </a:xfrm>
          <a:prstGeom prst="rect">
            <a:avLst/>
          </a:prstGeom>
          <a:noFill/>
        </p:spPr>
        <p:txBody>
          <a:bodyPr wrap="square" rtlCol="0">
            <a:spAutoFit/>
          </a:bodyPr>
          <a:lstStyle/>
          <a:p>
            <a:r>
              <a:rPr lang="en-US" dirty="0"/>
              <a:t>1/7</a:t>
            </a:r>
          </a:p>
        </p:txBody>
      </p:sp>
      <p:sp>
        <p:nvSpPr>
          <p:cNvPr id="9" name="TextBox 8">
            <a:extLst>
              <a:ext uri="{FF2B5EF4-FFF2-40B4-BE49-F238E27FC236}">
                <a16:creationId xmlns:a16="http://schemas.microsoft.com/office/drawing/2014/main" id="{9B615F33-52D6-B73C-535F-52E992A0072F}"/>
              </a:ext>
            </a:extLst>
          </p:cNvPr>
          <p:cNvSpPr txBox="1"/>
          <p:nvPr/>
        </p:nvSpPr>
        <p:spPr>
          <a:xfrm>
            <a:off x="6263640" y="3691890"/>
            <a:ext cx="662940" cy="276999"/>
          </a:xfrm>
          <a:prstGeom prst="rect">
            <a:avLst/>
          </a:prstGeom>
          <a:noFill/>
        </p:spPr>
        <p:txBody>
          <a:bodyPr wrap="square" rtlCol="0">
            <a:spAutoFit/>
          </a:bodyPr>
          <a:lstStyle/>
          <a:p>
            <a:r>
              <a:rPr lang="en-US" sz="1200" dirty="0"/>
              <a:t>23/165</a:t>
            </a:r>
          </a:p>
        </p:txBody>
      </p:sp>
      <p:sp>
        <p:nvSpPr>
          <p:cNvPr id="11" name="TextBox 10">
            <a:extLst>
              <a:ext uri="{FF2B5EF4-FFF2-40B4-BE49-F238E27FC236}">
                <a16:creationId xmlns:a16="http://schemas.microsoft.com/office/drawing/2014/main" id="{09A43FF6-DC0B-C1A2-987A-41B2230C792F}"/>
              </a:ext>
            </a:extLst>
          </p:cNvPr>
          <p:cNvSpPr txBox="1"/>
          <p:nvPr/>
        </p:nvSpPr>
        <p:spPr>
          <a:xfrm>
            <a:off x="7303770" y="3851910"/>
            <a:ext cx="662940" cy="276999"/>
          </a:xfrm>
          <a:prstGeom prst="rect">
            <a:avLst/>
          </a:prstGeom>
          <a:noFill/>
        </p:spPr>
        <p:txBody>
          <a:bodyPr wrap="square" rtlCol="0">
            <a:spAutoFit/>
          </a:bodyPr>
          <a:lstStyle/>
          <a:p>
            <a:r>
              <a:rPr lang="en-US" sz="1200" dirty="0"/>
              <a:t>19/157</a:t>
            </a:r>
          </a:p>
        </p:txBody>
      </p:sp>
      <p:sp>
        <p:nvSpPr>
          <p:cNvPr id="12" name="TextBox 11">
            <a:extLst>
              <a:ext uri="{FF2B5EF4-FFF2-40B4-BE49-F238E27FC236}">
                <a16:creationId xmlns:a16="http://schemas.microsoft.com/office/drawing/2014/main" id="{55912F0C-B1DE-8283-3A5E-24A533D10B80}"/>
              </a:ext>
            </a:extLst>
          </p:cNvPr>
          <p:cNvSpPr txBox="1"/>
          <p:nvPr/>
        </p:nvSpPr>
        <p:spPr>
          <a:xfrm>
            <a:off x="8275320" y="3968889"/>
            <a:ext cx="662940" cy="369332"/>
          </a:xfrm>
          <a:prstGeom prst="rect">
            <a:avLst/>
          </a:prstGeom>
          <a:noFill/>
        </p:spPr>
        <p:txBody>
          <a:bodyPr wrap="square" rtlCol="0">
            <a:spAutoFit/>
          </a:bodyPr>
          <a:lstStyle/>
          <a:p>
            <a:r>
              <a:rPr lang="en-US" dirty="0"/>
              <a:t>8/73</a:t>
            </a:r>
          </a:p>
        </p:txBody>
      </p:sp>
      <p:sp>
        <p:nvSpPr>
          <p:cNvPr id="13" name="TextBox 12">
            <a:extLst>
              <a:ext uri="{FF2B5EF4-FFF2-40B4-BE49-F238E27FC236}">
                <a16:creationId xmlns:a16="http://schemas.microsoft.com/office/drawing/2014/main" id="{7D285619-42AA-815D-6D7A-B1510BF8E649}"/>
              </a:ext>
            </a:extLst>
          </p:cNvPr>
          <p:cNvSpPr txBox="1"/>
          <p:nvPr/>
        </p:nvSpPr>
        <p:spPr>
          <a:xfrm>
            <a:off x="626165" y="993913"/>
            <a:ext cx="1759226" cy="1754326"/>
          </a:xfrm>
          <a:prstGeom prst="rect">
            <a:avLst/>
          </a:prstGeom>
          <a:noFill/>
        </p:spPr>
        <p:txBody>
          <a:bodyPr wrap="square" rtlCol="0">
            <a:spAutoFit/>
          </a:bodyPr>
          <a:lstStyle/>
          <a:p>
            <a:r>
              <a:rPr lang="en-US" dirty="0"/>
              <a:t>East Wenatchee</a:t>
            </a:r>
          </a:p>
          <a:p>
            <a:r>
              <a:rPr lang="en-US" dirty="0"/>
              <a:t>Family Medicine</a:t>
            </a:r>
          </a:p>
          <a:p>
            <a:endParaRPr lang="en-US" dirty="0"/>
          </a:p>
          <a:p>
            <a:r>
              <a:rPr lang="en-US" dirty="0"/>
              <a:t>October 2025</a:t>
            </a:r>
          </a:p>
        </p:txBody>
      </p:sp>
    </p:spTree>
    <p:extLst>
      <p:ext uri="{BB962C8B-B14F-4D97-AF65-F5344CB8AC3E}">
        <p14:creationId xmlns:p14="http://schemas.microsoft.com/office/powerpoint/2010/main" val="2711597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EFB2F-1DFA-431C-0FB4-23158D0B4F55}"/>
              </a:ext>
            </a:extLst>
          </p:cNvPr>
          <p:cNvSpPr>
            <a:spLocks noGrp="1"/>
          </p:cNvSpPr>
          <p:nvPr>
            <p:ph type="title"/>
          </p:nvPr>
        </p:nvSpPr>
        <p:spPr/>
        <p:txBody>
          <a:bodyPr>
            <a:noAutofit/>
          </a:bodyPr>
          <a:lstStyle/>
          <a:p>
            <a:r>
              <a:rPr lang="en-US" sz="2800" dirty="0">
                <a:solidFill>
                  <a:schemeClr val="accent5">
                    <a:lumMod val="75000"/>
                  </a:schemeClr>
                </a:solidFill>
              </a:rPr>
              <a:t>Diabetes Disparity Action Plan Results</a:t>
            </a:r>
            <a:br>
              <a:rPr lang="en-US" sz="2800" dirty="0">
                <a:solidFill>
                  <a:schemeClr val="accent5">
                    <a:lumMod val="75000"/>
                  </a:schemeClr>
                </a:solidFill>
              </a:rPr>
            </a:br>
            <a:r>
              <a:rPr lang="en-US" sz="2800" dirty="0">
                <a:solidFill>
                  <a:schemeClr val="accent5">
                    <a:lumMod val="75000"/>
                  </a:schemeClr>
                </a:solidFill>
              </a:rPr>
              <a:t>East Wenatchee </a:t>
            </a:r>
            <a:br>
              <a:rPr lang="en-US" sz="2800" dirty="0">
                <a:solidFill>
                  <a:schemeClr val="accent5">
                    <a:lumMod val="75000"/>
                  </a:schemeClr>
                </a:solidFill>
              </a:rPr>
            </a:br>
            <a:r>
              <a:rPr lang="en-US" sz="2800" dirty="0">
                <a:solidFill>
                  <a:schemeClr val="accent5">
                    <a:lumMod val="75000"/>
                  </a:schemeClr>
                </a:solidFill>
              </a:rPr>
              <a:t>Decrease in Percentage of Uncontrolled diabetes between 10/2025 to 10/2024</a:t>
            </a:r>
          </a:p>
        </p:txBody>
      </p:sp>
      <p:sp>
        <p:nvSpPr>
          <p:cNvPr id="3" name="Content Placeholder 2">
            <a:extLst>
              <a:ext uri="{FF2B5EF4-FFF2-40B4-BE49-F238E27FC236}">
                <a16:creationId xmlns:a16="http://schemas.microsoft.com/office/drawing/2014/main" id="{8815770D-9DC8-B2C4-BA02-E343D5E54298}"/>
              </a:ext>
            </a:extLst>
          </p:cNvPr>
          <p:cNvSpPr>
            <a:spLocks noGrp="1"/>
          </p:cNvSpPr>
          <p:nvPr>
            <p:ph idx="1"/>
          </p:nvPr>
        </p:nvSpPr>
        <p:spPr/>
        <p:txBody>
          <a:bodyPr/>
          <a:lstStyle/>
          <a:p>
            <a:r>
              <a:rPr lang="en-US" dirty="0"/>
              <a:t>11.5% reduction in uncontrolled diabetes for Hispanic patients </a:t>
            </a:r>
          </a:p>
          <a:p>
            <a:r>
              <a:rPr lang="en-US" dirty="0"/>
              <a:t> 17% reduction in uncontrolled diabetes for Non-Hispanic patients </a:t>
            </a:r>
          </a:p>
          <a:p>
            <a:r>
              <a:rPr lang="en-US" dirty="0"/>
              <a:t>57% reduction in uncontrolled diabetes for Black patients </a:t>
            </a:r>
          </a:p>
          <a:p>
            <a:r>
              <a:rPr lang="en-US" dirty="0"/>
              <a:t>13% reduction in uncontrolled diabetes for American Indian patients</a:t>
            </a:r>
          </a:p>
          <a:p>
            <a:endParaRPr lang="en-US" dirty="0"/>
          </a:p>
        </p:txBody>
      </p:sp>
    </p:spTree>
    <p:extLst>
      <p:ext uri="{BB962C8B-B14F-4D97-AF65-F5344CB8AC3E}">
        <p14:creationId xmlns:p14="http://schemas.microsoft.com/office/powerpoint/2010/main" val="1143703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graph of different colored squares&#10;&#10;Description automatically generated with medium confidence">
            <a:extLst>
              <a:ext uri="{FF2B5EF4-FFF2-40B4-BE49-F238E27FC236}">
                <a16:creationId xmlns:a16="http://schemas.microsoft.com/office/drawing/2014/main" id="{A3145EF0-24BD-7C83-03A0-FFEEFB2929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31767" y="643467"/>
            <a:ext cx="7528466" cy="5571066"/>
          </a:xfrm>
          <a:prstGeom prst="rect">
            <a:avLst/>
          </a:prstGeom>
        </p:spPr>
      </p:pic>
      <p:sp>
        <p:nvSpPr>
          <p:cNvPr id="4" name="TextBox 3">
            <a:extLst>
              <a:ext uri="{FF2B5EF4-FFF2-40B4-BE49-F238E27FC236}">
                <a16:creationId xmlns:a16="http://schemas.microsoft.com/office/drawing/2014/main" id="{B0AAE6B0-C6E6-29E2-3E4F-F86C24E75DD8}"/>
              </a:ext>
            </a:extLst>
          </p:cNvPr>
          <p:cNvSpPr txBox="1"/>
          <p:nvPr/>
        </p:nvSpPr>
        <p:spPr>
          <a:xfrm>
            <a:off x="5264458" y="3160450"/>
            <a:ext cx="831542"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ptos" panose="02110004020202020204"/>
                <a:ea typeface="+mn-ea"/>
                <a:cs typeface="+mn-cs"/>
              </a:rPr>
              <a:t>22/158</a:t>
            </a:r>
          </a:p>
        </p:txBody>
      </p:sp>
      <p:sp>
        <p:nvSpPr>
          <p:cNvPr id="5" name="TextBox 4">
            <a:extLst>
              <a:ext uri="{FF2B5EF4-FFF2-40B4-BE49-F238E27FC236}">
                <a16:creationId xmlns:a16="http://schemas.microsoft.com/office/drawing/2014/main" id="{A7AADD84-A2D8-D9B2-C0B8-55DD96F43D5F}"/>
              </a:ext>
            </a:extLst>
          </p:cNvPr>
          <p:cNvSpPr txBox="1"/>
          <p:nvPr/>
        </p:nvSpPr>
        <p:spPr>
          <a:xfrm>
            <a:off x="4154750" y="4891596"/>
            <a:ext cx="639192"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ptos" panose="02110004020202020204"/>
                <a:ea typeface="+mn-ea"/>
                <a:cs typeface="+mn-cs"/>
              </a:rPr>
              <a:t>78/1541</a:t>
            </a:r>
          </a:p>
        </p:txBody>
      </p:sp>
      <p:sp>
        <p:nvSpPr>
          <p:cNvPr id="2" name="TextBox 1">
            <a:extLst>
              <a:ext uri="{FF2B5EF4-FFF2-40B4-BE49-F238E27FC236}">
                <a16:creationId xmlns:a16="http://schemas.microsoft.com/office/drawing/2014/main" id="{B22EE4B6-D615-5DCA-CC1B-E2E0D3A885DC}"/>
              </a:ext>
            </a:extLst>
          </p:cNvPr>
          <p:cNvSpPr txBox="1"/>
          <p:nvPr/>
        </p:nvSpPr>
        <p:spPr>
          <a:xfrm>
            <a:off x="580103" y="1396181"/>
            <a:ext cx="1274652" cy="2031325"/>
          </a:xfrm>
          <a:prstGeom prst="rect">
            <a:avLst/>
          </a:prstGeom>
          <a:noFill/>
        </p:spPr>
        <p:txBody>
          <a:bodyPr wrap="square" rtlCol="0">
            <a:spAutoFit/>
          </a:bodyPr>
          <a:lstStyle/>
          <a:p>
            <a:r>
              <a:rPr lang="en-US" dirty="0"/>
              <a:t>10/2024</a:t>
            </a:r>
          </a:p>
          <a:p>
            <a:r>
              <a:rPr lang="en-US" dirty="0"/>
              <a:t>Start of project in Wenatchee</a:t>
            </a:r>
          </a:p>
          <a:p>
            <a:r>
              <a:rPr lang="en-US" dirty="0"/>
              <a:t>Internal Medicine</a:t>
            </a:r>
          </a:p>
        </p:txBody>
      </p:sp>
    </p:spTree>
    <p:extLst>
      <p:ext uri="{BB962C8B-B14F-4D97-AF65-F5344CB8AC3E}">
        <p14:creationId xmlns:p14="http://schemas.microsoft.com/office/powerpoint/2010/main" val="1370755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718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screenshot of a graph&#10;&#10;AI-generated content may be incorrect.">
            <a:extLst>
              <a:ext uri="{FF2B5EF4-FFF2-40B4-BE49-F238E27FC236}">
                <a16:creationId xmlns:a16="http://schemas.microsoft.com/office/drawing/2014/main" id="{B4BDE846-1E8E-BE27-6E50-7F86321628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4610" y="643467"/>
            <a:ext cx="6892290" cy="5672640"/>
          </a:xfrm>
          <a:prstGeom prst="rect">
            <a:avLst/>
          </a:prstGeom>
        </p:spPr>
      </p:pic>
      <p:sp>
        <p:nvSpPr>
          <p:cNvPr id="4" name="TextBox 3">
            <a:extLst>
              <a:ext uri="{FF2B5EF4-FFF2-40B4-BE49-F238E27FC236}">
                <a16:creationId xmlns:a16="http://schemas.microsoft.com/office/drawing/2014/main" id="{3D6F9BFD-C134-C40D-2236-D6023C973D51}"/>
              </a:ext>
            </a:extLst>
          </p:cNvPr>
          <p:cNvSpPr txBox="1"/>
          <p:nvPr/>
        </p:nvSpPr>
        <p:spPr>
          <a:xfrm>
            <a:off x="3749040" y="5040630"/>
            <a:ext cx="697230" cy="261610"/>
          </a:xfrm>
          <a:prstGeom prst="rect">
            <a:avLst/>
          </a:prstGeom>
          <a:noFill/>
        </p:spPr>
        <p:txBody>
          <a:bodyPr wrap="square" rtlCol="0">
            <a:spAutoFit/>
          </a:bodyPr>
          <a:lstStyle/>
          <a:p>
            <a:r>
              <a:rPr lang="en-US" sz="1100" dirty="0"/>
              <a:t>80/1589</a:t>
            </a:r>
          </a:p>
        </p:txBody>
      </p:sp>
      <p:sp>
        <p:nvSpPr>
          <p:cNvPr id="5" name="TextBox 4">
            <a:extLst>
              <a:ext uri="{FF2B5EF4-FFF2-40B4-BE49-F238E27FC236}">
                <a16:creationId xmlns:a16="http://schemas.microsoft.com/office/drawing/2014/main" id="{2C728521-332C-F58D-A329-1FB9C645C3D8}"/>
              </a:ext>
            </a:extLst>
          </p:cNvPr>
          <p:cNvSpPr txBox="1"/>
          <p:nvPr/>
        </p:nvSpPr>
        <p:spPr>
          <a:xfrm>
            <a:off x="5006340" y="2183130"/>
            <a:ext cx="742950" cy="307777"/>
          </a:xfrm>
          <a:prstGeom prst="rect">
            <a:avLst/>
          </a:prstGeom>
          <a:noFill/>
        </p:spPr>
        <p:txBody>
          <a:bodyPr wrap="square" rtlCol="0">
            <a:spAutoFit/>
          </a:bodyPr>
          <a:lstStyle/>
          <a:p>
            <a:r>
              <a:rPr lang="en-US" sz="1400" dirty="0"/>
              <a:t>36/185</a:t>
            </a:r>
          </a:p>
        </p:txBody>
      </p:sp>
      <p:sp>
        <p:nvSpPr>
          <p:cNvPr id="6" name="TextBox 5">
            <a:extLst>
              <a:ext uri="{FF2B5EF4-FFF2-40B4-BE49-F238E27FC236}">
                <a16:creationId xmlns:a16="http://schemas.microsoft.com/office/drawing/2014/main" id="{28B5D66A-41BA-3220-8A3C-D0A388AFC92C}"/>
              </a:ext>
            </a:extLst>
          </p:cNvPr>
          <p:cNvSpPr txBox="1"/>
          <p:nvPr/>
        </p:nvSpPr>
        <p:spPr>
          <a:xfrm>
            <a:off x="6217920" y="4411980"/>
            <a:ext cx="880110" cy="276999"/>
          </a:xfrm>
          <a:prstGeom prst="rect">
            <a:avLst/>
          </a:prstGeom>
          <a:noFill/>
        </p:spPr>
        <p:txBody>
          <a:bodyPr wrap="square" rtlCol="0">
            <a:spAutoFit/>
          </a:bodyPr>
          <a:lstStyle/>
          <a:p>
            <a:r>
              <a:rPr lang="en-US" sz="1200" dirty="0"/>
              <a:t>664/7344</a:t>
            </a:r>
          </a:p>
        </p:txBody>
      </p:sp>
      <p:sp>
        <p:nvSpPr>
          <p:cNvPr id="7" name="TextBox 6">
            <a:extLst>
              <a:ext uri="{FF2B5EF4-FFF2-40B4-BE49-F238E27FC236}">
                <a16:creationId xmlns:a16="http://schemas.microsoft.com/office/drawing/2014/main" id="{7B1A76F0-7125-E475-4AED-8B9E9A7A33EB}"/>
              </a:ext>
            </a:extLst>
          </p:cNvPr>
          <p:cNvSpPr txBox="1"/>
          <p:nvPr/>
        </p:nvSpPr>
        <p:spPr>
          <a:xfrm>
            <a:off x="7509510" y="2766060"/>
            <a:ext cx="811530" cy="261610"/>
          </a:xfrm>
          <a:prstGeom prst="rect">
            <a:avLst/>
          </a:prstGeom>
          <a:noFill/>
        </p:spPr>
        <p:txBody>
          <a:bodyPr wrap="square" rtlCol="0">
            <a:spAutoFit/>
          </a:bodyPr>
          <a:lstStyle/>
          <a:p>
            <a:r>
              <a:rPr lang="en-US" sz="1100" dirty="0"/>
              <a:t>323/1996</a:t>
            </a:r>
          </a:p>
        </p:txBody>
      </p:sp>
      <p:sp>
        <p:nvSpPr>
          <p:cNvPr id="9" name="TextBox 8">
            <a:extLst>
              <a:ext uri="{FF2B5EF4-FFF2-40B4-BE49-F238E27FC236}">
                <a16:creationId xmlns:a16="http://schemas.microsoft.com/office/drawing/2014/main" id="{F558F461-928C-2029-87B0-CC9CE16DB26A}"/>
              </a:ext>
            </a:extLst>
          </p:cNvPr>
          <p:cNvSpPr txBox="1"/>
          <p:nvPr/>
        </p:nvSpPr>
        <p:spPr>
          <a:xfrm>
            <a:off x="605790" y="1051560"/>
            <a:ext cx="1680210" cy="1754326"/>
          </a:xfrm>
          <a:prstGeom prst="rect">
            <a:avLst/>
          </a:prstGeom>
          <a:noFill/>
        </p:spPr>
        <p:txBody>
          <a:bodyPr wrap="square" rtlCol="0">
            <a:spAutoFit/>
          </a:bodyPr>
          <a:lstStyle/>
          <a:p>
            <a:r>
              <a:rPr lang="en-US" dirty="0"/>
              <a:t>Wenatchee</a:t>
            </a:r>
          </a:p>
          <a:p>
            <a:r>
              <a:rPr lang="en-US" dirty="0"/>
              <a:t>Internal  Medicine</a:t>
            </a:r>
          </a:p>
          <a:p>
            <a:r>
              <a:rPr lang="en-US" dirty="0"/>
              <a:t>End of project</a:t>
            </a:r>
          </a:p>
          <a:p>
            <a:endParaRPr lang="en-US" dirty="0"/>
          </a:p>
          <a:p>
            <a:r>
              <a:rPr lang="en-US" dirty="0"/>
              <a:t>October 2025</a:t>
            </a:r>
          </a:p>
        </p:txBody>
      </p:sp>
    </p:spTree>
    <p:extLst>
      <p:ext uri="{BB962C8B-B14F-4D97-AF65-F5344CB8AC3E}">
        <p14:creationId xmlns:p14="http://schemas.microsoft.com/office/powerpoint/2010/main" val="29115405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E88708C326C3E4CADFCB833D741E62C" ma:contentTypeVersion="19" ma:contentTypeDescription="Create a new document." ma:contentTypeScope="" ma:versionID="079badff48b4942d8ef8b5be058c42e9">
  <xsd:schema xmlns:xsd="http://www.w3.org/2001/XMLSchema" xmlns:xs="http://www.w3.org/2001/XMLSchema" xmlns:p="http://schemas.microsoft.com/office/2006/metadata/properties" xmlns:ns2="30c96ee6-c168-4e58-9503-bca1f305f3f9" xmlns:ns3="f46ad185-d85d-425e-a013-e9b99bc40c0a" targetNamespace="http://schemas.microsoft.com/office/2006/metadata/properties" ma:root="true" ma:fieldsID="2017a5579498c847881db39e4c93e4a4" ns2:_="" ns3:_="">
    <xsd:import namespace="30c96ee6-c168-4e58-9503-bca1f305f3f9"/>
    <xsd:import namespace="f46ad185-d85d-425e-a013-e9b99bc40c0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Note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c96ee6-c168-4e58-9503-bca1f305f3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a06d3087-7421-4ee1-8c49-b3c8cbaf401e" ma:termSetId="09814cd3-568e-fe90-9814-8d621ff8fb84" ma:anchorId="fba54fb3-c3e1-fe81-a776-ca4b69148c4d" ma:open="true" ma:isKeyword="false">
      <xsd:complexType>
        <xsd:sequence>
          <xsd:element ref="pc:Terms" minOccurs="0" maxOccurs="1"/>
        </xsd:sequence>
      </xsd:complexType>
    </xsd:element>
    <xsd:element name="Notes" ma:index="24" nillable="true" ma:displayName="Notes" ma:format="Dropdown" ma:internalName="Notes">
      <xsd:simpleType>
        <xsd:restriction base="dms:Note">
          <xsd:maxLength value="255"/>
        </xsd:restriction>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46ad185-d85d-425e-a013-e9b99bc40c0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2e6735cc-23fa-4e5d-b651-fd23c1f97947}" ma:internalName="TaxCatchAll" ma:showField="CatchAllData" ma:web="f46ad185-d85d-425e-a013-e9b99bc40c0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Notes xmlns="30c96ee6-c168-4e58-9503-bca1f305f3f9" xsi:nil="true"/>
    <lcf76f155ced4ddcb4097134ff3c332f xmlns="30c96ee6-c168-4e58-9503-bca1f305f3f9">
      <Terms xmlns="http://schemas.microsoft.com/office/infopath/2007/PartnerControls"/>
    </lcf76f155ced4ddcb4097134ff3c332f>
    <TaxCatchAll xmlns="f46ad185-d85d-425e-a013-e9b99bc40c0a" xsi:nil="true"/>
  </documentManagement>
</p:properties>
</file>

<file path=customXml/itemProps1.xml><?xml version="1.0" encoding="utf-8"?>
<ds:datastoreItem xmlns:ds="http://schemas.openxmlformats.org/officeDocument/2006/customXml" ds:itemID="{B974FD17-5854-4657-966C-72D56EDEAC3A}"/>
</file>

<file path=customXml/itemProps2.xml><?xml version="1.0" encoding="utf-8"?>
<ds:datastoreItem xmlns:ds="http://schemas.openxmlformats.org/officeDocument/2006/customXml" ds:itemID="{61292E18-5EA7-4059-B99C-CD301AC7A643}"/>
</file>

<file path=customXml/itemProps3.xml><?xml version="1.0" encoding="utf-8"?>
<ds:datastoreItem xmlns:ds="http://schemas.openxmlformats.org/officeDocument/2006/customXml" ds:itemID="{82B42AFC-8770-4BB6-991B-8E38A0F751B0}"/>
</file>

<file path=docProps/app.xml><?xml version="1.0" encoding="utf-8"?>
<Properties xmlns="http://schemas.openxmlformats.org/officeDocument/2006/extended-properties" xmlns:vt="http://schemas.openxmlformats.org/officeDocument/2006/docPropsVTypes">
  <TotalTime>78</TotalTime>
  <Words>480</Words>
  <Application>Microsoft Office PowerPoint</Application>
  <PresentationFormat>Widescreen</PresentationFormat>
  <Paragraphs>80</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Aptos</vt:lpstr>
      <vt:lpstr>Aptos Display</vt:lpstr>
      <vt:lpstr>Arial</vt:lpstr>
      <vt:lpstr>Office Theme</vt:lpstr>
      <vt:lpstr>Health Disparity Action Plans Report to QRL Diabetes Disparity Action Plan</vt:lpstr>
      <vt:lpstr>Diabetes Disparity Action Plan</vt:lpstr>
      <vt:lpstr>PowerPoint Presentation</vt:lpstr>
      <vt:lpstr>PowerPoint Presentation</vt:lpstr>
      <vt:lpstr>PowerPoint Presentation</vt:lpstr>
      <vt:lpstr>PowerPoint Presentation</vt:lpstr>
      <vt:lpstr>Diabetes Disparity Action Plan Results East Wenatchee  Decrease in Percentage of Uncontrolled diabetes between 10/2025 to 10/2024</vt:lpstr>
      <vt:lpstr>PowerPoint Presentation</vt:lpstr>
      <vt:lpstr>PowerPoint Presentation</vt:lpstr>
      <vt:lpstr>PowerPoint Presentation</vt:lpstr>
      <vt:lpstr>PowerPoint Presentation</vt:lpstr>
      <vt:lpstr>Diabetes Disparity Action Plan Results Wenatchee Internal Medicine Change in Percentage of Uncontrolled Diabetes between 10/2024 to 10/2025</vt:lpstr>
      <vt:lpstr>Analysis of results</vt:lpstr>
    </vt:vector>
  </TitlesOfParts>
  <Company>Confluence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Nayak, Bindu M.D.</dc:creator>
  <cp:lastModifiedBy>Karie Nicholas</cp:lastModifiedBy>
  <cp:revision>2</cp:revision>
  <dcterms:created xsi:type="dcterms:W3CDTF">2025-10-08T17:01:25Z</dcterms:created>
  <dcterms:modified xsi:type="dcterms:W3CDTF">2025-11-19T15:56:52Z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0x010100EE88708C326C3E4CADFCB833D741E62C</vt:lpwstr>
  </property>
</Properties>
</file>