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176" r:id="rId6"/>
    <p:sldId id="2145" r:id="rId7"/>
    <p:sldId id="2186" r:id="rId8"/>
    <p:sldId id="2187" r:id="rId9"/>
    <p:sldId id="2212" r:id="rId10"/>
    <p:sldId id="2131" r:id="rId11"/>
    <p:sldId id="2167" r:id="rId12"/>
    <p:sldId id="2146" r:id="rId13"/>
    <p:sldId id="2208" r:id="rId14"/>
    <p:sldId id="2171" r:id="rId15"/>
    <p:sldId id="2210" r:id="rId16"/>
    <p:sldId id="257" r:id="rId17"/>
    <p:sldId id="264" r:id="rId18"/>
    <p:sldId id="261" r:id="rId19"/>
    <p:sldId id="274" r:id="rId20"/>
    <p:sldId id="263" r:id="rId21"/>
    <p:sldId id="267" r:id="rId22"/>
    <p:sldId id="259" r:id="rId23"/>
    <p:sldId id="260" r:id="rId24"/>
    <p:sldId id="272" r:id="rId25"/>
    <p:sldId id="271" r:id="rId26"/>
    <p:sldId id="273" r:id="rId27"/>
    <p:sldId id="262" r:id="rId28"/>
    <p:sldId id="265" r:id="rId29"/>
    <p:sldId id="2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B4B7F-4381-4886-BB06-C706E6ACC698}" v="4" dt="2025-11-13T20:47:43.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9" autoAdjust="0"/>
    <p:restoredTop sz="94660"/>
  </p:normalViewPr>
  <p:slideViewPr>
    <p:cSldViewPr snapToGrid="0">
      <p:cViewPr varScale="1">
        <p:scale>
          <a:sx n="96" d="100"/>
          <a:sy n="96" d="100"/>
        </p:scale>
        <p:origin x="510" y="312"/>
      </p:cViewPr>
      <p:guideLst/>
    </p:cSldViewPr>
  </p:slideViewPr>
  <p:notesTextViewPr>
    <p:cViewPr>
      <p:scale>
        <a:sx n="1" d="1"/>
        <a:sy n="1" d="1"/>
      </p:scale>
      <p:origin x="0" y="0"/>
    </p:cViewPr>
  </p:notesTextViewPr>
  <p:sorterViewPr>
    <p:cViewPr>
      <p:scale>
        <a:sx n="100" d="100"/>
        <a:sy n="100" d="100"/>
      </p:scale>
      <p:origin x="0" y="-49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yak, Bindu M.D." userId="dd6b1393-3464-4882-bca3-b1bcd11e9073" providerId="ADAL" clId="{79FF622A-EFC8-4A5C-B07D-48E9D38EB8DD}"/>
    <pc:docChg chg="custSel addSld delSld modSld sldOrd">
      <pc:chgData name="Nayak, Bindu M.D." userId="dd6b1393-3464-4882-bca3-b1bcd11e9073" providerId="ADAL" clId="{79FF622A-EFC8-4A5C-B07D-48E9D38EB8DD}" dt="2025-11-13T20:50:34.553" v="50" actId="47"/>
      <pc:docMkLst>
        <pc:docMk/>
      </pc:docMkLst>
      <pc:sldChg chg="del">
        <pc:chgData name="Nayak, Bindu M.D." userId="dd6b1393-3464-4882-bca3-b1bcd11e9073" providerId="ADAL" clId="{79FF622A-EFC8-4A5C-B07D-48E9D38EB8DD}" dt="2025-11-13T20:50:06.239" v="48" actId="47"/>
        <pc:sldMkLst>
          <pc:docMk/>
          <pc:sldMk cId="1648998003" sldId="268"/>
        </pc:sldMkLst>
      </pc:sldChg>
      <pc:sldChg chg="del">
        <pc:chgData name="Nayak, Bindu M.D." userId="dd6b1393-3464-4882-bca3-b1bcd11e9073" providerId="ADAL" clId="{79FF622A-EFC8-4A5C-B07D-48E9D38EB8DD}" dt="2025-11-13T20:50:32.175" v="49" actId="47"/>
        <pc:sldMkLst>
          <pc:docMk/>
          <pc:sldMk cId="2695010434" sldId="269"/>
        </pc:sldMkLst>
      </pc:sldChg>
      <pc:sldChg chg="del">
        <pc:chgData name="Nayak, Bindu M.D." userId="dd6b1393-3464-4882-bca3-b1bcd11e9073" providerId="ADAL" clId="{79FF622A-EFC8-4A5C-B07D-48E9D38EB8DD}" dt="2025-11-13T20:50:34.553" v="50" actId="47"/>
        <pc:sldMkLst>
          <pc:docMk/>
          <pc:sldMk cId="3777595868" sldId="270"/>
        </pc:sldMkLst>
      </pc:sldChg>
      <pc:sldChg chg="addSp delSp modSp add mod ord setBg delDesignElem">
        <pc:chgData name="Nayak, Bindu M.D." userId="dd6b1393-3464-4882-bca3-b1bcd11e9073" providerId="ADAL" clId="{79FF622A-EFC8-4A5C-B07D-48E9D38EB8DD}" dt="2025-11-13T20:47:07.005" v="11"/>
        <pc:sldMkLst>
          <pc:docMk/>
          <pc:sldMk cId="2704458598" sldId="2131"/>
        </pc:sldMkLst>
        <pc:spChg chg="add">
          <ac:chgData name="Nayak, Bindu M.D." userId="dd6b1393-3464-4882-bca3-b1bcd11e9073" providerId="ADAL" clId="{79FF622A-EFC8-4A5C-B07D-48E9D38EB8DD}" dt="2025-11-13T20:47:03.787" v="9" actId="26606"/>
          <ac:spMkLst>
            <pc:docMk/>
            <pc:sldMk cId="2704458598" sldId="2131"/>
            <ac:spMk id="7" creationId="{D12DDE76-C203-4047-9998-63900085B5E8}"/>
          </ac:spMkLst>
        </pc:spChg>
        <pc:spChg chg="del">
          <ac:chgData name="Nayak, Bindu M.D." userId="dd6b1393-3464-4882-bca3-b1bcd11e9073" providerId="ADAL" clId="{79FF622A-EFC8-4A5C-B07D-48E9D38EB8DD}" dt="2025-11-13T20:46:56.639" v="8"/>
          <ac:spMkLst>
            <pc:docMk/>
            <pc:sldMk cId="2704458598" sldId="2131"/>
            <ac:spMk id="10" creationId="{D12DDE76-C203-4047-9998-63900085B5E8}"/>
          </ac:spMkLst>
        </pc:spChg>
        <pc:picChg chg="mod">
          <ac:chgData name="Nayak, Bindu M.D." userId="dd6b1393-3464-4882-bca3-b1bcd11e9073" providerId="ADAL" clId="{79FF622A-EFC8-4A5C-B07D-48E9D38EB8DD}" dt="2025-11-13T20:47:03.787" v="9" actId="26606"/>
          <ac:picMkLst>
            <pc:docMk/>
            <pc:sldMk cId="2704458598" sldId="2131"/>
            <ac:picMk id="5" creationId="{8AA2066D-FE54-705E-5DE6-E224B047BF4C}"/>
          </ac:picMkLst>
        </pc:picChg>
      </pc:sldChg>
      <pc:sldChg chg="add">
        <pc:chgData name="Nayak, Bindu M.D." userId="dd6b1393-3464-4882-bca3-b1bcd11e9073" providerId="ADAL" clId="{79FF622A-EFC8-4A5C-B07D-48E9D38EB8DD}" dt="2025-11-13T20:47:43.768" v="15"/>
        <pc:sldMkLst>
          <pc:docMk/>
          <pc:sldMk cId="3263041586" sldId="2146"/>
        </pc:sldMkLst>
      </pc:sldChg>
      <pc:sldChg chg="add ord">
        <pc:chgData name="Nayak, Bindu M.D." userId="dd6b1393-3464-4882-bca3-b1bcd11e9073" providerId="ADAL" clId="{79FF622A-EFC8-4A5C-B07D-48E9D38EB8DD}" dt="2025-11-13T20:47:29.072" v="14"/>
        <pc:sldMkLst>
          <pc:docMk/>
          <pc:sldMk cId="2838318938" sldId="2167"/>
        </pc:sldMkLst>
      </pc:sldChg>
      <pc:sldChg chg="ord">
        <pc:chgData name="Nayak, Bindu M.D." userId="dd6b1393-3464-4882-bca3-b1bcd11e9073" providerId="ADAL" clId="{79FF622A-EFC8-4A5C-B07D-48E9D38EB8DD}" dt="2025-11-13T20:49:13.112" v="38"/>
        <pc:sldMkLst>
          <pc:docMk/>
          <pc:sldMk cId="2371927561" sldId="2171"/>
        </pc:sldMkLst>
      </pc:sldChg>
      <pc:sldChg chg="ord">
        <pc:chgData name="Nayak, Bindu M.D." userId="dd6b1393-3464-4882-bca3-b1bcd11e9073" providerId="ADAL" clId="{79FF622A-EFC8-4A5C-B07D-48E9D38EB8DD}" dt="2025-11-13T20:48:52.139" v="30"/>
        <pc:sldMkLst>
          <pc:docMk/>
          <pc:sldMk cId="3443310114" sldId="2208"/>
        </pc:sldMkLst>
      </pc:sldChg>
      <pc:sldChg chg="del">
        <pc:chgData name="Nayak, Bindu M.D." userId="dd6b1393-3464-4882-bca3-b1bcd11e9073" providerId="ADAL" clId="{79FF622A-EFC8-4A5C-B07D-48E9D38EB8DD}" dt="2025-11-13T20:49:39.777" v="47" actId="47"/>
        <pc:sldMkLst>
          <pc:docMk/>
          <pc:sldMk cId="1498138141" sldId="2209"/>
        </pc:sldMkLst>
      </pc:sldChg>
      <pc:sldChg chg="ord">
        <pc:chgData name="Nayak, Bindu M.D." userId="dd6b1393-3464-4882-bca3-b1bcd11e9073" providerId="ADAL" clId="{79FF622A-EFC8-4A5C-B07D-48E9D38EB8DD}" dt="2025-11-13T20:49:34.906" v="46"/>
        <pc:sldMkLst>
          <pc:docMk/>
          <pc:sldMk cId="3175753862" sldId="2210"/>
        </pc:sldMkLst>
      </pc:sldChg>
      <pc:sldChg chg="new del">
        <pc:chgData name="Nayak, Bindu M.D." userId="dd6b1393-3464-4882-bca3-b1bcd11e9073" providerId="ADAL" clId="{79FF622A-EFC8-4A5C-B07D-48E9D38EB8DD}" dt="2025-11-13T20:47:46.499" v="16" actId="47"/>
        <pc:sldMkLst>
          <pc:docMk/>
          <pc:sldMk cId="4090620340" sldId="2211"/>
        </pc:sldMkLst>
      </pc:sldChg>
      <pc:sldChg chg="add ord">
        <pc:chgData name="Nayak, Bindu M.D." userId="dd6b1393-3464-4882-bca3-b1bcd11e9073" providerId="ADAL" clId="{79FF622A-EFC8-4A5C-B07D-48E9D38EB8DD}" dt="2025-11-13T20:46:41.438" v="6"/>
        <pc:sldMkLst>
          <pc:docMk/>
          <pc:sldMk cId="2583160779" sldId="221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Pediatric</a:t>
            </a:r>
            <a:r>
              <a:rPr lang="en-US" sz="1200" b="1" baseline="0"/>
              <a:t> Asthma Patients with ED Visits for Respiratory Problem</a:t>
            </a:r>
          </a:p>
          <a:p>
            <a:pPr>
              <a:defRPr sz="1200" b="1" i="0" u="none" strike="noStrike" kern="1200" spc="0" baseline="0">
                <a:solidFill>
                  <a:schemeClr val="tx1">
                    <a:lumMod val="65000"/>
                    <a:lumOff val="35000"/>
                  </a:schemeClr>
                </a:solidFill>
                <a:latin typeface="+mn-lt"/>
                <a:ea typeface="+mn-ea"/>
                <a:cs typeface="+mn-cs"/>
              </a:defRPr>
            </a:pPr>
            <a:r>
              <a:rPr lang="en-US" sz="1200" b="1" baseline="0"/>
              <a:t>Number of ED Visits</a:t>
            </a:r>
          </a:p>
          <a:p>
            <a:pPr>
              <a:defRPr sz="1200" b="1" i="0" u="none" strike="noStrike" kern="1200" spc="0" baseline="0">
                <a:solidFill>
                  <a:schemeClr val="tx1">
                    <a:lumMod val="65000"/>
                    <a:lumOff val="35000"/>
                  </a:schemeClr>
                </a:solidFill>
                <a:latin typeface="+mn-lt"/>
                <a:ea typeface="+mn-ea"/>
                <a:cs typeface="+mn-cs"/>
              </a:defRPr>
            </a:pPr>
            <a:r>
              <a:rPr lang="en-US" sz="1200" b="0" baseline="0"/>
              <a:t>(Age &lt;=18 and on Epic Asthma Registry)</a:t>
            </a:r>
            <a:endParaRPr lang="en-US" sz="1100" b="0"/>
          </a:p>
        </c:rich>
      </c:tx>
      <c:overlay val="0"/>
      <c:spPr>
        <a:noFill/>
        <a:ln>
          <a:noFill/>
        </a:ln>
        <a:effectLst/>
      </c:spPr>
    </c:title>
    <c:autoTitleDeleted val="0"/>
    <c:plotArea>
      <c:layout/>
      <c:lineChart>
        <c:grouping val="standard"/>
        <c:varyColors val="0"/>
        <c:ser>
          <c:idx val="3"/>
          <c:order val="0"/>
          <c:tx>
            <c:strRef>
              <c:f>'Asthma ED Visits'!$B$1</c:f>
              <c:strCache>
                <c:ptCount val="1"/>
                <c:pt idx="0">
                  <c:v>Not Hispanic/Latino</c:v>
                </c:pt>
              </c:strCache>
            </c:strRef>
          </c:tx>
          <c:spPr>
            <a:ln>
              <a:solidFill>
                <a:schemeClr val="accent4"/>
              </a:solidFill>
            </a:ln>
          </c:spPr>
          <c:cat>
            <c:numRef>
              <c:f>'Asthma ED Visits'!$A$14:$A$30</c:f>
              <c:numCache>
                <c:formatCode>mmm\-yy</c:formatCode>
                <c:ptCount val="17"/>
                <c:pt idx="0">
                  <c:v>44652</c:v>
                </c:pt>
                <c:pt idx="1">
                  <c:v>44682</c:v>
                </c:pt>
                <c:pt idx="2">
                  <c:v>44713</c:v>
                </c:pt>
                <c:pt idx="3">
                  <c:v>44743</c:v>
                </c:pt>
                <c:pt idx="4">
                  <c:v>44774</c:v>
                </c:pt>
                <c:pt idx="5">
                  <c:v>44805</c:v>
                </c:pt>
                <c:pt idx="6">
                  <c:v>44856</c:v>
                </c:pt>
                <c:pt idx="7">
                  <c:v>44866</c:v>
                </c:pt>
                <c:pt idx="8">
                  <c:v>44896</c:v>
                </c:pt>
                <c:pt idx="9">
                  <c:v>44927</c:v>
                </c:pt>
                <c:pt idx="10">
                  <c:v>44958</c:v>
                </c:pt>
                <c:pt idx="11">
                  <c:v>44986</c:v>
                </c:pt>
                <c:pt idx="12">
                  <c:v>45017</c:v>
                </c:pt>
                <c:pt idx="13">
                  <c:v>45047</c:v>
                </c:pt>
                <c:pt idx="14">
                  <c:v>45078</c:v>
                </c:pt>
                <c:pt idx="15">
                  <c:v>45108</c:v>
                </c:pt>
                <c:pt idx="16">
                  <c:v>45139</c:v>
                </c:pt>
              </c:numCache>
              <c:extLst/>
            </c:numRef>
          </c:cat>
          <c:val>
            <c:numRef>
              <c:f>'Asthma ED Visits'!$B$14:$B$30</c:f>
              <c:numCache>
                <c:formatCode>General</c:formatCode>
                <c:ptCount val="17"/>
                <c:pt idx="0">
                  <c:v>7</c:v>
                </c:pt>
                <c:pt idx="1">
                  <c:v>1</c:v>
                </c:pt>
                <c:pt idx="2">
                  <c:v>4</c:v>
                </c:pt>
                <c:pt idx="3">
                  <c:v>3</c:v>
                </c:pt>
                <c:pt idx="4">
                  <c:v>2</c:v>
                </c:pt>
                <c:pt idx="5">
                  <c:v>8</c:v>
                </c:pt>
                <c:pt idx="6">
                  <c:v>7</c:v>
                </c:pt>
                <c:pt idx="7">
                  <c:v>8</c:v>
                </c:pt>
                <c:pt idx="8">
                  <c:v>5</c:v>
                </c:pt>
                <c:pt idx="9">
                  <c:v>1</c:v>
                </c:pt>
                <c:pt idx="10">
                  <c:v>3</c:v>
                </c:pt>
                <c:pt idx="11">
                  <c:v>6</c:v>
                </c:pt>
                <c:pt idx="12">
                  <c:v>0</c:v>
                </c:pt>
                <c:pt idx="13">
                  <c:v>2</c:v>
                </c:pt>
                <c:pt idx="14">
                  <c:v>4</c:v>
                </c:pt>
                <c:pt idx="15">
                  <c:v>0</c:v>
                </c:pt>
                <c:pt idx="16">
                  <c:v>1</c:v>
                </c:pt>
              </c:numCache>
              <c:extLst/>
            </c:numRef>
          </c:val>
          <c:smooth val="0"/>
          <c:extLst>
            <c:ext xmlns:c16="http://schemas.microsoft.com/office/drawing/2014/chart" uri="{C3380CC4-5D6E-409C-BE32-E72D297353CC}">
              <c16:uniqueId val="{00000000-801F-474A-ADC9-E5AB2A907232}"/>
            </c:ext>
          </c:extLst>
        </c:ser>
        <c:ser>
          <c:idx val="4"/>
          <c:order val="1"/>
          <c:tx>
            <c:strRef>
              <c:f>'Asthma ED Visits'!$D$1</c:f>
              <c:strCache>
                <c:ptCount val="1"/>
                <c:pt idx="0">
                  <c:v>Hispanic/Latino</c:v>
                </c:pt>
              </c:strCache>
            </c:strRef>
          </c:tx>
          <c:cat>
            <c:numRef>
              <c:f>'Asthma ED Visits'!$A$14:$A$30</c:f>
              <c:numCache>
                <c:formatCode>mmm\-yy</c:formatCode>
                <c:ptCount val="17"/>
                <c:pt idx="0">
                  <c:v>44652</c:v>
                </c:pt>
                <c:pt idx="1">
                  <c:v>44682</c:v>
                </c:pt>
                <c:pt idx="2">
                  <c:v>44713</c:v>
                </c:pt>
                <c:pt idx="3">
                  <c:v>44743</c:v>
                </c:pt>
                <c:pt idx="4">
                  <c:v>44774</c:v>
                </c:pt>
                <c:pt idx="5">
                  <c:v>44805</c:v>
                </c:pt>
                <c:pt idx="6">
                  <c:v>44856</c:v>
                </c:pt>
                <c:pt idx="7">
                  <c:v>44866</c:v>
                </c:pt>
                <c:pt idx="8">
                  <c:v>44896</c:v>
                </c:pt>
                <c:pt idx="9">
                  <c:v>44927</c:v>
                </c:pt>
                <c:pt idx="10">
                  <c:v>44958</c:v>
                </c:pt>
                <c:pt idx="11">
                  <c:v>44986</c:v>
                </c:pt>
                <c:pt idx="12">
                  <c:v>45017</c:v>
                </c:pt>
                <c:pt idx="13">
                  <c:v>45047</c:v>
                </c:pt>
                <c:pt idx="14">
                  <c:v>45078</c:v>
                </c:pt>
                <c:pt idx="15">
                  <c:v>45108</c:v>
                </c:pt>
                <c:pt idx="16">
                  <c:v>45139</c:v>
                </c:pt>
              </c:numCache>
              <c:extLst/>
            </c:numRef>
          </c:cat>
          <c:val>
            <c:numRef>
              <c:f>'Asthma ED Visits'!$D$14:$D$30</c:f>
              <c:numCache>
                <c:formatCode>General</c:formatCode>
                <c:ptCount val="17"/>
                <c:pt idx="0">
                  <c:v>4</c:v>
                </c:pt>
                <c:pt idx="1">
                  <c:v>2</c:v>
                </c:pt>
                <c:pt idx="2">
                  <c:v>4</c:v>
                </c:pt>
                <c:pt idx="3">
                  <c:v>0</c:v>
                </c:pt>
                <c:pt idx="4">
                  <c:v>4</c:v>
                </c:pt>
                <c:pt idx="5">
                  <c:v>14</c:v>
                </c:pt>
                <c:pt idx="6">
                  <c:v>5</c:v>
                </c:pt>
                <c:pt idx="7">
                  <c:v>10</c:v>
                </c:pt>
                <c:pt idx="8">
                  <c:v>7</c:v>
                </c:pt>
                <c:pt idx="9">
                  <c:v>3</c:v>
                </c:pt>
                <c:pt idx="10">
                  <c:v>6</c:v>
                </c:pt>
                <c:pt idx="11">
                  <c:v>6</c:v>
                </c:pt>
                <c:pt idx="12">
                  <c:v>1</c:v>
                </c:pt>
                <c:pt idx="13">
                  <c:v>1</c:v>
                </c:pt>
                <c:pt idx="14">
                  <c:v>8</c:v>
                </c:pt>
                <c:pt idx="15">
                  <c:v>1</c:v>
                </c:pt>
                <c:pt idx="16">
                  <c:v>0</c:v>
                </c:pt>
              </c:numCache>
              <c:extLst/>
            </c:numRef>
          </c:val>
          <c:smooth val="0"/>
          <c:extLst>
            <c:ext xmlns:c16="http://schemas.microsoft.com/office/drawing/2014/chart" uri="{C3380CC4-5D6E-409C-BE32-E72D297353CC}">
              <c16:uniqueId val="{00000001-801F-474A-ADC9-E5AB2A907232}"/>
            </c:ext>
          </c:extLst>
        </c:ser>
        <c:ser>
          <c:idx val="5"/>
          <c:order val="2"/>
          <c:tx>
            <c:strRef>
              <c:f>'Asthma ED Visits'!$F$1</c:f>
              <c:strCache>
                <c:ptCount val="1"/>
                <c:pt idx="0">
                  <c:v>Refused/Unknown</c:v>
                </c:pt>
              </c:strCache>
            </c:strRef>
          </c:tx>
          <c:cat>
            <c:numRef>
              <c:f>'Asthma ED Visits'!$A$14:$A$30</c:f>
              <c:numCache>
                <c:formatCode>mmm\-yy</c:formatCode>
                <c:ptCount val="17"/>
                <c:pt idx="0">
                  <c:v>44652</c:v>
                </c:pt>
                <c:pt idx="1">
                  <c:v>44682</c:v>
                </c:pt>
                <c:pt idx="2">
                  <c:v>44713</c:v>
                </c:pt>
                <c:pt idx="3">
                  <c:v>44743</c:v>
                </c:pt>
                <c:pt idx="4">
                  <c:v>44774</c:v>
                </c:pt>
                <c:pt idx="5">
                  <c:v>44805</c:v>
                </c:pt>
                <c:pt idx="6">
                  <c:v>44856</c:v>
                </c:pt>
                <c:pt idx="7">
                  <c:v>44866</c:v>
                </c:pt>
                <c:pt idx="8">
                  <c:v>44896</c:v>
                </c:pt>
                <c:pt idx="9">
                  <c:v>44927</c:v>
                </c:pt>
                <c:pt idx="10">
                  <c:v>44958</c:v>
                </c:pt>
                <c:pt idx="11">
                  <c:v>44986</c:v>
                </c:pt>
                <c:pt idx="12">
                  <c:v>45017</c:v>
                </c:pt>
                <c:pt idx="13">
                  <c:v>45047</c:v>
                </c:pt>
                <c:pt idx="14">
                  <c:v>45078</c:v>
                </c:pt>
                <c:pt idx="15">
                  <c:v>45108</c:v>
                </c:pt>
                <c:pt idx="16">
                  <c:v>45139</c:v>
                </c:pt>
              </c:numCache>
              <c:extLst/>
            </c:numRef>
          </c:cat>
          <c:val>
            <c:numRef>
              <c:f>'Asthma ED Visits'!$F$14:$F$30</c:f>
              <c:numCache>
                <c:formatCode>General</c:formatCode>
                <c:ptCount val="17"/>
                <c:pt idx="0">
                  <c:v>0</c:v>
                </c:pt>
                <c:pt idx="1">
                  <c:v>0</c:v>
                </c:pt>
                <c:pt idx="2">
                  <c:v>0</c:v>
                </c:pt>
                <c:pt idx="3">
                  <c:v>0</c:v>
                </c:pt>
                <c:pt idx="4">
                  <c:v>0</c:v>
                </c:pt>
                <c:pt idx="5">
                  <c:v>1</c:v>
                </c:pt>
                <c:pt idx="6">
                  <c:v>0</c:v>
                </c:pt>
                <c:pt idx="7">
                  <c:v>1</c:v>
                </c:pt>
                <c:pt idx="8">
                  <c:v>0</c:v>
                </c:pt>
                <c:pt idx="9">
                  <c:v>0</c:v>
                </c:pt>
                <c:pt idx="10">
                  <c:v>0</c:v>
                </c:pt>
                <c:pt idx="11">
                  <c:v>1</c:v>
                </c:pt>
                <c:pt idx="12">
                  <c:v>0</c:v>
                </c:pt>
                <c:pt idx="13">
                  <c:v>0</c:v>
                </c:pt>
                <c:pt idx="14">
                  <c:v>0</c:v>
                </c:pt>
                <c:pt idx="15">
                  <c:v>1</c:v>
                </c:pt>
                <c:pt idx="16">
                  <c:v>0</c:v>
                </c:pt>
              </c:numCache>
              <c:extLst/>
            </c:numRef>
          </c:val>
          <c:smooth val="0"/>
          <c:extLst>
            <c:ext xmlns:c16="http://schemas.microsoft.com/office/drawing/2014/chart" uri="{C3380CC4-5D6E-409C-BE32-E72D297353CC}">
              <c16:uniqueId val="{00000002-801F-474A-ADC9-E5AB2A907232}"/>
            </c:ext>
          </c:extLst>
        </c:ser>
        <c:dLbls>
          <c:showLegendKey val="0"/>
          <c:showVal val="0"/>
          <c:showCatName val="0"/>
          <c:showSerName val="0"/>
          <c:showPercent val="0"/>
          <c:showBubbleSize val="0"/>
        </c:dLbls>
        <c:marker val="1"/>
        <c:smooth val="0"/>
        <c:axId val="1951720640"/>
        <c:axId val="1951716064"/>
        <c:extLst>
          <c:ext xmlns:c15="http://schemas.microsoft.com/office/drawing/2012/chart" uri="{02D57815-91ED-43cb-92C2-25804820EDAC}">
            <c15:filteredLineSeries>
              <c15:ser>
                <c:idx val="0"/>
                <c:order val="3"/>
                <c:tx>
                  <c:strRef>
                    <c:extLst>
                      <c:ext uri="{02D57815-91ED-43cb-92C2-25804820EDAC}">
                        <c15:formulaRef>
                          <c15:sqref>'Asthma ED Visits'!$B$1</c15:sqref>
                        </c15:formulaRef>
                      </c:ext>
                    </c:extLst>
                    <c:strCache>
                      <c:ptCount val="1"/>
                      <c:pt idx="0">
                        <c:v>Not Hispanic/Latino</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c:ext uri="{02D57815-91ED-43cb-92C2-25804820EDAC}">
                        <c15:formulaRef>
                          <c15:sqref>'Asthma ED Visits'!$A$26:$A$30</c15:sqref>
                        </c15:formulaRef>
                      </c:ext>
                    </c:extLst>
                    <c:numCache>
                      <c:formatCode>mmm\-yy</c:formatCode>
                      <c:ptCount val="5"/>
                      <c:pt idx="0">
                        <c:v>45017</c:v>
                      </c:pt>
                      <c:pt idx="1">
                        <c:v>45047</c:v>
                      </c:pt>
                      <c:pt idx="2">
                        <c:v>45078</c:v>
                      </c:pt>
                      <c:pt idx="3">
                        <c:v>45108</c:v>
                      </c:pt>
                      <c:pt idx="4">
                        <c:v>45139</c:v>
                      </c:pt>
                    </c:numCache>
                  </c:numRef>
                </c:cat>
                <c:val>
                  <c:numRef>
                    <c:extLst>
                      <c:ext uri="{02D57815-91ED-43cb-92C2-25804820EDAC}">
                        <c15:formulaRef>
                          <c15:sqref>'Asthma ED Visits'!$B$26:$B$30</c15:sqref>
                        </c15:formulaRef>
                      </c:ext>
                    </c:extLst>
                    <c:numCache>
                      <c:formatCode>General</c:formatCode>
                      <c:ptCount val="5"/>
                      <c:pt idx="0">
                        <c:v>0</c:v>
                      </c:pt>
                      <c:pt idx="1">
                        <c:v>2</c:v>
                      </c:pt>
                      <c:pt idx="2">
                        <c:v>4</c:v>
                      </c:pt>
                      <c:pt idx="3">
                        <c:v>0</c:v>
                      </c:pt>
                      <c:pt idx="4">
                        <c:v>1</c:v>
                      </c:pt>
                    </c:numCache>
                  </c:numRef>
                </c:val>
                <c:smooth val="0"/>
                <c:extLst>
                  <c:ext xmlns:c16="http://schemas.microsoft.com/office/drawing/2014/chart" uri="{C3380CC4-5D6E-409C-BE32-E72D297353CC}">
                    <c16:uniqueId val="{00000003-801F-474A-ADC9-E5AB2A907232}"/>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'Asthma ED Visits'!$D$1</c15:sqref>
                        </c15:formulaRef>
                      </c:ext>
                    </c:extLst>
                    <c:strCache>
                      <c:ptCount val="1"/>
                      <c:pt idx="0">
                        <c:v>Hispanic/Latino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xmlns:c15="http://schemas.microsoft.com/office/drawing/2012/chart">
                      <c:ext xmlns:c15="http://schemas.microsoft.com/office/drawing/2012/chart" uri="{02D57815-91ED-43cb-92C2-25804820EDAC}">
                        <c15:formulaRef>
                          <c15:sqref>'Asthma ED Visits'!$A$26:$A$30</c15:sqref>
                        </c15:formulaRef>
                      </c:ext>
                    </c:extLst>
                    <c:numCache>
                      <c:formatCode>mmm\-yy</c:formatCode>
                      <c:ptCount val="5"/>
                      <c:pt idx="0">
                        <c:v>45017</c:v>
                      </c:pt>
                      <c:pt idx="1">
                        <c:v>45047</c:v>
                      </c:pt>
                      <c:pt idx="2">
                        <c:v>45078</c:v>
                      </c:pt>
                      <c:pt idx="3">
                        <c:v>45108</c:v>
                      </c:pt>
                      <c:pt idx="4">
                        <c:v>45139</c:v>
                      </c:pt>
                    </c:numCache>
                  </c:numRef>
                </c:cat>
                <c:val>
                  <c:numRef>
                    <c:extLst xmlns:c15="http://schemas.microsoft.com/office/drawing/2012/chart">
                      <c:ext xmlns:c15="http://schemas.microsoft.com/office/drawing/2012/chart" uri="{02D57815-91ED-43cb-92C2-25804820EDAC}">
                        <c15:formulaRef>
                          <c15:sqref>'Asthma ED Visits'!$D$26:$D$30</c15:sqref>
                        </c15:formulaRef>
                      </c:ext>
                    </c:extLst>
                    <c:numCache>
                      <c:formatCode>General</c:formatCode>
                      <c:ptCount val="5"/>
                      <c:pt idx="0">
                        <c:v>1</c:v>
                      </c:pt>
                      <c:pt idx="1">
                        <c:v>1</c:v>
                      </c:pt>
                      <c:pt idx="2">
                        <c:v>8</c:v>
                      </c:pt>
                      <c:pt idx="3">
                        <c:v>1</c:v>
                      </c:pt>
                      <c:pt idx="4">
                        <c:v>0</c:v>
                      </c:pt>
                    </c:numCache>
                  </c:numRef>
                </c:val>
                <c:smooth val="0"/>
                <c:extLst xmlns:c15="http://schemas.microsoft.com/office/drawing/2012/chart">
                  <c:ext xmlns:c16="http://schemas.microsoft.com/office/drawing/2014/chart" uri="{C3380CC4-5D6E-409C-BE32-E72D297353CC}">
                    <c16:uniqueId val="{00000004-801F-474A-ADC9-E5AB2A907232}"/>
                  </c:ext>
                </c:extLst>
              </c15:ser>
            </c15:filteredLineSeries>
            <c15:filteredLineSeries>
              <c15:ser>
                <c:idx val="2"/>
                <c:order val="5"/>
                <c:tx>
                  <c:strRef>
                    <c:extLst xmlns:c15="http://schemas.microsoft.com/office/drawing/2012/chart">
                      <c:ext xmlns:c15="http://schemas.microsoft.com/office/drawing/2012/chart" uri="{02D57815-91ED-43cb-92C2-25804820EDAC}">
                        <c15:formulaRef>
                          <c15:sqref>'Asthma ED Visits'!$F$1</c15:sqref>
                        </c15:formulaRef>
                      </c:ext>
                    </c:extLst>
                    <c:strCache>
                      <c:ptCount val="1"/>
                      <c:pt idx="0">
                        <c:v>Refused/Unknown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'Asthma ED Visits'!$A$26:$A$30</c15:sqref>
                        </c15:formulaRef>
                      </c:ext>
                    </c:extLst>
                    <c:numCache>
                      <c:formatCode>mmm\-yy</c:formatCode>
                      <c:ptCount val="5"/>
                      <c:pt idx="0">
                        <c:v>45017</c:v>
                      </c:pt>
                      <c:pt idx="1">
                        <c:v>45047</c:v>
                      </c:pt>
                      <c:pt idx="2">
                        <c:v>45078</c:v>
                      </c:pt>
                      <c:pt idx="3">
                        <c:v>45108</c:v>
                      </c:pt>
                      <c:pt idx="4">
                        <c:v>45139</c:v>
                      </c:pt>
                    </c:numCache>
                  </c:numRef>
                </c:cat>
                <c:val>
                  <c:numRef>
                    <c:extLst xmlns:c15="http://schemas.microsoft.com/office/drawing/2012/chart">
                      <c:ext xmlns:c15="http://schemas.microsoft.com/office/drawing/2012/chart" uri="{02D57815-91ED-43cb-92C2-25804820EDAC}">
                        <c15:formulaRef>
                          <c15:sqref>'Asthma ED Visits'!$F$26:$F$30</c15:sqref>
                        </c15:formulaRef>
                      </c:ext>
                    </c:extLst>
                    <c:numCache>
                      <c:formatCode>General</c:formatCode>
                      <c:ptCount val="5"/>
                      <c:pt idx="0">
                        <c:v>0</c:v>
                      </c:pt>
                      <c:pt idx="1">
                        <c:v>0</c:v>
                      </c:pt>
                      <c:pt idx="2">
                        <c:v>0</c:v>
                      </c:pt>
                      <c:pt idx="3">
                        <c:v>1</c:v>
                      </c:pt>
                      <c:pt idx="4">
                        <c:v>0</c:v>
                      </c:pt>
                    </c:numCache>
                  </c:numRef>
                </c:val>
                <c:smooth val="0"/>
                <c:extLst xmlns:c15="http://schemas.microsoft.com/office/drawing/2012/chart">
                  <c:ext xmlns:c16="http://schemas.microsoft.com/office/drawing/2014/chart" uri="{C3380CC4-5D6E-409C-BE32-E72D297353CC}">
                    <c16:uniqueId val="{00000005-801F-474A-ADC9-E5AB2A907232}"/>
                  </c:ext>
                </c:extLst>
              </c15:ser>
            </c15:filteredLineSeries>
          </c:ext>
        </c:extLst>
      </c:lineChart>
      <c:dateAx>
        <c:axId val="195172064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1716064"/>
        <c:crosses val="autoZero"/>
        <c:auto val="1"/>
        <c:lblOffset val="100"/>
        <c:baseTimeUnit val="months"/>
      </c:dateAx>
      <c:valAx>
        <c:axId val="1951716064"/>
        <c:scaling>
          <c:orientation val="minMax"/>
          <c:max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ED Visits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1720640"/>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a:ln w="25400" cap="flat" cmpd="sng" algn="ctr">
      <a:solidFill>
        <a:schemeClr val="tx1"/>
      </a:solidFill>
      <a:round/>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0C8B-DD49-DE6B-09BD-E117528419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84E02A-11C9-6839-02DD-A5C855A2D2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2BB14-6636-0C86-9633-E6D67A869C9C}"/>
              </a:ext>
            </a:extLst>
          </p:cNvPr>
          <p:cNvSpPr>
            <a:spLocks noGrp="1"/>
          </p:cNvSpPr>
          <p:nvPr>
            <p:ph type="dt" sz="half" idx="10"/>
          </p:nvPr>
        </p:nvSpPr>
        <p:spPr/>
        <p:txBody>
          <a:bodyPr/>
          <a:lstStyle/>
          <a:p>
            <a:fld id="{0D425C13-85BF-46DB-94EF-493BD25983D5}" type="datetimeFigureOut">
              <a:rPr lang="en-US" smtClean="0"/>
              <a:t>11/14/2025</a:t>
            </a:fld>
            <a:endParaRPr lang="en-US"/>
          </a:p>
        </p:txBody>
      </p:sp>
      <p:sp>
        <p:nvSpPr>
          <p:cNvPr id="5" name="Footer Placeholder 4">
            <a:extLst>
              <a:ext uri="{FF2B5EF4-FFF2-40B4-BE49-F238E27FC236}">
                <a16:creationId xmlns:a16="http://schemas.microsoft.com/office/drawing/2014/main" id="{6CF375C6-82EC-A59E-AD64-9E97525C8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61D04-C0A2-6BE6-00A5-849889893C43}"/>
              </a:ext>
            </a:extLst>
          </p:cNvPr>
          <p:cNvSpPr>
            <a:spLocks noGrp="1"/>
          </p:cNvSpPr>
          <p:nvPr>
            <p:ph type="sldNum" sz="quarter" idx="12"/>
          </p:nvPr>
        </p:nvSpPr>
        <p:spPr/>
        <p:txBody>
          <a:bodyPr/>
          <a:lstStyle/>
          <a:p>
            <a:fld id="{36A63C54-05A9-4CC0-B19F-3D4C7632338A}" type="slidenum">
              <a:rPr lang="en-US" smtClean="0"/>
              <a:t>‹#›</a:t>
            </a:fld>
            <a:endParaRPr lang="en-US"/>
          </a:p>
        </p:txBody>
      </p:sp>
    </p:spTree>
    <p:extLst>
      <p:ext uri="{BB962C8B-B14F-4D97-AF65-F5344CB8AC3E}">
        <p14:creationId xmlns:p14="http://schemas.microsoft.com/office/powerpoint/2010/main" val="167244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3626-1F63-A4C8-128A-641AD8BF2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F74714-7EEF-A00C-2C97-32C60485B4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D0952-71BE-F8BA-1C93-5D1289699F38}"/>
              </a:ext>
            </a:extLst>
          </p:cNvPr>
          <p:cNvSpPr>
            <a:spLocks noGrp="1"/>
          </p:cNvSpPr>
          <p:nvPr>
            <p:ph type="dt" sz="half" idx="10"/>
          </p:nvPr>
        </p:nvSpPr>
        <p:spPr/>
        <p:txBody>
          <a:bodyPr/>
          <a:lstStyle/>
          <a:p>
            <a:fld id="{0D425C13-85BF-46DB-94EF-493BD25983D5}" type="datetimeFigureOut">
              <a:rPr lang="en-US" smtClean="0"/>
              <a:t>11/14/2025</a:t>
            </a:fld>
            <a:endParaRPr lang="en-US"/>
          </a:p>
        </p:txBody>
      </p:sp>
      <p:sp>
        <p:nvSpPr>
          <p:cNvPr id="5" name="Footer Placeholder 4">
            <a:extLst>
              <a:ext uri="{FF2B5EF4-FFF2-40B4-BE49-F238E27FC236}">
                <a16:creationId xmlns:a16="http://schemas.microsoft.com/office/drawing/2014/main" id="{7B1461C6-83F8-83F3-1422-6EDA108EF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B661C-B61C-21F2-1760-01B2340CA51A}"/>
              </a:ext>
            </a:extLst>
          </p:cNvPr>
          <p:cNvSpPr>
            <a:spLocks noGrp="1"/>
          </p:cNvSpPr>
          <p:nvPr>
            <p:ph type="sldNum" sz="quarter" idx="12"/>
          </p:nvPr>
        </p:nvSpPr>
        <p:spPr/>
        <p:txBody>
          <a:bodyPr/>
          <a:lstStyle/>
          <a:p>
            <a:fld id="{36A63C54-05A9-4CC0-B19F-3D4C7632338A}" type="slidenum">
              <a:rPr lang="en-US" smtClean="0"/>
              <a:t>‹#›</a:t>
            </a:fld>
            <a:endParaRPr lang="en-US"/>
          </a:p>
        </p:txBody>
      </p:sp>
    </p:spTree>
    <p:extLst>
      <p:ext uri="{BB962C8B-B14F-4D97-AF65-F5344CB8AC3E}">
        <p14:creationId xmlns:p14="http://schemas.microsoft.com/office/powerpoint/2010/main" val="110705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378B1F-8852-CBCD-1F48-4584CFF5BE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2BDA3C-D559-097A-FA52-D230B63995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1642F-213A-C819-D186-F76640F4C7D8}"/>
              </a:ext>
            </a:extLst>
          </p:cNvPr>
          <p:cNvSpPr>
            <a:spLocks noGrp="1"/>
          </p:cNvSpPr>
          <p:nvPr>
            <p:ph type="dt" sz="half" idx="10"/>
          </p:nvPr>
        </p:nvSpPr>
        <p:spPr/>
        <p:txBody>
          <a:bodyPr/>
          <a:lstStyle/>
          <a:p>
            <a:fld id="{0D425C13-85BF-46DB-94EF-493BD25983D5}" type="datetimeFigureOut">
              <a:rPr lang="en-US" smtClean="0"/>
              <a:t>11/14/2025</a:t>
            </a:fld>
            <a:endParaRPr lang="en-US"/>
          </a:p>
        </p:txBody>
      </p:sp>
      <p:sp>
        <p:nvSpPr>
          <p:cNvPr id="5" name="Footer Placeholder 4">
            <a:extLst>
              <a:ext uri="{FF2B5EF4-FFF2-40B4-BE49-F238E27FC236}">
                <a16:creationId xmlns:a16="http://schemas.microsoft.com/office/drawing/2014/main" id="{FB1226CC-31C9-36F9-F197-7DABCFE9A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F5806-7CD1-FD8E-E78A-D8B8F7504953}"/>
              </a:ext>
            </a:extLst>
          </p:cNvPr>
          <p:cNvSpPr>
            <a:spLocks noGrp="1"/>
          </p:cNvSpPr>
          <p:nvPr>
            <p:ph type="sldNum" sz="quarter" idx="12"/>
          </p:nvPr>
        </p:nvSpPr>
        <p:spPr/>
        <p:txBody>
          <a:bodyPr/>
          <a:lstStyle/>
          <a:p>
            <a:fld id="{36A63C54-05A9-4CC0-B19F-3D4C7632338A}" type="slidenum">
              <a:rPr lang="en-US" smtClean="0"/>
              <a:t>‹#›</a:t>
            </a:fld>
            <a:endParaRPr lang="en-US"/>
          </a:p>
        </p:txBody>
      </p:sp>
    </p:spTree>
    <p:extLst>
      <p:ext uri="{BB962C8B-B14F-4D97-AF65-F5344CB8AC3E}">
        <p14:creationId xmlns:p14="http://schemas.microsoft.com/office/powerpoint/2010/main" val="35507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ior Bullets Outline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819903C-ECFA-4642-8E00-E07A4908F1AD}"/>
              </a:ext>
            </a:extLst>
          </p:cNvPr>
          <p:cNvSpPr>
            <a:spLocks noGrp="1"/>
          </p:cNvSpPr>
          <p:nvPr>
            <p:ph type="title" hasCustomPrompt="1"/>
          </p:nvPr>
        </p:nvSpPr>
        <p:spPr>
          <a:xfrm>
            <a:off x="509531" y="515882"/>
            <a:ext cx="10515600" cy="571344"/>
          </a:xfrm>
          <a:prstGeom prst="rect">
            <a:avLst/>
          </a:prstGeom>
        </p:spPr>
        <p:txBody>
          <a:bodyPr/>
          <a:lstStyle>
            <a:lvl1pPr>
              <a:defRPr sz="3200" b="1">
                <a:solidFill>
                  <a:srgbClr val="009DDC"/>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a:extLst>
              <a:ext uri="{FF2B5EF4-FFF2-40B4-BE49-F238E27FC236}">
                <a16:creationId xmlns:a16="http://schemas.microsoft.com/office/drawing/2014/main" id="{E61D5D76-8002-2A48-A811-8016FC0B7E13}"/>
              </a:ext>
            </a:extLst>
          </p:cNvPr>
          <p:cNvCxnSpPr/>
          <p:nvPr userDrawn="1"/>
        </p:nvCxnSpPr>
        <p:spPr>
          <a:xfrm>
            <a:off x="609600" y="1127421"/>
            <a:ext cx="10965305" cy="0"/>
          </a:xfrm>
          <a:prstGeom prst="line">
            <a:avLst/>
          </a:prstGeom>
          <a:ln w="38100">
            <a:solidFill>
              <a:srgbClr val="F89728"/>
            </a:solidFill>
          </a:ln>
        </p:spPr>
        <p:style>
          <a:lnRef idx="1">
            <a:schemeClr val="accent2"/>
          </a:lnRef>
          <a:fillRef idx="0">
            <a:schemeClr val="accent2"/>
          </a:fillRef>
          <a:effectRef idx="0">
            <a:schemeClr val="accent2"/>
          </a:effectRef>
          <a:fontRef idx="minor">
            <a:schemeClr val="tx1"/>
          </a:fontRef>
        </p:style>
      </p:cxnSp>
      <p:sp>
        <p:nvSpPr>
          <p:cNvPr id="5" name="Content Placeholder 3">
            <a:extLst>
              <a:ext uri="{FF2B5EF4-FFF2-40B4-BE49-F238E27FC236}">
                <a16:creationId xmlns:a16="http://schemas.microsoft.com/office/drawing/2014/main" id="{6A885F34-E96E-7E4C-B6FA-3D87A5AA3B60}"/>
              </a:ext>
            </a:extLst>
          </p:cNvPr>
          <p:cNvSpPr>
            <a:spLocks noGrp="1"/>
          </p:cNvSpPr>
          <p:nvPr>
            <p:ph sz="half" idx="2" hasCustomPrompt="1"/>
          </p:nvPr>
        </p:nvSpPr>
        <p:spPr>
          <a:xfrm>
            <a:off x="617095" y="1482761"/>
            <a:ext cx="10957810" cy="5375225"/>
          </a:xfrm>
        </p:spPr>
        <p:txBody>
          <a:bodyPr/>
          <a:lstStyle>
            <a:lvl1pPr>
              <a:defRPr sz="2400" b="1">
                <a:solidFill>
                  <a:srgbClr val="003D79"/>
                </a:solidFill>
                <a:latin typeface="Arial" panose="020B0604020202020204" pitchFamily="34" charset="0"/>
                <a:cs typeface="Arial" panose="020B0604020202020204" pitchFamily="34" charset="0"/>
              </a:defRPr>
            </a:lvl1pPr>
            <a:lvl2pPr>
              <a:spcBef>
                <a:spcPts val="1000"/>
              </a:spcBef>
              <a:defRPr sz="2100">
                <a:solidFill>
                  <a:srgbClr val="003D79"/>
                </a:solidFill>
                <a:latin typeface="Arial" panose="020B0604020202020204" pitchFamily="34" charset="0"/>
                <a:cs typeface="Arial" panose="020B0604020202020204" pitchFamily="34" charset="0"/>
              </a:defRPr>
            </a:lvl2pPr>
            <a:lvl3pPr>
              <a:lnSpc>
                <a:spcPts val="2300"/>
              </a:lnSpc>
              <a:spcBef>
                <a:spcPts val="1000"/>
              </a:spcBef>
              <a:defRPr sz="1800">
                <a:solidFill>
                  <a:srgbClr val="003D79"/>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Add First Level Bullet</a:t>
            </a:r>
          </a:p>
          <a:p>
            <a:pPr lvl="1"/>
            <a:r>
              <a:rPr lang="en-US" dirty="0"/>
              <a:t>Click to Add Second Level Bullet</a:t>
            </a:r>
          </a:p>
          <a:p>
            <a:pPr lvl="2"/>
            <a:r>
              <a:rPr lang="en-US" dirty="0"/>
              <a:t>Click to Add Third Level Bullet</a:t>
            </a:r>
          </a:p>
        </p:txBody>
      </p:sp>
    </p:spTree>
    <p:extLst>
      <p:ext uri="{BB962C8B-B14F-4D97-AF65-F5344CB8AC3E}">
        <p14:creationId xmlns:p14="http://schemas.microsoft.com/office/powerpoint/2010/main" val="3531893482"/>
      </p:ext>
    </p:extLst>
  </p:cSld>
  <p:clrMapOvr>
    <a:masterClrMapping/>
  </p:clrMapOvr>
  <p:extLst>
    <p:ext uri="{DCECCB84-F9BA-43D5-87BE-67443E8EF086}">
      <p15:sldGuideLst xmlns:p15="http://schemas.microsoft.com/office/powerpoint/2012/main">
        <p15:guide id="1" pos="384">
          <p15:clr>
            <a:srgbClr val="FBAE40"/>
          </p15:clr>
        </p15:guide>
        <p15:guide id="2" orient="horz" pos="384">
          <p15:clr>
            <a:srgbClr val="FBAE40"/>
          </p15:clr>
        </p15:guide>
        <p15:guide id="3" pos="7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E4F6-DD37-1E63-F147-BE3986041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EF115-0A17-D4E3-8936-6AB10475BB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F631A-8F54-DBAC-FB65-939BC454D32C}"/>
              </a:ext>
            </a:extLst>
          </p:cNvPr>
          <p:cNvSpPr>
            <a:spLocks noGrp="1"/>
          </p:cNvSpPr>
          <p:nvPr>
            <p:ph type="dt" sz="half" idx="10"/>
          </p:nvPr>
        </p:nvSpPr>
        <p:spPr/>
        <p:txBody>
          <a:bodyPr/>
          <a:lstStyle/>
          <a:p>
            <a:fld id="{0D425C13-85BF-46DB-94EF-493BD25983D5}" type="datetimeFigureOut">
              <a:rPr lang="en-US" smtClean="0"/>
              <a:t>11/14/2025</a:t>
            </a:fld>
            <a:endParaRPr lang="en-US"/>
          </a:p>
        </p:txBody>
      </p:sp>
      <p:sp>
        <p:nvSpPr>
          <p:cNvPr id="5" name="Footer Placeholder 4">
            <a:extLst>
              <a:ext uri="{FF2B5EF4-FFF2-40B4-BE49-F238E27FC236}">
                <a16:creationId xmlns:a16="http://schemas.microsoft.com/office/drawing/2014/main" id="{A61844AD-4843-924F-351B-AD5333C95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490B9-B47C-C07E-3538-F6675095C103}"/>
              </a:ext>
            </a:extLst>
          </p:cNvPr>
          <p:cNvSpPr>
            <a:spLocks noGrp="1"/>
          </p:cNvSpPr>
          <p:nvPr>
            <p:ph type="sldNum" sz="quarter" idx="12"/>
          </p:nvPr>
        </p:nvSpPr>
        <p:spPr/>
        <p:txBody>
          <a:bodyPr/>
          <a:lstStyle/>
          <a:p>
            <a:fld id="{36A63C54-05A9-4CC0-B19F-3D4C7632338A}" type="slidenum">
              <a:rPr lang="en-US" smtClean="0"/>
              <a:t>‹#›</a:t>
            </a:fld>
            <a:endParaRPr lang="en-US"/>
          </a:p>
        </p:txBody>
      </p:sp>
    </p:spTree>
    <p:extLst>
      <p:ext uri="{BB962C8B-B14F-4D97-AF65-F5344CB8AC3E}">
        <p14:creationId xmlns:p14="http://schemas.microsoft.com/office/powerpoint/2010/main" val="53655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9395-2F7C-2827-760D-C07B5717A7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E64943-36AF-8084-6CED-E993E24FEF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744BF5-AF72-B1D9-7BC0-16534C44B87C}"/>
              </a:ext>
            </a:extLst>
          </p:cNvPr>
          <p:cNvSpPr>
            <a:spLocks noGrp="1"/>
          </p:cNvSpPr>
          <p:nvPr>
            <p:ph type="dt" sz="half" idx="10"/>
          </p:nvPr>
        </p:nvSpPr>
        <p:spPr/>
        <p:txBody>
          <a:bodyPr/>
          <a:lstStyle/>
          <a:p>
            <a:fld id="{0D425C13-85BF-46DB-94EF-493BD25983D5}" type="datetimeFigureOut">
              <a:rPr lang="en-US" smtClean="0"/>
              <a:t>11/14/2025</a:t>
            </a:fld>
            <a:endParaRPr lang="en-US"/>
          </a:p>
        </p:txBody>
      </p:sp>
      <p:sp>
        <p:nvSpPr>
          <p:cNvPr id="5" name="Footer Placeholder 4">
            <a:extLst>
              <a:ext uri="{FF2B5EF4-FFF2-40B4-BE49-F238E27FC236}">
                <a16:creationId xmlns:a16="http://schemas.microsoft.com/office/drawing/2014/main" id="{A5C37355-CFC9-29CB-0D85-AF1848FF2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C44CE-FA8C-32B4-08DB-EC55B02B87BF}"/>
              </a:ext>
            </a:extLst>
          </p:cNvPr>
          <p:cNvSpPr>
            <a:spLocks noGrp="1"/>
          </p:cNvSpPr>
          <p:nvPr>
            <p:ph type="sldNum" sz="quarter" idx="12"/>
          </p:nvPr>
        </p:nvSpPr>
        <p:spPr/>
        <p:txBody>
          <a:bodyPr/>
          <a:lstStyle/>
          <a:p>
            <a:fld id="{36A63C54-05A9-4CC0-B19F-3D4C7632338A}" type="slidenum">
              <a:rPr lang="en-US" smtClean="0"/>
              <a:t>‹#›</a:t>
            </a:fld>
            <a:endParaRPr lang="en-US"/>
          </a:p>
        </p:txBody>
      </p:sp>
    </p:spTree>
    <p:extLst>
      <p:ext uri="{BB962C8B-B14F-4D97-AF65-F5344CB8AC3E}">
        <p14:creationId xmlns:p14="http://schemas.microsoft.com/office/powerpoint/2010/main" val="15766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E102F-6943-8417-8A50-8170F4EA77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6D50A4-C5A4-B2DA-7B6E-C7CCD4517C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3B3C3E-7BDD-F22F-3FF6-AC8B66EC1E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54E901-18D4-A69B-6DF6-A70D1725DE45}"/>
              </a:ext>
            </a:extLst>
          </p:cNvPr>
          <p:cNvSpPr>
            <a:spLocks noGrp="1"/>
          </p:cNvSpPr>
          <p:nvPr>
            <p:ph type="dt" sz="half" idx="10"/>
          </p:nvPr>
        </p:nvSpPr>
        <p:spPr/>
        <p:txBody>
          <a:bodyPr/>
          <a:lstStyle/>
          <a:p>
            <a:fld id="{0D425C13-85BF-46DB-94EF-493BD25983D5}" type="datetimeFigureOut">
              <a:rPr lang="en-US" smtClean="0"/>
              <a:t>11/14/2025</a:t>
            </a:fld>
            <a:endParaRPr lang="en-US"/>
          </a:p>
        </p:txBody>
      </p:sp>
      <p:sp>
        <p:nvSpPr>
          <p:cNvPr id="6" name="Footer Placeholder 5">
            <a:extLst>
              <a:ext uri="{FF2B5EF4-FFF2-40B4-BE49-F238E27FC236}">
                <a16:creationId xmlns:a16="http://schemas.microsoft.com/office/drawing/2014/main" id="{2A4639B6-5EFF-7001-ABDB-423D08E65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AB0AB-C19B-7416-AEC1-7DD495461FA8}"/>
              </a:ext>
            </a:extLst>
          </p:cNvPr>
          <p:cNvSpPr>
            <a:spLocks noGrp="1"/>
          </p:cNvSpPr>
          <p:nvPr>
            <p:ph type="sldNum" sz="quarter" idx="12"/>
          </p:nvPr>
        </p:nvSpPr>
        <p:spPr/>
        <p:txBody>
          <a:bodyPr/>
          <a:lstStyle/>
          <a:p>
            <a:fld id="{36A63C54-05A9-4CC0-B19F-3D4C7632338A}" type="slidenum">
              <a:rPr lang="en-US" smtClean="0"/>
              <a:t>‹#›</a:t>
            </a:fld>
            <a:endParaRPr lang="en-US"/>
          </a:p>
        </p:txBody>
      </p:sp>
    </p:spTree>
    <p:extLst>
      <p:ext uri="{BB962C8B-B14F-4D97-AF65-F5344CB8AC3E}">
        <p14:creationId xmlns:p14="http://schemas.microsoft.com/office/powerpoint/2010/main" val="379721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87A3-3B59-091E-563B-4D75B26C7B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A90D68-D35E-1176-111E-81B5FB0CE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0D507A-B739-3D04-CB1C-E612E36395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7E5CC9-F0AD-6A3F-546E-1DCBE4D1C7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848314-6460-AA5B-A4D9-F50BAC140D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FCA0A8-EEB7-91A6-38F3-E2DD2F845851}"/>
              </a:ext>
            </a:extLst>
          </p:cNvPr>
          <p:cNvSpPr>
            <a:spLocks noGrp="1"/>
          </p:cNvSpPr>
          <p:nvPr>
            <p:ph type="dt" sz="half" idx="10"/>
          </p:nvPr>
        </p:nvSpPr>
        <p:spPr/>
        <p:txBody>
          <a:bodyPr/>
          <a:lstStyle/>
          <a:p>
            <a:fld id="{0D425C13-85BF-46DB-94EF-493BD25983D5}" type="datetimeFigureOut">
              <a:rPr lang="en-US" smtClean="0"/>
              <a:t>11/14/2025</a:t>
            </a:fld>
            <a:endParaRPr lang="en-US"/>
          </a:p>
        </p:txBody>
      </p:sp>
      <p:sp>
        <p:nvSpPr>
          <p:cNvPr id="8" name="Footer Placeholder 7">
            <a:extLst>
              <a:ext uri="{FF2B5EF4-FFF2-40B4-BE49-F238E27FC236}">
                <a16:creationId xmlns:a16="http://schemas.microsoft.com/office/drawing/2014/main" id="{5E3DCE4A-002D-7D1B-9462-B7FFDA568E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FD5DB4-3FA7-0059-2612-DFD9DFF67074}"/>
              </a:ext>
            </a:extLst>
          </p:cNvPr>
          <p:cNvSpPr>
            <a:spLocks noGrp="1"/>
          </p:cNvSpPr>
          <p:nvPr>
            <p:ph type="sldNum" sz="quarter" idx="12"/>
          </p:nvPr>
        </p:nvSpPr>
        <p:spPr/>
        <p:txBody>
          <a:bodyPr/>
          <a:lstStyle/>
          <a:p>
            <a:fld id="{36A63C54-05A9-4CC0-B19F-3D4C7632338A}" type="slidenum">
              <a:rPr lang="en-US" smtClean="0"/>
              <a:t>‹#›</a:t>
            </a:fld>
            <a:endParaRPr lang="en-US"/>
          </a:p>
        </p:txBody>
      </p:sp>
    </p:spTree>
    <p:extLst>
      <p:ext uri="{BB962C8B-B14F-4D97-AF65-F5344CB8AC3E}">
        <p14:creationId xmlns:p14="http://schemas.microsoft.com/office/powerpoint/2010/main" val="77457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4A77-C44F-2A13-78CD-8F33F7A651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EDB20A-6395-9D6A-67A2-04DCA000A479}"/>
              </a:ext>
            </a:extLst>
          </p:cNvPr>
          <p:cNvSpPr>
            <a:spLocks noGrp="1"/>
          </p:cNvSpPr>
          <p:nvPr>
            <p:ph type="dt" sz="half" idx="10"/>
          </p:nvPr>
        </p:nvSpPr>
        <p:spPr/>
        <p:txBody>
          <a:bodyPr/>
          <a:lstStyle/>
          <a:p>
            <a:fld id="{0D425C13-85BF-46DB-94EF-493BD25983D5}" type="datetimeFigureOut">
              <a:rPr lang="en-US" smtClean="0"/>
              <a:t>11/14/2025</a:t>
            </a:fld>
            <a:endParaRPr lang="en-US"/>
          </a:p>
        </p:txBody>
      </p:sp>
      <p:sp>
        <p:nvSpPr>
          <p:cNvPr id="4" name="Footer Placeholder 3">
            <a:extLst>
              <a:ext uri="{FF2B5EF4-FFF2-40B4-BE49-F238E27FC236}">
                <a16:creationId xmlns:a16="http://schemas.microsoft.com/office/drawing/2014/main" id="{6A9B0D39-0845-0150-8E9F-8085C4F8B6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4F2681-EE21-5D1D-A205-C21D0E0A2791}"/>
              </a:ext>
            </a:extLst>
          </p:cNvPr>
          <p:cNvSpPr>
            <a:spLocks noGrp="1"/>
          </p:cNvSpPr>
          <p:nvPr>
            <p:ph type="sldNum" sz="quarter" idx="12"/>
          </p:nvPr>
        </p:nvSpPr>
        <p:spPr/>
        <p:txBody>
          <a:bodyPr/>
          <a:lstStyle/>
          <a:p>
            <a:fld id="{36A63C54-05A9-4CC0-B19F-3D4C7632338A}" type="slidenum">
              <a:rPr lang="en-US" smtClean="0"/>
              <a:t>‹#›</a:t>
            </a:fld>
            <a:endParaRPr lang="en-US"/>
          </a:p>
        </p:txBody>
      </p:sp>
    </p:spTree>
    <p:extLst>
      <p:ext uri="{BB962C8B-B14F-4D97-AF65-F5344CB8AC3E}">
        <p14:creationId xmlns:p14="http://schemas.microsoft.com/office/powerpoint/2010/main" val="323785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BC42CA-066D-6E34-E1B2-CACAEBB17CCE}"/>
              </a:ext>
            </a:extLst>
          </p:cNvPr>
          <p:cNvSpPr>
            <a:spLocks noGrp="1"/>
          </p:cNvSpPr>
          <p:nvPr>
            <p:ph type="dt" sz="half" idx="10"/>
          </p:nvPr>
        </p:nvSpPr>
        <p:spPr/>
        <p:txBody>
          <a:bodyPr/>
          <a:lstStyle/>
          <a:p>
            <a:fld id="{0D425C13-85BF-46DB-94EF-493BD25983D5}" type="datetimeFigureOut">
              <a:rPr lang="en-US" smtClean="0"/>
              <a:t>11/14/2025</a:t>
            </a:fld>
            <a:endParaRPr lang="en-US"/>
          </a:p>
        </p:txBody>
      </p:sp>
      <p:sp>
        <p:nvSpPr>
          <p:cNvPr id="3" name="Footer Placeholder 2">
            <a:extLst>
              <a:ext uri="{FF2B5EF4-FFF2-40B4-BE49-F238E27FC236}">
                <a16:creationId xmlns:a16="http://schemas.microsoft.com/office/drawing/2014/main" id="{FD0925C3-93BA-DA2D-2A56-28D4EE4E06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81CF10-E2DD-381B-F606-BC1D40B94D38}"/>
              </a:ext>
            </a:extLst>
          </p:cNvPr>
          <p:cNvSpPr>
            <a:spLocks noGrp="1"/>
          </p:cNvSpPr>
          <p:nvPr>
            <p:ph type="sldNum" sz="quarter" idx="12"/>
          </p:nvPr>
        </p:nvSpPr>
        <p:spPr/>
        <p:txBody>
          <a:bodyPr/>
          <a:lstStyle/>
          <a:p>
            <a:fld id="{36A63C54-05A9-4CC0-B19F-3D4C7632338A}" type="slidenum">
              <a:rPr lang="en-US" smtClean="0"/>
              <a:t>‹#›</a:t>
            </a:fld>
            <a:endParaRPr lang="en-US"/>
          </a:p>
        </p:txBody>
      </p:sp>
    </p:spTree>
    <p:extLst>
      <p:ext uri="{BB962C8B-B14F-4D97-AF65-F5344CB8AC3E}">
        <p14:creationId xmlns:p14="http://schemas.microsoft.com/office/powerpoint/2010/main" val="95066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10B5-C0F6-B8EB-61B8-6671558C0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52EA3A-C02F-AAA7-123F-055040C4E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46E6F9-86C8-2242-1C9A-E6BBE6C0E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B1D974-0BAA-0385-AB08-9D504C01EE80}"/>
              </a:ext>
            </a:extLst>
          </p:cNvPr>
          <p:cNvSpPr>
            <a:spLocks noGrp="1"/>
          </p:cNvSpPr>
          <p:nvPr>
            <p:ph type="dt" sz="half" idx="10"/>
          </p:nvPr>
        </p:nvSpPr>
        <p:spPr/>
        <p:txBody>
          <a:bodyPr/>
          <a:lstStyle/>
          <a:p>
            <a:fld id="{0D425C13-85BF-46DB-94EF-493BD25983D5}" type="datetimeFigureOut">
              <a:rPr lang="en-US" smtClean="0"/>
              <a:t>11/14/2025</a:t>
            </a:fld>
            <a:endParaRPr lang="en-US"/>
          </a:p>
        </p:txBody>
      </p:sp>
      <p:sp>
        <p:nvSpPr>
          <p:cNvPr id="6" name="Footer Placeholder 5">
            <a:extLst>
              <a:ext uri="{FF2B5EF4-FFF2-40B4-BE49-F238E27FC236}">
                <a16:creationId xmlns:a16="http://schemas.microsoft.com/office/drawing/2014/main" id="{B99796B1-042C-3FEA-44F9-9289E6151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140C4-84AB-8080-B528-E4350C937301}"/>
              </a:ext>
            </a:extLst>
          </p:cNvPr>
          <p:cNvSpPr>
            <a:spLocks noGrp="1"/>
          </p:cNvSpPr>
          <p:nvPr>
            <p:ph type="sldNum" sz="quarter" idx="12"/>
          </p:nvPr>
        </p:nvSpPr>
        <p:spPr/>
        <p:txBody>
          <a:bodyPr/>
          <a:lstStyle/>
          <a:p>
            <a:fld id="{36A63C54-05A9-4CC0-B19F-3D4C7632338A}" type="slidenum">
              <a:rPr lang="en-US" smtClean="0"/>
              <a:t>‹#›</a:t>
            </a:fld>
            <a:endParaRPr lang="en-US"/>
          </a:p>
        </p:txBody>
      </p:sp>
    </p:spTree>
    <p:extLst>
      <p:ext uri="{BB962C8B-B14F-4D97-AF65-F5344CB8AC3E}">
        <p14:creationId xmlns:p14="http://schemas.microsoft.com/office/powerpoint/2010/main" val="49702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586F-2EDC-A182-E7E1-42D71E5B6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3E8992-3663-90B7-2F95-97E9D03577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5B0B4B-EA3C-06F2-B7EB-47AFCC7AB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44C5B-971C-57D5-44C3-E24847AA648F}"/>
              </a:ext>
            </a:extLst>
          </p:cNvPr>
          <p:cNvSpPr>
            <a:spLocks noGrp="1"/>
          </p:cNvSpPr>
          <p:nvPr>
            <p:ph type="dt" sz="half" idx="10"/>
          </p:nvPr>
        </p:nvSpPr>
        <p:spPr/>
        <p:txBody>
          <a:bodyPr/>
          <a:lstStyle/>
          <a:p>
            <a:fld id="{0D425C13-85BF-46DB-94EF-493BD25983D5}" type="datetimeFigureOut">
              <a:rPr lang="en-US" smtClean="0"/>
              <a:t>11/14/2025</a:t>
            </a:fld>
            <a:endParaRPr lang="en-US"/>
          </a:p>
        </p:txBody>
      </p:sp>
      <p:sp>
        <p:nvSpPr>
          <p:cNvPr id="6" name="Footer Placeholder 5">
            <a:extLst>
              <a:ext uri="{FF2B5EF4-FFF2-40B4-BE49-F238E27FC236}">
                <a16:creationId xmlns:a16="http://schemas.microsoft.com/office/drawing/2014/main" id="{50A4421C-D178-AA3B-7C58-DB9E86FF3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0D1A3-0DFF-DAA9-7FBA-8C446E1FA6C1}"/>
              </a:ext>
            </a:extLst>
          </p:cNvPr>
          <p:cNvSpPr>
            <a:spLocks noGrp="1"/>
          </p:cNvSpPr>
          <p:nvPr>
            <p:ph type="sldNum" sz="quarter" idx="12"/>
          </p:nvPr>
        </p:nvSpPr>
        <p:spPr/>
        <p:txBody>
          <a:bodyPr/>
          <a:lstStyle/>
          <a:p>
            <a:fld id="{36A63C54-05A9-4CC0-B19F-3D4C7632338A}" type="slidenum">
              <a:rPr lang="en-US" smtClean="0"/>
              <a:t>‹#›</a:t>
            </a:fld>
            <a:endParaRPr lang="en-US"/>
          </a:p>
        </p:txBody>
      </p:sp>
    </p:spTree>
    <p:extLst>
      <p:ext uri="{BB962C8B-B14F-4D97-AF65-F5344CB8AC3E}">
        <p14:creationId xmlns:p14="http://schemas.microsoft.com/office/powerpoint/2010/main" val="262478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6CC985-5D83-7013-CBF8-1D1A46498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E6E3C0-95AA-0407-5605-B7BBF1D060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8E2AA-2845-2044-851D-B09B734E24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425C13-85BF-46DB-94EF-493BD25983D5}" type="datetimeFigureOut">
              <a:rPr lang="en-US" smtClean="0"/>
              <a:t>11/14/2025</a:t>
            </a:fld>
            <a:endParaRPr lang="en-US"/>
          </a:p>
        </p:txBody>
      </p:sp>
      <p:sp>
        <p:nvSpPr>
          <p:cNvPr id="5" name="Footer Placeholder 4">
            <a:extLst>
              <a:ext uri="{FF2B5EF4-FFF2-40B4-BE49-F238E27FC236}">
                <a16:creationId xmlns:a16="http://schemas.microsoft.com/office/drawing/2014/main" id="{01A235DC-269C-7839-930C-FB9E1E0AC4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EAA6E7D-4132-D046-D793-D19A07932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A63C54-05A9-4CC0-B19F-3D4C7632338A}" type="slidenum">
              <a:rPr lang="en-US" smtClean="0"/>
              <a:t>‹#›</a:t>
            </a:fld>
            <a:endParaRPr lang="en-US"/>
          </a:p>
        </p:txBody>
      </p:sp>
    </p:spTree>
    <p:extLst>
      <p:ext uri="{BB962C8B-B14F-4D97-AF65-F5344CB8AC3E}">
        <p14:creationId xmlns:p14="http://schemas.microsoft.com/office/powerpoint/2010/main" val="66282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pehsu.net/wp-content/uploads/Wildfire-Smoke-Action-Plan-2025-08-06.pdf" TargetMode="External"/><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1504-0FA0-A5D0-C5A6-B6B83561ECA5}"/>
              </a:ext>
            </a:extLst>
          </p:cNvPr>
          <p:cNvSpPr>
            <a:spLocks noGrp="1"/>
          </p:cNvSpPr>
          <p:nvPr>
            <p:ph type="ctrTitle"/>
          </p:nvPr>
        </p:nvSpPr>
        <p:spPr/>
        <p:txBody>
          <a:bodyPr>
            <a:noAutofit/>
          </a:bodyPr>
          <a:lstStyle/>
          <a:p>
            <a:r>
              <a:rPr lang="en-US" sz="4400" dirty="0"/>
              <a:t>ED and Outpatient visits for kids with asthma</a:t>
            </a:r>
            <a:br>
              <a:rPr lang="en-US" sz="4400" dirty="0"/>
            </a:br>
            <a:r>
              <a:rPr lang="en-US" sz="4400" dirty="0"/>
              <a:t>Observations during Wildfire Smoke episode in September of 2025</a:t>
            </a:r>
          </a:p>
        </p:txBody>
      </p:sp>
      <p:sp>
        <p:nvSpPr>
          <p:cNvPr id="3" name="Subtitle 2">
            <a:extLst>
              <a:ext uri="{FF2B5EF4-FFF2-40B4-BE49-F238E27FC236}">
                <a16:creationId xmlns:a16="http://schemas.microsoft.com/office/drawing/2014/main" id="{473C2D20-0F41-5ECD-9E64-1C873C21626E}"/>
              </a:ext>
            </a:extLst>
          </p:cNvPr>
          <p:cNvSpPr>
            <a:spLocks noGrp="1"/>
          </p:cNvSpPr>
          <p:nvPr>
            <p:ph type="subTitle" idx="1"/>
          </p:nvPr>
        </p:nvSpPr>
        <p:spPr/>
        <p:txBody>
          <a:bodyPr/>
          <a:lstStyle/>
          <a:p>
            <a:r>
              <a:rPr lang="en-US" dirty="0"/>
              <a:t>Bindu Nayak, MD</a:t>
            </a:r>
          </a:p>
        </p:txBody>
      </p:sp>
    </p:spTree>
    <p:extLst>
      <p:ext uri="{BB962C8B-B14F-4D97-AF65-F5344CB8AC3E}">
        <p14:creationId xmlns:p14="http://schemas.microsoft.com/office/powerpoint/2010/main" val="150913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4">
            <a:extLst>
              <a:ext uri="{FF2B5EF4-FFF2-40B4-BE49-F238E27FC236}">
                <a16:creationId xmlns:a16="http://schemas.microsoft.com/office/drawing/2014/main" id="{4D992B72-3578-FB11-29A0-6C4E3C198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34973"/>
          <a:stretch>
            <a:fillRect/>
          </a:stretch>
        </p:blipFill>
        <p:spPr bwMode="auto">
          <a:xfrm>
            <a:off x="279143" y="299509"/>
            <a:ext cx="5221625" cy="6258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D6DE6F1-4684-C7B1-B730-2F92C300C0D9}"/>
              </a:ext>
            </a:extLst>
          </p:cNvPr>
          <p:cNvSpPr txBox="1"/>
          <p:nvPr/>
        </p:nvSpPr>
        <p:spPr>
          <a:xfrm>
            <a:off x="6392583" y="2645922"/>
            <a:ext cx="4434721" cy="3710427"/>
          </a:xfrm>
          <a:prstGeom prst="rect">
            <a:avLst/>
          </a:prstGeom>
        </p:spPr>
        <p:txBody>
          <a:bodyPr vert="horz" lIns="91440" tIns="45720" rIns="91440" bIns="45720" rtlCol="0" anchor="t">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1" i="0" u="none" strike="noStrike" cap="none" spc="0" normalizeH="0" baseline="0" noProof="0">
                <a:ln>
                  <a:noFill/>
                </a:ln>
                <a:solidFill>
                  <a:schemeClr val="tx1">
                    <a:alpha val="80000"/>
                  </a:schemeClr>
                </a:solidFill>
                <a:effectLst/>
                <a:uLnTx/>
                <a:uFillTx/>
              </a:rPr>
              <a:t>Asthma Action Plan </a:t>
            </a:r>
            <a:r>
              <a:rPr kumimoji="0" lang="en-US" sz="2000" b="0" i="0" u="none" strike="noStrike" cap="none" spc="0" normalizeH="0" baseline="0" noProof="0">
                <a:ln>
                  <a:noFill/>
                </a:ln>
                <a:solidFill>
                  <a:schemeClr val="tx1">
                    <a:alpha val="80000"/>
                  </a:schemeClr>
                </a:solidFill>
                <a:effectLst/>
                <a:uLnTx/>
                <a:uFillTx/>
              </a:rPr>
              <a:t>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a:ln>
                  <a:noFill/>
                </a:ln>
                <a:solidFill>
                  <a:schemeClr val="tx1">
                    <a:alpha val="80000"/>
                  </a:schemeClr>
                </a:solidFill>
                <a:effectLst/>
                <a:uLnTx/>
                <a:uFillTx/>
              </a:rPr>
              <a:t>Available </a:t>
            </a:r>
            <a:r>
              <a:rPr lang="en-US" sz="2000">
                <a:solidFill>
                  <a:schemeClr val="tx1">
                    <a:alpha val="80000"/>
                  </a:schemeClr>
                </a:solidFill>
              </a:rPr>
              <a:t>since</a:t>
            </a:r>
            <a:r>
              <a:rPr kumimoji="0" lang="en-US" sz="2000" b="0" i="0" u="none" strike="noStrike" cap="none" spc="0" normalizeH="0" baseline="0" noProof="0">
                <a:ln>
                  <a:noFill/>
                </a:ln>
                <a:solidFill>
                  <a:schemeClr val="tx1">
                    <a:alpha val="80000"/>
                  </a:schemeClr>
                </a:solidFill>
                <a:effectLst/>
                <a:uLnTx/>
                <a:uFillTx/>
              </a:rPr>
              <a:t> 8/2024  for Confluence Health providers as a fillable form in the electronic health record in the pediatrics clinic</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a:ln>
                <a:noFill/>
              </a:ln>
              <a:solidFill>
                <a:schemeClr val="tx1">
                  <a:alpha val="80000"/>
                </a:schemeClr>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a:ln>
                  <a:noFill/>
                </a:ln>
                <a:solidFill>
                  <a:schemeClr val="tx1">
                    <a:alpha val="80000"/>
                  </a:schemeClr>
                </a:solidFill>
                <a:effectLst/>
                <a:uLnTx/>
                <a:uFillTx/>
              </a:rPr>
              <a:t>This gives the patient and family instructions on what to do with their asthma medications when they are having a mild, moderate or severe flare up of their asthma.</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a:ln>
                <a:noFill/>
              </a:ln>
              <a:solidFill>
                <a:schemeClr val="tx1">
                  <a:alpha val="80000"/>
                </a:schemeClr>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a:ln>
                <a:noFill/>
              </a:ln>
              <a:solidFill>
                <a:schemeClr val="tx1">
                  <a:alpha val="80000"/>
                </a:schemeClr>
              </a:solidFill>
              <a:effectLst/>
              <a:uLnTx/>
              <a:uFillTx/>
            </a:endParaRPr>
          </a:p>
        </p:txBody>
      </p:sp>
      <p:cxnSp>
        <p:nvCxnSpPr>
          <p:cNvPr id="1035" name="Straight Connector 103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31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questionnaire&#10;&#10;Description automatically generated">
            <a:extLst>
              <a:ext uri="{FF2B5EF4-FFF2-40B4-BE49-F238E27FC236}">
                <a16:creationId xmlns:a16="http://schemas.microsoft.com/office/drawing/2014/main" id="{8A61EDD5-FB58-A986-93C6-A14229CE2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43" y="614108"/>
            <a:ext cx="5221625" cy="5629785"/>
          </a:xfrm>
          <a:prstGeom prst="rect">
            <a:avLst/>
          </a:prstGeom>
        </p:spPr>
      </p:pic>
      <p:sp>
        <p:nvSpPr>
          <p:cNvPr id="4" name="TextBox 3">
            <a:extLst>
              <a:ext uri="{FF2B5EF4-FFF2-40B4-BE49-F238E27FC236}">
                <a16:creationId xmlns:a16="http://schemas.microsoft.com/office/drawing/2014/main" id="{3249877D-787C-795F-E70A-5B281841B316}"/>
              </a:ext>
            </a:extLst>
          </p:cNvPr>
          <p:cNvSpPr txBox="1"/>
          <p:nvPr/>
        </p:nvSpPr>
        <p:spPr>
          <a:xfrm>
            <a:off x="6392583" y="2645922"/>
            <a:ext cx="4434721" cy="371042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solidFill>
                  <a:schemeClr val="tx1">
                    <a:alpha val="80000"/>
                  </a:schemeClr>
                </a:solidFill>
              </a:rPr>
              <a:t>Created by Mary Crocker, MD, MPH- Pediatric pulmonologist at Seattle Children’s Hospital and researcher at University of Washington</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92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5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oster of a disaster prevention&#10;&#10;AI-generated content may be incorrect.">
            <a:extLst>
              <a:ext uri="{FF2B5EF4-FFF2-40B4-BE49-F238E27FC236}">
                <a16:creationId xmlns:a16="http://schemas.microsoft.com/office/drawing/2014/main" id="{D36BE027-5E26-E605-E393-A3732A272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201" y="643467"/>
            <a:ext cx="5083597" cy="5571066"/>
          </a:xfrm>
          <a:prstGeom prst="rect">
            <a:avLst/>
          </a:prstGeom>
        </p:spPr>
      </p:pic>
      <p:sp>
        <p:nvSpPr>
          <p:cNvPr id="4" name="TextBox 3">
            <a:extLst>
              <a:ext uri="{FF2B5EF4-FFF2-40B4-BE49-F238E27FC236}">
                <a16:creationId xmlns:a16="http://schemas.microsoft.com/office/drawing/2014/main" id="{BC0F0C68-B894-543E-42DC-472D3964CF3C}"/>
              </a:ext>
            </a:extLst>
          </p:cNvPr>
          <p:cNvSpPr txBox="1"/>
          <p:nvPr/>
        </p:nvSpPr>
        <p:spPr>
          <a:xfrm>
            <a:off x="8892540" y="1074420"/>
            <a:ext cx="2217420" cy="3108543"/>
          </a:xfrm>
          <a:prstGeom prst="rect">
            <a:avLst/>
          </a:prstGeom>
          <a:noFill/>
        </p:spPr>
        <p:txBody>
          <a:bodyPr wrap="square" rtlCol="0">
            <a:spAutoFit/>
          </a:bodyPr>
          <a:lstStyle/>
          <a:p>
            <a:r>
              <a:rPr lang="en-US" dirty="0"/>
              <a:t>New edition version of the Wildfire Smoke Action Plan 2025</a:t>
            </a:r>
          </a:p>
          <a:p>
            <a:r>
              <a:rPr lang="en-US" dirty="0"/>
              <a:t>-</a:t>
            </a:r>
            <a:r>
              <a:rPr lang="en-US" sz="1400" dirty="0"/>
              <a:t>created by Dr. Crocker with the Pediatric Environmental Health Specialty Units</a:t>
            </a:r>
          </a:p>
          <a:p>
            <a:r>
              <a:rPr lang="en-US" sz="1400" dirty="0">
                <a:hlinkClick r:id="rId3"/>
              </a:rPr>
              <a:t>Wildfire Smoke Action Plan 2025-08-06</a:t>
            </a:r>
            <a:endParaRPr lang="en-US" sz="1400" dirty="0"/>
          </a:p>
          <a:p>
            <a:endParaRPr lang="en-US" dirty="0"/>
          </a:p>
          <a:p>
            <a:endParaRPr lang="en-US" dirty="0"/>
          </a:p>
        </p:txBody>
      </p:sp>
    </p:spTree>
    <p:extLst>
      <p:ext uri="{BB962C8B-B14F-4D97-AF65-F5344CB8AC3E}">
        <p14:creationId xmlns:p14="http://schemas.microsoft.com/office/powerpoint/2010/main" val="3175753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F012236C-65D3-9106-9630-F263CC3EB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170" y="571500"/>
            <a:ext cx="8534400" cy="5505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29B858-D972-455F-B092-A42DB4B8035F}"/>
              </a:ext>
            </a:extLst>
          </p:cNvPr>
          <p:cNvSpPr txBox="1"/>
          <p:nvPr/>
        </p:nvSpPr>
        <p:spPr>
          <a:xfrm>
            <a:off x="10069830" y="2148840"/>
            <a:ext cx="1885950" cy="1477328"/>
          </a:xfrm>
          <a:prstGeom prst="rect">
            <a:avLst/>
          </a:prstGeom>
          <a:noFill/>
        </p:spPr>
        <p:txBody>
          <a:bodyPr wrap="square" rtlCol="0">
            <a:spAutoFit/>
          </a:bodyPr>
          <a:lstStyle/>
          <a:p>
            <a:r>
              <a:rPr lang="en-US" dirty="0"/>
              <a:t>Wildfire smoke episode starts on Sunday, August 30, 2025 and </a:t>
            </a:r>
            <a:r>
              <a:rPr lang="en-US"/>
              <a:t>continues </a:t>
            </a:r>
            <a:endParaRPr lang="en-US" dirty="0"/>
          </a:p>
        </p:txBody>
      </p:sp>
    </p:spTree>
    <p:extLst>
      <p:ext uri="{BB962C8B-B14F-4D97-AF65-F5344CB8AC3E}">
        <p14:creationId xmlns:p14="http://schemas.microsoft.com/office/powerpoint/2010/main" val="79654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CCCD036-50F5-FCEB-F8F8-45B6D31E576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09334" y="643467"/>
            <a:ext cx="8773331"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461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8D37-FD08-5173-23F1-E1780C94E5D6}"/>
              </a:ext>
            </a:extLst>
          </p:cNvPr>
          <p:cNvSpPr>
            <a:spLocks noGrp="1"/>
          </p:cNvSpPr>
          <p:nvPr>
            <p:ph type="title"/>
          </p:nvPr>
        </p:nvSpPr>
        <p:spPr/>
        <p:txBody>
          <a:bodyPr>
            <a:normAutofit fontScale="90000"/>
          </a:bodyPr>
          <a:lstStyle/>
          <a:p>
            <a:r>
              <a:rPr lang="en-US" dirty="0"/>
              <a:t>Wildfire Smoke episode starts on September 1, 2025 in </a:t>
            </a:r>
            <a:r>
              <a:rPr lang="en-US" dirty="0" err="1"/>
              <a:t>Wentachee</a:t>
            </a:r>
            <a:r>
              <a:rPr lang="en-US" dirty="0"/>
              <a:t> and much of North Central Washington</a:t>
            </a:r>
          </a:p>
        </p:txBody>
      </p:sp>
      <p:sp>
        <p:nvSpPr>
          <p:cNvPr id="3" name="Text Placeholder 2">
            <a:extLst>
              <a:ext uri="{FF2B5EF4-FFF2-40B4-BE49-F238E27FC236}">
                <a16:creationId xmlns:a16="http://schemas.microsoft.com/office/drawing/2014/main" id="{DC63EA50-BB7B-A659-BB19-D1EB31BC538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5926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3" name="Rectangle 5132">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Rectangle 5133">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32BC57DA-E990-C4CE-7900-43CA865DDF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7617" y="643467"/>
            <a:ext cx="2576619"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Rectangle 513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p with dots and points&#10;&#10;AI-generated content may be incorrect.">
            <a:extLst>
              <a:ext uri="{FF2B5EF4-FFF2-40B4-BE49-F238E27FC236}">
                <a16:creationId xmlns:a16="http://schemas.microsoft.com/office/drawing/2014/main" id="{5F3D67C4-3A43-ABE0-DFBB-7B1D7D52B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173" y="643467"/>
            <a:ext cx="3119797" cy="5571066"/>
          </a:xfrm>
          <a:prstGeom prst="rect">
            <a:avLst/>
          </a:prstGeom>
        </p:spPr>
      </p:pic>
    </p:spTree>
    <p:extLst>
      <p:ext uri="{BB962C8B-B14F-4D97-AF65-F5344CB8AC3E}">
        <p14:creationId xmlns:p14="http://schemas.microsoft.com/office/powerpoint/2010/main" val="2668232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graph of a graph&#10;&#10;AI-generated content may be incorrect.">
            <a:extLst>
              <a:ext uri="{FF2B5EF4-FFF2-40B4-BE49-F238E27FC236}">
                <a16:creationId xmlns:a16="http://schemas.microsoft.com/office/drawing/2014/main" id="{5EB492E5-FEA1-254E-1EDE-B20670087F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09334" y="643467"/>
            <a:ext cx="8773331"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444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a:extLst>
              <a:ext uri="{FF2B5EF4-FFF2-40B4-BE49-F238E27FC236}">
                <a16:creationId xmlns:a16="http://schemas.microsoft.com/office/drawing/2014/main" id="{01FA9E17-C4BB-B83A-FF31-3EBD0B7B94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7128" y="457200"/>
            <a:ext cx="8937743"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845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AI-generated content may be incorrect.">
            <a:extLst>
              <a:ext uri="{FF2B5EF4-FFF2-40B4-BE49-F238E27FC236}">
                <a16:creationId xmlns:a16="http://schemas.microsoft.com/office/drawing/2014/main" id="{88B67847-BDE3-B446-A649-564C5BCF8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5" y="842601"/>
            <a:ext cx="12146070" cy="5172797"/>
          </a:xfrm>
          <a:prstGeom prst="rect">
            <a:avLst/>
          </a:prstGeom>
        </p:spPr>
      </p:pic>
      <p:sp>
        <p:nvSpPr>
          <p:cNvPr id="4" name="TextBox 3">
            <a:extLst>
              <a:ext uri="{FF2B5EF4-FFF2-40B4-BE49-F238E27FC236}">
                <a16:creationId xmlns:a16="http://schemas.microsoft.com/office/drawing/2014/main" id="{577414FC-E342-B782-7FAC-BBB2F8D7E42B}"/>
              </a:ext>
            </a:extLst>
          </p:cNvPr>
          <p:cNvSpPr txBox="1"/>
          <p:nvPr/>
        </p:nvSpPr>
        <p:spPr>
          <a:xfrm>
            <a:off x="1234440" y="5909310"/>
            <a:ext cx="9978390" cy="923330"/>
          </a:xfrm>
          <a:prstGeom prst="rect">
            <a:avLst/>
          </a:prstGeom>
          <a:noFill/>
        </p:spPr>
        <p:txBody>
          <a:bodyPr wrap="square" rtlCol="0">
            <a:spAutoFit/>
          </a:bodyPr>
          <a:lstStyle/>
          <a:p>
            <a:r>
              <a:rPr lang="en-US" dirty="0"/>
              <a:t>50% Less Respiratory related Emergency department visits for children with asthma who had an asthma action plan compared to children with asthma who did not have an asthma action plan on days 1-14 of the Wildfire smoke episode in 9/2025</a:t>
            </a:r>
          </a:p>
        </p:txBody>
      </p:sp>
    </p:spTree>
    <p:extLst>
      <p:ext uri="{BB962C8B-B14F-4D97-AF65-F5344CB8AC3E}">
        <p14:creationId xmlns:p14="http://schemas.microsoft.com/office/powerpoint/2010/main" val="300762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7B82-DF7A-FF3E-D08E-7443B1CED6BC}"/>
              </a:ext>
            </a:extLst>
          </p:cNvPr>
          <p:cNvSpPr>
            <a:spLocks noGrp="1"/>
          </p:cNvSpPr>
          <p:nvPr>
            <p:ph type="title"/>
          </p:nvPr>
        </p:nvSpPr>
        <p:spPr>
          <a:xfrm>
            <a:off x="466722" y="586855"/>
            <a:ext cx="3201366" cy="3387497"/>
          </a:xfrm>
        </p:spPr>
        <p:txBody>
          <a:bodyPr anchor="b">
            <a:normAutofit/>
          </a:bodyPr>
          <a:lstStyle/>
          <a:p>
            <a:pPr algn="r"/>
            <a:r>
              <a:rPr lang="en-US" sz="3100">
                <a:solidFill>
                  <a:srgbClr val="FFFFFF"/>
                </a:solidFill>
              </a:rPr>
              <a:t>Recommendations of CGM use with disparity action planning</a:t>
            </a:r>
          </a:p>
        </p:txBody>
      </p:sp>
      <p:sp>
        <p:nvSpPr>
          <p:cNvPr id="3" name="Content Placeholder 2">
            <a:extLst>
              <a:ext uri="{FF2B5EF4-FFF2-40B4-BE49-F238E27FC236}">
                <a16:creationId xmlns:a16="http://schemas.microsoft.com/office/drawing/2014/main" id="{11974759-330F-A5FB-5AB4-DEF11786E7C2}"/>
              </a:ext>
            </a:extLst>
          </p:cNvPr>
          <p:cNvSpPr>
            <a:spLocks noGrp="1"/>
          </p:cNvSpPr>
          <p:nvPr>
            <p:ph idx="1"/>
          </p:nvPr>
        </p:nvSpPr>
        <p:spPr>
          <a:xfrm>
            <a:off x="4810259" y="649480"/>
            <a:ext cx="6555347" cy="5546047"/>
          </a:xfrm>
        </p:spPr>
        <p:txBody>
          <a:bodyPr anchor="ctr">
            <a:normAutofit/>
          </a:bodyPr>
          <a:lstStyle/>
          <a:p>
            <a:r>
              <a:rPr lang="en-US" sz="1700" dirty="0"/>
              <a:t>Continuous glucose monitoring is considered standard of care for people with diabetes on insulin.</a:t>
            </a:r>
          </a:p>
          <a:p>
            <a:pPr lvl="1"/>
            <a:r>
              <a:rPr lang="en-US" sz="1700" dirty="0"/>
              <a:t>Standard of care is a legal term- from a risk management perspective, a clinician should be able to demonstrate that their professional obligations to their patients are met.</a:t>
            </a:r>
          </a:p>
          <a:p>
            <a:r>
              <a:rPr lang="en-US" sz="1700" dirty="0"/>
              <a:t>Medicare and Medicaid cover the cost of continuous glucose monitors at variable levels for people with diabetes who use insulin.</a:t>
            </a:r>
          </a:p>
          <a:p>
            <a:r>
              <a:rPr lang="en-US" sz="1700" dirty="0"/>
              <a:t>Primary care clinics should be prescribing continuous glucose sensors for their patients with diabetes who are on insulin.</a:t>
            </a:r>
          </a:p>
          <a:p>
            <a:r>
              <a:rPr lang="en-US" sz="1700" dirty="0"/>
              <a:t>It will be important to understand that implicit bias does affect decision making when continuous glucose sensors are prescribed. </a:t>
            </a:r>
          </a:p>
          <a:p>
            <a:r>
              <a:rPr lang="en-US" sz="1700" dirty="0"/>
              <a:t>Among our patients who have diabetes mellitus, the incidence of uncontrolled diabetes is double for Hispanic/Latino individuals, American Indian individuals and for Black individuals. </a:t>
            </a:r>
          </a:p>
          <a:p>
            <a:r>
              <a:rPr lang="en-US" sz="1700" dirty="0"/>
              <a:t>It will be important to prescribe continuous glucose sensor use for </a:t>
            </a:r>
            <a:r>
              <a:rPr lang="en-US" sz="1700" b="1" dirty="0"/>
              <a:t>all</a:t>
            </a:r>
            <a:r>
              <a:rPr lang="en-US" sz="1700" dirty="0"/>
              <a:t> patients with diabetes who are on insulin. </a:t>
            </a:r>
          </a:p>
        </p:txBody>
      </p:sp>
      <p:pic>
        <p:nvPicPr>
          <p:cNvPr id="5" name="Picture 4" descr="A map of washington state&#10;&#10;Description automatically generated">
            <a:extLst>
              <a:ext uri="{FF2B5EF4-FFF2-40B4-BE49-F238E27FC236}">
                <a16:creationId xmlns:a16="http://schemas.microsoft.com/office/drawing/2014/main" id="{A5DAEFDC-EF16-2925-6143-812572BA5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7" y="0"/>
            <a:ext cx="12009365" cy="6858000"/>
          </a:xfrm>
          <a:prstGeom prst="rect">
            <a:avLst/>
          </a:prstGeom>
        </p:spPr>
      </p:pic>
    </p:spTree>
    <p:extLst>
      <p:ext uri="{BB962C8B-B14F-4D97-AF65-F5344CB8AC3E}">
        <p14:creationId xmlns:p14="http://schemas.microsoft.com/office/powerpoint/2010/main" val="243409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AI-generated content may be incorrect.">
            <a:extLst>
              <a:ext uri="{FF2B5EF4-FFF2-40B4-BE49-F238E27FC236}">
                <a16:creationId xmlns:a16="http://schemas.microsoft.com/office/drawing/2014/main" id="{DC561847-06D0-45CF-17AA-FF5770B6D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217"/>
            <a:ext cx="12192000" cy="4177565"/>
          </a:xfrm>
          <a:prstGeom prst="rect">
            <a:avLst/>
          </a:prstGeom>
        </p:spPr>
      </p:pic>
      <p:sp>
        <p:nvSpPr>
          <p:cNvPr id="4" name="TextBox 3">
            <a:extLst>
              <a:ext uri="{FF2B5EF4-FFF2-40B4-BE49-F238E27FC236}">
                <a16:creationId xmlns:a16="http://schemas.microsoft.com/office/drawing/2014/main" id="{F97D5985-B0FC-0EDF-DF3A-3E7FADD8D1EC}"/>
              </a:ext>
            </a:extLst>
          </p:cNvPr>
          <p:cNvSpPr txBox="1"/>
          <p:nvPr/>
        </p:nvSpPr>
        <p:spPr>
          <a:xfrm>
            <a:off x="1085850" y="5749290"/>
            <a:ext cx="7875270" cy="923330"/>
          </a:xfrm>
          <a:prstGeom prst="rect">
            <a:avLst/>
          </a:prstGeom>
          <a:noFill/>
        </p:spPr>
        <p:txBody>
          <a:bodyPr wrap="square" rtlCol="0">
            <a:spAutoFit/>
          </a:bodyPr>
          <a:lstStyle/>
          <a:p>
            <a:r>
              <a:rPr lang="en-US" dirty="0"/>
              <a:t>71% less outpatient visits for children with asthma who had an asthma action plan in place vs. children with asthma who did not have an asthma action plan in place between September 1-15, 2025.</a:t>
            </a:r>
          </a:p>
        </p:txBody>
      </p:sp>
      <p:sp>
        <p:nvSpPr>
          <p:cNvPr id="5" name="TextBox 4">
            <a:extLst>
              <a:ext uri="{FF2B5EF4-FFF2-40B4-BE49-F238E27FC236}">
                <a16:creationId xmlns:a16="http://schemas.microsoft.com/office/drawing/2014/main" id="{AAE01FBE-B218-76B0-965B-A1AA4D2B5685}"/>
              </a:ext>
            </a:extLst>
          </p:cNvPr>
          <p:cNvSpPr txBox="1"/>
          <p:nvPr/>
        </p:nvSpPr>
        <p:spPr>
          <a:xfrm>
            <a:off x="198783" y="238539"/>
            <a:ext cx="6738730" cy="1200329"/>
          </a:xfrm>
          <a:prstGeom prst="rect">
            <a:avLst/>
          </a:prstGeom>
          <a:noFill/>
        </p:spPr>
        <p:txBody>
          <a:bodyPr wrap="square" rtlCol="0">
            <a:spAutoFit/>
          </a:bodyPr>
          <a:lstStyle/>
          <a:p>
            <a:r>
              <a:rPr lang="en-US" dirty="0"/>
              <a:t>Outpatient visits for children with a diagnosis of asthma who have a Confluence Health PCP for respiratory problems between September 1-15, 2025</a:t>
            </a:r>
          </a:p>
          <a:p>
            <a:endParaRPr lang="en-US" dirty="0"/>
          </a:p>
        </p:txBody>
      </p:sp>
    </p:spTree>
    <p:extLst>
      <p:ext uri="{BB962C8B-B14F-4D97-AF65-F5344CB8AC3E}">
        <p14:creationId xmlns:p14="http://schemas.microsoft.com/office/powerpoint/2010/main" val="3229600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89D74-F0C6-FCAA-F8C7-A2CB7FEFA357}"/>
              </a:ext>
            </a:extLst>
          </p:cNvPr>
          <p:cNvSpPr>
            <a:spLocks noGrp="1"/>
          </p:cNvSpPr>
          <p:nvPr>
            <p:ph type="title"/>
          </p:nvPr>
        </p:nvSpPr>
        <p:spPr/>
        <p:txBody>
          <a:bodyPr/>
          <a:lstStyle/>
          <a:p>
            <a:r>
              <a:rPr lang="en-US" dirty="0"/>
              <a:t>Asthma Action Plan use and number of ED or outpatient visits </a:t>
            </a:r>
          </a:p>
        </p:txBody>
      </p:sp>
      <p:sp>
        <p:nvSpPr>
          <p:cNvPr id="3" name="Text Placeholder 2">
            <a:extLst>
              <a:ext uri="{FF2B5EF4-FFF2-40B4-BE49-F238E27FC236}">
                <a16:creationId xmlns:a16="http://schemas.microsoft.com/office/drawing/2014/main" id="{247E5025-214B-96BB-427C-5215A9F170E6}"/>
              </a:ext>
            </a:extLst>
          </p:cNvPr>
          <p:cNvSpPr>
            <a:spLocks noGrp="1"/>
          </p:cNvSpPr>
          <p:nvPr>
            <p:ph type="body" idx="1"/>
          </p:nvPr>
        </p:nvSpPr>
        <p:spPr/>
        <p:txBody>
          <a:bodyPr/>
          <a:lstStyle/>
          <a:p>
            <a:r>
              <a:rPr lang="en-US" dirty="0"/>
              <a:t>September 15-28, 2025</a:t>
            </a:r>
          </a:p>
        </p:txBody>
      </p:sp>
    </p:spTree>
    <p:extLst>
      <p:ext uri="{BB962C8B-B14F-4D97-AF65-F5344CB8AC3E}">
        <p14:creationId xmlns:p14="http://schemas.microsoft.com/office/powerpoint/2010/main" val="38899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graph&#10;&#10;AI-generated content may be incorrect.">
            <a:extLst>
              <a:ext uri="{FF2B5EF4-FFF2-40B4-BE49-F238E27FC236}">
                <a16:creationId xmlns:a16="http://schemas.microsoft.com/office/drawing/2014/main" id="{4417040C-8CA8-CDA8-351C-77D060632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866" y="1851659"/>
            <a:ext cx="5458121" cy="3490376"/>
          </a:xfrm>
          <a:prstGeom prst="rect">
            <a:avLst/>
          </a:prstGeom>
        </p:spPr>
      </p:pic>
      <p:sp>
        <p:nvSpPr>
          <p:cNvPr id="26" name="Rectangle 25">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AI-generated content may be incorrect.">
            <a:extLst>
              <a:ext uri="{FF2B5EF4-FFF2-40B4-BE49-F238E27FC236}">
                <a16:creationId xmlns:a16="http://schemas.microsoft.com/office/drawing/2014/main" id="{E1B32152-17F2-9D01-95D1-BB875259D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0" y="2609423"/>
            <a:ext cx="5129784" cy="1639153"/>
          </a:xfrm>
          <a:prstGeom prst="rect">
            <a:avLst/>
          </a:prstGeom>
        </p:spPr>
      </p:pic>
      <p:sp>
        <p:nvSpPr>
          <p:cNvPr id="6" name="TextBox 5">
            <a:extLst>
              <a:ext uri="{FF2B5EF4-FFF2-40B4-BE49-F238E27FC236}">
                <a16:creationId xmlns:a16="http://schemas.microsoft.com/office/drawing/2014/main" id="{84177A03-3C2C-E0CD-B8D8-ECE1062FEF66}"/>
              </a:ext>
            </a:extLst>
          </p:cNvPr>
          <p:cNvSpPr txBox="1"/>
          <p:nvPr/>
        </p:nvSpPr>
        <p:spPr>
          <a:xfrm>
            <a:off x="477012" y="628650"/>
            <a:ext cx="4655058" cy="1200329"/>
          </a:xfrm>
          <a:prstGeom prst="rect">
            <a:avLst/>
          </a:prstGeom>
          <a:noFill/>
        </p:spPr>
        <p:txBody>
          <a:bodyPr wrap="square" rtlCol="0">
            <a:spAutoFit/>
          </a:bodyPr>
          <a:lstStyle/>
          <a:p>
            <a:r>
              <a:rPr lang="en-US" dirty="0"/>
              <a:t>Outpatient visits for children with a diagnosis of asthma who have a Confluence Health PCP for respiratory problems between September 15-28, 2025</a:t>
            </a:r>
          </a:p>
        </p:txBody>
      </p:sp>
      <p:sp>
        <p:nvSpPr>
          <p:cNvPr id="7" name="TextBox 6">
            <a:extLst>
              <a:ext uri="{FF2B5EF4-FFF2-40B4-BE49-F238E27FC236}">
                <a16:creationId xmlns:a16="http://schemas.microsoft.com/office/drawing/2014/main" id="{388D3F4B-7535-9E8F-8139-5DC8ACEA94A8}"/>
              </a:ext>
            </a:extLst>
          </p:cNvPr>
          <p:cNvSpPr txBox="1"/>
          <p:nvPr/>
        </p:nvSpPr>
        <p:spPr>
          <a:xfrm>
            <a:off x="641180" y="5006340"/>
            <a:ext cx="4628050" cy="1200329"/>
          </a:xfrm>
          <a:prstGeom prst="rect">
            <a:avLst/>
          </a:prstGeom>
          <a:noFill/>
        </p:spPr>
        <p:txBody>
          <a:bodyPr wrap="square" rtlCol="0">
            <a:spAutoFit/>
          </a:bodyPr>
          <a:lstStyle/>
          <a:p>
            <a:r>
              <a:rPr lang="en-US" dirty="0"/>
              <a:t>Patients with asthma who had an asthma action plan in their electronic health record had 81.25% less outpatient visits for respiratory problems in this two week period.</a:t>
            </a:r>
          </a:p>
        </p:txBody>
      </p:sp>
    </p:spTree>
    <p:extLst>
      <p:ext uri="{BB962C8B-B14F-4D97-AF65-F5344CB8AC3E}">
        <p14:creationId xmlns:p14="http://schemas.microsoft.com/office/powerpoint/2010/main" val="311973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23395D22-ADFC-DD29-F8F8-AD491FC73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651" y="956917"/>
            <a:ext cx="9478698" cy="4944165"/>
          </a:xfrm>
          <a:prstGeom prst="rect">
            <a:avLst/>
          </a:prstGeom>
        </p:spPr>
      </p:pic>
      <p:sp>
        <p:nvSpPr>
          <p:cNvPr id="4" name="TextBox 3">
            <a:extLst>
              <a:ext uri="{FF2B5EF4-FFF2-40B4-BE49-F238E27FC236}">
                <a16:creationId xmlns:a16="http://schemas.microsoft.com/office/drawing/2014/main" id="{360897A0-BCF8-B123-A23F-435C448DB14F}"/>
              </a:ext>
            </a:extLst>
          </p:cNvPr>
          <p:cNvSpPr txBox="1"/>
          <p:nvPr/>
        </p:nvSpPr>
        <p:spPr>
          <a:xfrm>
            <a:off x="960120" y="5901082"/>
            <a:ext cx="8698230" cy="923330"/>
          </a:xfrm>
          <a:prstGeom prst="rect">
            <a:avLst/>
          </a:prstGeom>
          <a:noFill/>
        </p:spPr>
        <p:txBody>
          <a:bodyPr wrap="square" rtlCol="0">
            <a:spAutoFit/>
          </a:bodyPr>
          <a:lstStyle/>
          <a:p>
            <a:r>
              <a:rPr lang="en-US" dirty="0"/>
              <a:t>Between September 15-28, for patients with pediatric asthma who have a Confluence Health PCP, there were no kids who had an AAP who were seen in the ED. All four children who had asthma and a CH PCP and were seen in the ED did not have an AAP.</a:t>
            </a:r>
          </a:p>
        </p:txBody>
      </p:sp>
    </p:spTree>
    <p:extLst>
      <p:ext uri="{BB962C8B-B14F-4D97-AF65-F5344CB8AC3E}">
        <p14:creationId xmlns:p14="http://schemas.microsoft.com/office/powerpoint/2010/main" val="17859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bars&#10;&#10;AI-generated content may be incorrect.">
            <a:extLst>
              <a:ext uri="{FF2B5EF4-FFF2-40B4-BE49-F238E27FC236}">
                <a16:creationId xmlns:a16="http://schemas.microsoft.com/office/drawing/2014/main" id="{F9D1F3BF-D6AB-5EC3-620B-A2747B37A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1197"/>
            <a:ext cx="12192000" cy="4155606"/>
          </a:xfrm>
          <a:prstGeom prst="rect">
            <a:avLst/>
          </a:prstGeom>
        </p:spPr>
      </p:pic>
      <p:sp>
        <p:nvSpPr>
          <p:cNvPr id="4" name="TextBox 3">
            <a:extLst>
              <a:ext uri="{FF2B5EF4-FFF2-40B4-BE49-F238E27FC236}">
                <a16:creationId xmlns:a16="http://schemas.microsoft.com/office/drawing/2014/main" id="{2B684722-CE98-A493-83E7-13D0893E4663}"/>
              </a:ext>
            </a:extLst>
          </p:cNvPr>
          <p:cNvSpPr txBox="1"/>
          <p:nvPr/>
        </p:nvSpPr>
        <p:spPr>
          <a:xfrm>
            <a:off x="1657350" y="5726430"/>
            <a:ext cx="9384030" cy="646331"/>
          </a:xfrm>
          <a:prstGeom prst="rect">
            <a:avLst/>
          </a:prstGeom>
          <a:noFill/>
        </p:spPr>
        <p:txBody>
          <a:bodyPr wrap="square" rtlCol="0">
            <a:spAutoFit/>
          </a:bodyPr>
          <a:lstStyle/>
          <a:p>
            <a:r>
              <a:rPr lang="en-US" dirty="0"/>
              <a:t>As of 9/15/2025, Wenatchee Pediatrics had the most uptake of Asthma Action Plans for kids with asthma with 30% of children with asthma having asthma action plans in place</a:t>
            </a:r>
          </a:p>
        </p:txBody>
      </p:sp>
    </p:spTree>
    <p:extLst>
      <p:ext uri="{BB962C8B-B14F-4D97-AF65-F5344CB8AC3E}">
        <p14:creationId xmlns:p14="http://schemas.microsoft.com/office/powerpoint/2010/main" val="2512130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aph of a patient with green and orange bars&#10;&#10;AI-generated content may be incorrect.">
            <a:extLst>
              <a:ext uri="{FF2B5EF4-FFF2-40B4-BE49-F238E27FC236}">
                <a16:creationId xmlns:a16="http://schemas.microsoft.com/office/drawing/2014/main" id="{C2F39572-6A95-3778-98DB-7725AFD95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41" y="643467"/>
            <a:ext cx="9904118" cy="5571066"/>
          </a:xfrm>
          <a:prstGeom prst="rect">
            <a:avLst/>
          </a:prstGeom>
        </p:spPr>
      </p:pic>
    </p:spTree>
    <p:extLst>
      <p:ext uri="{BB962C8B-B14F-4D97-AF65-F5344CB8AC3E}">
        <p14:creationId xmlns:p14="http://schemas.microsoft.com/office/powerpoint/2010/main" val="1930272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2BD2-705C-097D-C6EF-FEB96202B067}"/>
              </a:ext>
            </a:extLst>
          </p:cNvPr>
          <p:cNvSpPr>
            <a:spLocks noGrp="1"/>
          </p:cNvSpPr>
          <p:nvPr>
            <p:ph type="title"/>
          </p:nvPr>
        </p:nvSpPr>
        <p:spPr/>
        <p:txBody>
          <a:bodyPr/>
          <a:lstStyle/>
          <a:p>
            <a:r>
              <a:rPr lang="en-US" dirty="0"/>
              <a:t>Results from 2 weeks post wildfire episode</a:t>
            </a:r>
          </a:p>
        </p:txBody>
      </p:sp>
      <p:sp>
        <p:nvSpPr>
          <p:cNvPr id="3" name="Content Placeholder 2">
            <a:extLst>
              <a:ext uri="{FF2B5EF4-FFF2-40B4-BE49-F238E27FC236}">
                <a16:creationId xmlns:a16="http://schemas.microsoft.com/office/drawing/2014/main" id="{9C38054C-803F-7FEF-53C7-3FD10ED87131}"/>
              </a:ext>
            </a:extLst>
          </p:cNvPr>
          <p:cNvSpPr>
            <a:spLocks noGrp="1"/>
          </p:cNvSpPr>
          <p:nvPr>
            <p:ph idx="1"/>
          </p:nvPr>
        </p:nvSpPr>
        <p:spPr/>
        <p:txBody>
          <a:bodyPr>
            <a:normAutofit fontScale="92500" lnSpcReduction="10000"/>
          </a:bodyPr>
          <a:lstStyle/>
          <a:p>
            <a:r>
              <a:rPr lang="en-US" dirty="0"/>
              <a:t>50% Less Respiratory related Emergency department visit for children with asthma who had an asthma action plan compared to children with asthma who did not have an asthma action plan on days 1-14 of the Wildfire smoke episode in 9/2025</a:t>
            </a:r>
          </a:p>
          <a:p>
            <a:r>
              <a:rPr lang="en-US" dirty="0"/>
              <a:t>71% less outpatient visits for children with asthma who had an asthma action plan in place vs. children with asthma who did not have an asthma action plan in place during the first 14 days of wildfire smoke episode of 9/2025</a:t>
            </a:r>
          </a:p>
          <a:p>
            <a:r>
              <a:rPr lang="en-US" dirty="0"/>
              <a:t>Significant reduction in disparity of </a:t>
            </a:r>
            <a:r>
              <a:rPr lang="en-US" b="1" dirty="0"/>
              <a:t>outpatient care visits </a:t>
            </a:r>
            <a:r>
              <a:rPr lang="en-US" dirty="0"/>
              <a:t>for respiratory problems for children with asthma between Hispanic children with asthma and Non-Hispanic children with asthma at Confluence Health in comparison to 2022 wildfire smoke episode.</a:t>
            </a:r>
          </a:p>
          <a:p>
            <a:endParaRPr lang="en-US" dirty="0"/>
          </a:p>
        </p:txBody>
      </p:sp>
    </p:spTree>
    <p:extLst>
      <p:ext uri="{BB962C8B-B14F-4D97-AF65-F5344CB8AC3E}">
        <p14:creationId xmlns:p14="http://schemas.microsoft.com/office/powerpoint/2010/main" val="372080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9473683-D22A-4D5A-9557-E7B11D56D745}"/>
              </a:ext>
            </a:extLst>
          </p:cNvPr>
          <p:cNvGraphicFramePr>
            <a:graphicFrameLocks/>
          </p:cNvGraphicFramePr>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164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lines&#10;&#10;Description automatically generated">
            <a:extLst>
              <a:ext uri="{FF2B5EF4-FFF2-40B4-BE49-F238E27FC236}">
                <a16:creationId xmlns:a16="http://schemas.microsoft.com/office/drawing/2014/main" id="{F867E611-B15D-2491-3B01-55822E8FF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49"/>
            <a:ext cx="12192000" cy="6753101"/>
          </a:xfrm>
          <a:prstGeom prst="rect">
            <a:avLst/>
          </a:prstGeom>
        </p:spPr>
      </p:pic>
    </p:spTree>
    <p:extLst>
      <p:ext uri="{BB962C8B-B14F-4D97-AF65-F5344CB8AC3E}">
        <p14:creationId xmlns:p14="http://schemas.microsoft.com/office/powerpoint/2010/main" val="200263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482EC-6720-8250-D11B-5D7029C09970}"/>
              </a:ext>
            </a:extLst>
          </p:cNvPr>
          <p:cNvSpPr>
            <a:spLocks noGrp="1"/>
          </p:cNvSpPr>
          <p:nvPr>
            <p:ph type="title"/>
          </p:nvPr>
        </p:nvSpPr>
        <p:spPr/>
        <p:txBody>
          <a:bodyPr>
            <a:normAutofit fontScale="90000"/>
          </a:bodyPr>
          <a:lstStyle/>
          <a:p>
            <a:r>
              <a:rPr lang="en-US" dirty="0"/>
              <a:t>Comparison of Wildfire smoke PM2.5 and ED visits at Central Washington Hospital for kids with asthma</a:t>
            </a:r>
          </a:p>
        </p:txBody>
      </p:sp>
      <p:pic>
        <p:nvPicPr>
          <p:cNvPr id="12" name="Content Placeholder 11" descr="A graph of a graph&#10;&#10;Description automatically generated with medium confidence">
            <a:extLst>
              <a:ext uri="{FF2B5EF4-FFF2-40B4-BE49-F238E27FC236}">
                <a16:creationId xmlns:a16="http://schemas.microsoft.com/office/drawing/2014/main" id="{12D75A22-F9B1-24A3-E930-F2409931A7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13087" y="1825625"/>
            <a:ext cx="3631825" cy="4351338"/>
          </a:xfrm>
        </p:spPr>
      </p:pic>
      <p:pic>
        <p:nvPicPr>
          <p:cNvPr id="10" name="Content Placeholder 9" descr="A graph of different colored lines&#10;&#10;Description automatically generated">
            <a:extLst>
              <a:ext uri="{FF2B5EF4-FFF2-40B4-BE49-F238E27FC236}">
                <a16:creationId xmlns:a16="http://schemas.microsoft.com/office/drawing/2014/main" id="{AA4BF576-63A8-DB8F-1888-0775E6EFFDC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8049" y="2434213"/>
            <a:ext cx="5029902" cy="3134162"/>
          </a:xfrm>
        </p:spPr>
      </p:pic>
    </p:spTree>
    <p:extLst>
      <p:ext uri="{BB962C8B-B14F-4D97-AF65-F5344CB8AC3E}">
        <p14:creationId xmlns:p14="http://schemas.microsoft.com/office/powerpoint/2010/main" val="2446499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6D65-5762-F809-5D84-192F153B5BEF}"/>
              </a:ext>
            </a:extLst>
          </p:cNvPr>
          <p:cNvSpPr>
            <a:spLocks noGrp="1"/>
          </p:cNvSpPr>
          <p:nvPr>
            <p:ph type="title"/>
          </p:nvPr>
        </p:nvSpPr>
        <p:spPr/>
        <p:txBody>
          <a:bodyPr/>
          <a:lstStyle/>
          <a:p>
            <a:r>
              <a:rPr lang="en-US" dirty="0"/>
              <a:t>Root Cause Analysis</a:t>
            </a:r>
          </a:p>
        </p:txBody>
      </p:sp>
      <p:sp>
        <p:nvSpPr>
          <p:cNvPr id="3" name="Content Placeholder 2">
            <a:extLst>
              <a:ext uri="{FF2B5EF4-FFF2-40B4-BE49-F238E27FC236}">
                <a16:creationId xmlns:a16="http://schemas.microsoft.com/office/drawing/2014/main" id="{EF845E14-C145-2987-A88B-0434793AFADB}"/>
              </a:ext>
            </a:extLst>
          </p:cNvPr>
          <p:cNvSpPr>
            <a:spLocks noGrp="1"/>
          </p:cNvSpPr>
          <p:nvPr>
            <p:ph idx="1"/>
          </p:nvPr>
        </p:nvSpPr>
        <p:spPr/>
        <p:txBody>
          <a:bodyPr/>
          <a:lstStyle/>
          <a:p>
            <a:r>
              <a:rPr lang="en-US" dirty="0"/>
              <a:t>Within Confluence Health</a:t>
            </a:r>
          </a:p>
          <a:p>
            <a:pPr lvl="1"/>
            <a:r>
              <a:rPr lang="en-US" dirty="0"/>
              <a:t>Incidence of Asthma in primary care clinics</a:t>
            </a:r>
          </a:p>
          <a:p>
            <a:pPr lvl="1"/>
            <a:r>
              <a:rPr lang="en-US" dirty="0"/>
              <a:t>Completion of Well Child visits for kids with asthma</a:t>
            </a:r>
          </a:p>
          <a:p>
            <a:pPr lvl="2"/>
            <a:r>
              <a:rPr lang="en-US" dirty="0"/>
              <a:t>Assess difference in completion by ethnicity</a:t>
            </a:r>
          </a:p>
          <a:p>
            <a:pPr lvl="1"/>
            <a:r>
              <a:rPr lang="en-US" dirty="0"/>
              <a:t>Payer Distribution for kids with asthma with emergency department visits for asthma</a:t>
            </a:r>
          </a:p>
          <a:p>
            <a:r>
              <a:rPr lang="en-US" dirty="0"/>
              <a:t>Regional Historical Effects of Wildfire Smoke on Pediatric Asthma</a:t>
            </a:r>
          </a:p>
          <a:p>
            <a:pPr lvl="1"/>
            <a:r>
              <a:rPr lang="en-US" dirty="0"/>
              <a:t>Cardiopulmonary Effects of 2012 Wildfire Smoke in North Central Washington State, report by Department of Health</a:t>
            </a:r>
          </a:p>
          <a:p>
            <a:endParaRPr lang="en-US" dirty="0"/>
          </a:p>
        </p:txBody>
      </p:sp>
    </p:spTree>
    <p:extLst>
      <p:ext uri="{BB962C8B-B14F-4D97-AF65-F5344CB8AC3E}">
        <p14:creationId xmlns:p14="http://schemas.microsoft.com/office/powerpoint/2010/main" val="258316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F2C81-8266-085F-9CBE-E263BA0BC147}"/>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000" b="1" kern="1200" dirty="0">
                <a:solidFill>
                  <a:srgbClr val="FFFFFF"/>
                </a:solidFill>
                <a:latin typeface="+mj-lt"/>
                <a:ea typeface="+mj-ea"/>
                <a:cs typeface="+mj-cs"/>
              </a:rPr>
              <a:t>Bree Collaborative:</a:t>
            </a: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Disparity in Respiratory distress ED visits for kids with asthma by ethnicity: Disproportionately higher visits for Hispanic/Latino kids with asthma</a:t>
            </a:r>
          </a:p>
        </p:txBody>
      </p:sp>
      <p:pic>
        <p:nvPicPr>
          <p:cNvPr id="5" name="Content Placeholder 4" descr="A diagram of a fish bone diagram&#10;&#10;Description automatically generated">
            <a:extLst>
              <a:ext uri="{FF2B5EF4-FFF2-40B4-BE49-F238E27FC236}">
                <a16:creationId xmlns:a16="http://schemas.microsoft.com/office/drawing/2014/main" id="{8AA2066D-FE54-705E-5DE6-E224B047BF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3461" y="640080"/>
            <a:ext cx="7316481" cy="5578816"/>
          </a:xfrm>
          <a:prstGeom prst="rect">
            <a:avLst/>
          </a:prstGeom>
        </p:spPr>
      </p:pic>
    </p:spTree>
    <p:extLst>
      <p:ext uri="{BB962C8B-B14F-4D97-AF65-F5344CB8AC3E}">
        <p14:creationId xmlns:p14="http://schemas.microsoft.com/office/powerpoint/2010/main" val="270445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4F92-26F4-60AB-FB50-B5FF92C679E0}"/>
              </a:ext>
            </a:extLst>
          </p:cNvPr>
          <p:cNvSpPr>
            <a:spLocks noGrp="1"/>
          </p:cNvSpPr>
          <p:nvPr>
            <p:ph type="title"/>
          </p:nvPr>
        </p:nvSpPr>
        <p:spPr/>
        <p:txBody>
          <a:bodyPr/>
          <a:lstStyle/>
          <a:p>
            <a:r>
              <a:rPr lang="en-US" sz="2800" dirty="0"/>
              <a:t>Analysis of Disparity in ED visits for kids with asthma</a:t>
            </a:r>
          </a:p>
        </p:txBody>
      </p:sp>
      <p:sp>
        <p:nvSpPr>
          <p:cNvPr id="3" name="Content Placeholder 2">
            <a:extLst>
              <a:ext uri="{FF2B5EF4-FFF2-40B4-BE49-F238E27FC236}">
                <a16:creationId xmlns:a16="http://schemas.microsoft.com/office/drawing/2014/main" id="{5BEE6817-2C26-A4E2-96C5-4A6371318134}"/>
              </a:ext>
            </a:extLst>
          </p:cNvPr>
          <p:cNvSpPr>
            <a:spLocks noGrp="1"/>
          </p:cNvSpPr>
          <p:nvPr>
            <p:ph sz="half" idx="2"/>
          </p:nvPr>
        </p:nvSpPr>
        <p:spPr/>
        <p:txBody>
          <a:bodyPr>
            <a:normAutofit fontScale="92500" lnSpcReduction="10000"/>
          </a:bodyPr>
          <a:lstStyle/>
          <a:p>
            <a:r>
              <a:rPr lang="en-US" dirty="0"/>
              <a:t>On the pediatric asthma registry, Hispanic kids with asthma had higher rates of well child visits with the primary care office.</a:t>
            </a:r>
          </a:p>
          <a:p>
            <a:r>
              <a:rPr lang="en-US" dirty="0"/>
              <a:t>Higher incidence of ED visits for Hispanic children with asthma</a:t>
            </a:r>
          </a:p>
          <a:p>
            <a:r>
              <a:rPr lang="en-US" dirty="0"/>
              <a:t>Analysis of practice in Primary care/pediatric clinic: asthma control visits are not regularly scheduled, and asthma action plans are not being utilized. </a:t>
            </a:r>
          </a:p>
          <a:p>
            <a:r>
              <a:rPr lang="en-US" dirty="0"/>
              <a:t>Effect of wildfire smoke data from 2012 wildfire confirmed a doubling of patient care visits for children under 18 with asthma in North Central Washington</a:t>
            </a:r>
          </a:p>
          <a:p>
            <a:r>
              <a:rPr lang="en-US" dirty="0"/>
              <a:t>Doubling of ED visits for children with asthma in wildfire season 2022 likely due to wildfire exposure also</a:t>
            </a:r>
          </a:p>
          <a:p>
            <a:r>
              <a:rPr lang="en-US" dirty="0"/>
              <a:t>For the majority of ED visits for children with asthma, the payer was Medicaid.</a:t>
            </a:r>
          </a:p>
          <a:p>
            <a:r>
              <a:rPr lang="en-US" dirty="0"/>
              <a:t>CDC study data from 10/2020 reveals greater percentage of low income households among Hispanic/Latino households surveyed in Wenatchee/East Wenatchee vs.  Non-Hispanic households</a:t>
            </a:r>
          </a:p>
          <a:p>
            <a:r>
              <a:rPr lang="en-US" dirty="0"/>
              <a:t>Children with asthma living in low-income homes are disproportionately affected by environmental factors that can trigger asthma exacerbations.</a:t>
            </a:r>
          </a:p>
          <a:p>
            <a:endParaRPr lang="en-US" dirty="0"/>
          </a:p>
          <a:p>
            <a:endParaRPr lang="en-US" dirty="0"/>
          </a:p>
        </p:txBody>
      </p:sp>
    </p:spTree>
    <p:extLst>
      <p:ext uri="{BB962C8B-B14F-4D97-AF65-F5344CB8AC3E}">
        <p14:creationId xmlns:p14="http://schemas.microsoft.com/office/powerpoint/2010/main" val="283831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AE8A-A3F6-4EF1-9D33-27006DF23597}"/>
              </a:ext>
            </a:extLst>
          </p:cNvPr>
          <p:cNvSpPr>
            <a:spLocks noGrp="1"/>
          </p:cNvSpPr>
          <p:nvPr>
            <p:ph type="title"/>
          </p:nvPr>
        </p:nvSpPr>
        <p:spPr/>
        <p:txBody>
          <a:bodyPr>
            <a:noAutofit/>
          </a:bodyPr>
          <a:lstStyle/>
          <a:p>
            <a:r>
              <a:rPr lang="en-US" sz="2000" dirty="0"/>
              <a:t>Incorporating Bree Collaborative Pediatric Asthma Recommendations in Pediatrics Clinic</a:t>
            </a:r>
          </a:p>
        </p:txBody>
      </p:sp>
      <p:sp>
        <p:nvSpPr>
          <p:cNvPr id="3" name="Content Placeholder 2">
            <a:extLst>
              <a:ext uri="{FF2B5EF4-FFF2-40B4-BE49-F238E27FC236}">
                <a16:creationId xmlns:a16="http://schemas.microsoft.com/office/drawing/2014/main" id="{A8B8F2DF-59B4-7E72-6EA7-5CA92C65D7A9}"/>
              </a:ext>
            </a:extLst>
          </p:cNvPr>
          <p:cNvSpPr>
            <a:spLocks noGrp="1"/>
          </p:cNvSpPr>
          <p:nvPr>
            <p:ph sz="half" idx="2"/>
          </p:nvPr>
        </p:nvSpPr>
        <p:spPr/>
        <p:txBody>
          <a:bodyPr>
            <a:normAutofit fontScale="92500" lnSpcReduction="20000"/>
          </a:bodyPr>
          <a:lstStyle/>
          <a:p>
            <a:r>
              <a:rPr lang="en-US" dirty="0"/>
              <a:t>1. Clinic Setting	</a:t>
            </a:r>
          </a:p>
          <a:p>
            <a:pPr lvl="1"/>
            <a:r>
              <a:rPr lang="en-US" dirty="0"/>
              <a:t>Asthma control visits: Starting Preventative visits for asthma control at least annually</a:t>
            </a:r>
          </a:p>
          <a:p>
            <a:pPr lvl="1"/>
            <a:r>
              <a:rPr lang="en-US" dirty="0"/>
              <a:t>Providing an Asthma action/management plan for all kids with asthma</a:t>
            </a:r>
          </a:p>
          <a:p>
            <a:pPr lvl="1"/>
            <a:r>
              <a:rPr lang="en-US" dirty="0"/>
              <a:t>Providing a Wildfire Smoke Action Plan for families with a child with asthma</a:t>
            </a:r>
          </a:p>
          <a:p>
            <a:r>
              <a:rPr lang="en-US" dirty="0"/>
              <a:t>2. Equity</a:t>
            </a:r>
          </a:p>
          <a:p>
            <a:pPr lvl="1"/>
            <a:r>
              <a:rPr lang="en-US" dirty="0"/>
              <a:t>Analyzing medical center’s data and tracking asthma disparities disproportionately affecting Hispanic children with asthma in the region</a:t>
            </a:r>
          </a:p>
          <a:p>
            <a:pPr lvl="1"/>
            <a:r>
              <a:rPr lang="en-US" dirty="0"/>
              <a:t>Providing more culturally appropriate education on asthma to families in clinic</a:t>
            </a:r>
          </a:p>
          <a:p>
            <a:r>
              <a:rPr lang="en-US" dirty="0"/>
              <a:t>3. Collaboration</a:t>
            </a:r>
          </a:p>
          <a:p>
            <a:pPr lvl="1"/>
            <a:r>
              <a:rPr lang="en-US" dirty="0"/>
              <a:t>Coordinate with community-based and government social and health programs:</a:t>
            </a:r>
          </a:p>
          <a:p>
            <a:pPr lvl="2"/>
            <a:r>
              <a:rPr lang="en-US" dirty="0"/>
              <a:t>Coordinating with Community based organization, CAFÉ, regarding educational outreach </a:t>
            </a:r>
          </a:p>
          <a:p>
            <a:pPr lvl="2"/>
            <a:r>
              <a:rPr lang="en-US" dirty="0"/>
              <a:t>Coordinating with Chelan Douglas Health District regarding distribution of box fan filters for use in wildfire season to families with children with asthma</a:t>
            </a:r>
          </a:p>
          <a:p>
            <a:pPr lvl="2"/>
            <a:r>
              <a:rPr lang="en-US" dirty="0"/>
              <a:t>Advocating for better coverage by Medicaid for HEPA air cleaners for children with asthma, especially considering that children with asthma in Washington state </a:t>
            </a:r>
            <a:r>
              <a:rPr lang="en-US"/>
              <a:t>from low-income </a:t>
            </a:r>
            <a:r>
              <a:rPr lang="en-US" dirty="0"/>
              <a:t>households are more at risk from exposure to fine particulate matter from wildfire smoke.</a:t>
            </a:r>
          </a:p>
        </p:txBody>
      </p:sp>
    </p:spTree>
    <p:extLst>
      <p:ext uri="{BB962C8B-B14F-4D97-AF65-F5344CB8AC3E}">
        <p14:creationId xmlns:p14="http://schemas.microsoft.com/office/powerpoint/2010/main" val="326304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88708C326C3E4CADFCB833D741E62C" ma:contentTypeVersion="19" ma:contentTypeDescription="Create a new document." ma:contentTypeScope="" ma:versionID="4f078f575969957c2aee26103dfb227e">
  <xsd:schema xmlns:xsd="http://www.w3.org/2001/XMLSchema" xmlns:xs="http://www.w3.org/2001/XMLSchema" xmlns:p="http://schemas.microsoft.com/office/2006/metadata/properties" xmlns:ns2="30c96ee6-c168-4e58-9503-bca1f305f3f9" xmlns:ns3="f46ad185-d85d-425e-a013-e9b99bc40c0a" targetNamespace="http://schemas.microsoft.com/office/2006/metadata/properties" ma:root="true" ma:fieldsID="435d8cb6a12681040456e76bb4b36472" ns2:_="" ns3:_="">
    <xsd:import namespace="30c96ee6-c168-4e58-9503-bca1f305f3f9"/>
    <xsd:import namespace="f46ad185-d85d-425e-a013-e9b99bc40c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96ee6-c168-4e58-9503-bca1f305f3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06d3087-7421-4ee1-8c49-b3c8cbaf401e" ma:termSetId="09814cd3-568e-fe90-9814-8d621ff8fb84" ma:anchorId="fba54fb3-c3e1-fe81-a776-ca4b69148c4d" ma:open="true" ma:isKeyword="false">
      <xsd:complexType>
        <xsd:sequence>
          <xsd:element ref="pc:Terms" minOccurs="0" maxOccurs="1"/>
        </xsd:sequence>
      </xsd:complex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6ad185-d85d-425e-a013-e9b99bc40c0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6735cc-23fa-4e5d-b651-fd23c1f97947}" ma:internalName="TaxCatchAll" ma:showField="CatchAllData" ma:web="f46ad185-d85d-425e-a013-e9b99bc40c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 xmlns="30c96ee6-c168-4e58-9503-bca1f305f3f9" xsi:nil="true"/>
    <lcf76f155ced4ddcb4097134ff3c332f xmlns="30c96ee6-c168-4e58-9503-bca1f305f3f9">
      <Terms xmlns="http://schemas.microsoft.com/office/infopath/2007/PartnerControls"/>
    </lcf76f155ced4ddcb4097134ff3c332f>
    <TaxCatchAll xmlns="f46ad185-d85d-425e-a013-e9b99bc40c0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702B7A-12B6-4D2A-9308-D4959F580B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c96ee6-c168-4e58-9503-bca1f305f3f9"/>
    <ds:schemaRef ds:uri="f46ad185-d85d-425e-a013-e9b99bc40c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938059-92EB-457E-A80A-CA640F896B4D}">
  <ds:schemaRefs>
    <ds:schemaRef ds:uri="http://schemas.microsoft.com/office/2006/metadata/properties"/>
    <ds:schemaRef ds:uri="http://schemas.microsoft.com/office/infopath/2007/PartnerControls"/>
    <ds:schemaRef ds:uri="30c96ee6-c168-4e58-9503-bca1f305f3f9"/>
    <ds:schemaRef ds:uri="f46ad185-d85d-425e-a013-e9b99bc40c0a"/>
  </ds:schemaRefs>
</ds:datastoreItem>
</file>

<file path=customXml/itemProps3.xml><?xml version="1.0" encoding="utf-8"?>
<ds:datastoreItem xmlns:ds="http://schemas.openxmlformats.org/officeDocument/2006/customXml" ds:itemID="{240BA7BE-65AA-460E-990C-44E9DAFF9A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497</TotalTime>
  <Words>1177</Words>
  <Application>Microsoft Office PowerPoint</Application>
  <PresentationFormat>Widescreen</PresentationFormat>
  <Paragraphs>69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ED and Outpatient visits for kids with asthma Observations during Wildfire Smoke episode in September of 2025</vt:lpstr>
      <vt:lpstr>Recommendations of CGM use with disparity action planning</vt:lpstr>
      <vt:lpstr>PowerPoint Presentation</vt:lpstr>
      <vt:lpstr>PowerPoint Presentation</vt:lpstr>
      <vt:lpstr>Comparison of Wildfire smoke PM2.5 and ED visits at Central Washington Hospital for kids with asthma</vt:lpstr>
      <vt:lpstr>Root Cause Analysis</vt:lpstr>
      <vt:lpstr>Bree Collaborative: Disparity in Respiratory distress ED visits for kids with asthma by ethnicity: Disproportionately higher visits for Hispanic/Latino kids with asthma</vt:lpstr>
      <vt:lpstr>Analysis of Disparity in ED visits for kids with asthma</vt:lpstr>
      <vt:lpstr>Incorporating Bree Collaborative Pediatric Asthma Recommendations in Pediatrics Clinic</vt:lpstr>
      <vt:lpstr>PowerPoint Presentation</vt:lpstr>
      <vt:lpstr>PowerPoint Presentation</vt:lpstr>
      <vt:lpstr>PowerPoint Presentation</vt:lpstr>
      <vt:lpstr>PowerPoint Presentation</vt:lpstr>
      <vt:lpstr>PowerPoint Presentation</vt:lpstr>
      <vt:lpstr>Wildfire Smoke episode starts on September 1, 2025 in Wentachee and much of North Central Washington</vt:lpstr>
      <vt:lpstr>PowerPoint Presentation</vt:lpstr>
      <vt:lpstr>PowerPoint Presentation</vt:lpstr>
      <vt:lpstr>PowerPoint Presentation</vt:lpstr>
      <vt:lpstr>PowerPoint Presentation</vt:lpstr>
      <vt:lpstr>PowerPoint Presentation</vt:lpstr>
      <vt:lpstr>Asthma Action Plan use and number of ED or outpatient visits </vt:lpstr>
      <vt:lpstr>PowerPoint Presentation</vt:lpstr>
      <vt:lpstr>PowerPoint Presentation</vt:lpstr>
      <vt:lpstr>PowerPoint Presentation</vt:lpstr>
      <vt:lpstr>PowerPoint Presentation</vt:lpstr>
      <vt:lpstr>Results from 2 weeks post wildfire episode</vt:lpstr>
    </vt:vector>
  </TitlesOfParts>
  <Company>Confluence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Nayak, Bindu M.D.</dc:creator>
  <cp:lastModifiedBy>Nayak, Bindu M.D.</cp:lastModifiedBy>
  <cp:revision>3</cp:revision>
  <dcterms:created xsi:type="dcterms:W3CDTF">2025-09-12T00:12:22Z</dcterms:created>
  <dcterms:modified xsi:type="dcterms:W3CDTF">2025-11-14T20:04:21Z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0x010100EE88708C326C3E4CADFCB833D741E62C</vt:lpwstr>
  </property>
  <property fmtid="{D5CDD505-2E9C-101B-9397-08002B2CF9AE}" pid="3" name="MediaServiceImageTags">
    <vt:lpwstr/>
  </property>
</Properties>
</file>