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1"/>
  </p:sldMasterIdLst>
  <p:notesMasterIdLst>
    <p:notesMasterId r:id="rId38"/>
  </p:notesMasterIdLst>
  <p:handoutMasterIdLst>
    <p:handoutMasterId r:id="rId39"/>
  </p:handoutMasterIdLst>
  <p:sldIdLst>
    <p:sldId id="256" r:id="rId2"/>
    <p:sldId id="257" r:id="rId3"/>
    <p:sldId id="258" r:id="rId4"/>
    <p:sldId id="259" r:id="rId5"/>
    <p:sldId id="281" r:id="rId6"/>
    <p:sldId id="282" r:id="rId7"/>
    <p:sldId id="288" r:id="rId8"/>
    <p:sldId id="260" r:id="rId9"/>
    <p:sldId id="261" r:id="rId10"/>
    <p:sldId id="286" r:id="rId11"/>
    <p:sldId id="290" r:id="rId12"/>
    <p:sldId id="262" r:id="rId13"/>
    <p:sldId id="277" r:id="rId14"/>
    <p:sldId id="263" r:id="rId15"/>
    <p:sldId id="284" r:id="rId16"/>
    <p:sldId id="278" r:id="rId17"/>
    <p:sldId id="287" r:id="rId18"/>
    <p:sldId id="291" r:id="rId19"/>
    <p:sldId id="264" r:id="rId20"/>
    <p:sldId id="265" r:id="rId21"/>
    <p:sldId id="266" r:id="rId22"/>
    <p:sldId id="280" r:id="rId23"/>
    <p:sldId id="292" r:id="rId24"/>
    <p:sldId id="267" r:id="rId25"/>
    <p:sldId id="268" r:id="rId26"/>
    <p:sldId id="279" r:id="rId27"/>
    <p:sldId id="289" r:id="rId28"/>
    <p:sldId id="270" r:id="rId29"/>
    <p:sldId id="293" r:id="rId30"/>
    <p:sldId id="269" r:id="rId31"/>
    <p:sldId id="272" r:id="rId32"/>
    <p:sldId id="283" r:id="rId33"/>
    <p:sldId id="273" r:id="rId34"/>
    <p:sldId id="274" r:id="rId35"/>
    <p:sldId id="275" r:id="rId36"/>
    <p:sldId id="276" r:id="rId3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6" autoAdjust="0"/>
    <p:restoredTop sz="79326" autoAdjust="0"/>
  </p:normalViewPr>
  <p:slideViewPr>
    <p:cSldViewPr>
      <p:cViewPr>
        <p:scale>
          <a:sx n="79" d="100"/>
          <a:sy n="79" d="100"/>
        </p:scale>
        <p:origin x="-28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72D366-FB1B-B846-8966-BBAA029C03B5}" type="doc">
      <dgm:prSet loTypeId="urn:microsoft.com/office/officeart/2005/8/layout/radial4" loCatId="" qsTypeId="urn:microsoft.com/office/officeart/2005/8/quickstyle/simple4" qsCatId="simple" csTypeId="urn:microsoft.com/office/officeart/2005/8/colors/accent1_2" csCatId="accent1"/>
      <dgm:spPr/>
      <dgm:t>
        <a:bodyPr/>
        <a:lstStyle/>
        <a:p>
          <a:endParaRPr lang="en-US"/>
        </a:p>
      </dgm:t>
    </dgm:pt>
    <dgm:pt modelId="{84CD7255-B98E-F24A-B0CD-63316403CDFC}">
      <dgm:prSet/>
      <dgm:spPr/>
      <dgm:t>
        <a:bodyPr/>
        <a:lstStyle/>
        <a:p>
          <a:pPr rtl="0"/>
          <a:r>
            <a:rPr lang="en-US" smtClean="0"/>
            <a:t>YOU</a:t>
          </a:r>
          <a:endParaRPr lang="en-US"/>
        </a:p>
      </dgm:t>
    </dgm:pt>
    <dgm:pt modelId="{6625B228-2A2E-384F-95D5-22AB7A526160}" type="parTrans" cxnId="{D000DF43-F12B-1248-B781-E324A8A7D157}">
      <dgm:prSet/>
      <dgm:spPr/>
      <dgm:t>
        <a:bodyPr/>
        <a:lstStyle/>
        <a:p>
          <a:endParaRPr lang="en-US"/>
        </a:p>
      </dgm:t>
    </dgm:pt>
    <dgm:pt modelId="{ACF552E3-07AC-5A49-B116-62D3408BF60B}" type="sibTrans" cxnId="{D000DF43-F12B-1248-B781-E324A8A7D157}">
      <dgm:prSet/>
      <dgm:spPr/>
      <dgm:t>
        <a:bodyPr/>
        <a:lstStyle/>
        <a:p>
          <a:endParaRPr lang="en-US"/>
        </a:p>
      </dgm:t>
    </dgm:pt>
    <dgm:pt modelId="{39FC339D-545D-334B-988F-4E9520BCD5CF}">
      <dgm:prSet/>
      <dgm:spPr/>
      <dgm:t>
        <a:bodyPr/>
        <a:lstStyle/>
        <a:p>
          <a:pPr rtl="0"/>
          <a:r>
            <a:rPr lang="en-US" smtClean="0"/>
            <a:t>Primary Care Doctor</a:t>
          </a:r>
          <a:endParaRPr lang="en-US"/>
        </a:p>
      </dgm:t>
    </dgm:pt>
    <dgm:pt modelId="{473532F0-8CB5-8541-9961-CB40B6BC0476}" type="parTrans" cxnId="{D4AA9855-7CA7-F242-860F-5BB4B3807D36}">
      <dgm:prSet/>
      <dgm:spPr/>
      <dgm:t>
        <a:bodyPr/>
        <a:lstStyle/>
        <a:p>
          <a:endParaRPr lang="en-US"/>
        </a:p>
      </dgm:t>
    </dgm:pt>
    <dgm:pt modelId="{D9A804DC-3952-2143-8723-BABD78B630A8}" type="sibTrans" cxnId="{D4AA9855-7CA7-F242-860F-5BB4B3807D36}">
      <dgm:prSet/>
      <dgm:spPr/>
      <dgm:t>
        <a:bodyPr/>
        <a:lstStyle/>
        <a:p>
          <a:endParaRPr lang="en-US"/>
        </a:p>
      </dgm:t>
    </dgm:pt>
    <dgm:pt modelId="{14490722-86A4-644D-A22C-41C18EEB4453}">
      <dgm:prSet/>
      <dgm:spPr/>
      <dgm:t>
        <a:bodyPr/>
        <a:lstStyle/>
        <a:p>
          <a:pPr rtl="0"/>
          <a:r>
            <a:rPr lang="en-US" dirty="0" smtClean="0"/>
            <a:t>Specialty Doctors</a:t>
          </a:r>
          <a:endParaRPr lang="en-US" dirty="0"/>
        </a:p>
      </dgm:t>
    </dgm:pt>
    <dgm:pt modelId="{2A3F1FCE-E8C8-D34D-8602-0774F303734B}" type="parTrans" cxnId="{AF96F866-B846-BC48-81BE-0EF12A7E9D99}">
      <dgm:prSet/>
      <dgm:spPr/>
      <dgm:t>
        <a:bodyPr/>
        <a:lstStyle/>
        <a:p>
          <a:endParaRPr lang="en-US"/>
        </a:p>
      </dgm:t>
    </dgm:pt>
    <dgm:pt modelId="{ADE35634-6593-8245-BAB0-0849078FDC63}" type="sibTrans" cxnId="{AF96F866-B846-BC48-81BE-0EF12A7E9D99}">
      <dgm:prSet/>
      <dgm:spPr/>
      <dgm:t>
        <a:bodyPr/>
        <a:lstStyle/>
        <a:p>
          <a:endParaRPr lang="en-US"/>
        </a:p>
      </dgm:t>
    </dgm:pt>
    <dgm:pt modelId="{5BCEA252-BD63-7945-86FB-F5C663300B67}">
      <dgm:prSet/>
      <dgm:spPr/>
      <dgm:t>
        <a:bodyPr/>
        <a:lstStyle/>
        <a:p>
          <a:pPr rtl="0"/>
          <a:r>
            <a:rPr lang="en-US" smtClean="0"/>
            <a:t>Hospital</a:t>
          </a:r>
          <a:endParaRPr lang="en-US"/>
        </a:p>
      </dgm:t>
    </dgm:pt>
    <dgm:pt modelId="{F26C7F84-3A39-2D44-9CC1-6504F546C677}" type="parTrans" cxnId="{818F1A55-A1CE-F940-B439-63E83B6E1EED}">
      <dgm:prSet/>
      <dgm:spPr/>
      <dgm:t>
        <a:bodyPr/>
        <a:lstStyle/>
        <a:p>
          <a:endParaRPr lang="en-US"/>
        </a:p>
      </dgm:t>
    </dgm:pt>
    <dgm:pt modelId="{4838CC4A-22D9-904C-90F5-64046AFD8D59}" type="sibTrans" cxnId="{818F1A55-A1CE-F940-B439-63E83B6E1EED}">
      <dgm:prSet/>
      <dgm:spPr/>
      <dgm:t>
        <a:bodyPr/>
        <a:lstStyle/>
        <a:p>
          <a:endParaRPr lang="en-US"/>
        </a:p>
      </dgm:t>
    </dgm:pt>
    <dgm:pt modelId="{AE88346A-28AB-714B-B4C9-CB5824500CE9}">
      <dgm:prSet/>
      <dgm:spPr/>
      <dgm:t>
        <a:bodyPr/>
        <a:lstStyle/>
        <a:p>
          <a:pPr rtl="0"/>
          <a:r>
            <a:rPr lang="en-US" smtClean="0"/>
            <a:t>Local Pharmacy</a:t>
          </a:r>
          <a:endParaRPr lang="en-US"/>
        </a:p>
      </dgm:t>
    </dgm:pt>
    <dgm:pt modelId="{E10E8EA9-40BA-DC4B-9DDD-987DF7D045D3}" type="parTrans" cxnId="{7485A69A-9693-3142-85D0-33F0AA3C201F}">
      <dgm:prSet/>
      <dgm:spPr/>
      <dgm:t>
        <a:bodyPr/>
        <a:lstStyle/>
        <a:p>
          <a:endParaRPr lang="en-US"/>
        </a:p>
      </dgm:t>
    </dgm:pt>
    <dgm:pt modelId="{0726EA98-9D19-504B-97FA-A2DAFFDD7F89}" type="sibTrans" cxnId="{7485A69A-9693-3142-85D0-33F0AA3C201F}">
      <dgm:prSet/>
      <dgm:spPr/>
      <dgm:t>
        <a:bodyPr/>
        <a:lstStyle/>
        <a:p>
          <a:endParaRPr lang="en-US"/>
        </a:p>
      </dgm:t>
    </dgm:pt>
    <dgm:pt modelId="{257D4DF2-98BA-B74A-919B-BE83CE20452D}">
      <dgm:prSet/>
      <dgm:spPr/>
      <dgm:t>
        <a:bodyPr/>
        <a:lstStyle/>
        <a:p>
          <a:pPr rtl="0"/>
          <a:r>
            <a:rPr lang="en-US" smtClean="0"/>
            <a:t>Secondary Pharmacy</a:t>
          </a:r>
          <a:endParaRPr lang="en-US"/>
        </a:p>
      </dgm:t>
    </dgm:pt>
    <dgm:pt modelId="{9AF8B6C8-2565-554C-8211-6A4C03E9DAFC}" type="parTrans" cxnId="{F4EDCD0D-9969-614F-82B6-CE090F957193}">
      <dgm:prSet/>
      <dgm:spPr/>
      <dgm:t>
        <a:bodyPr/>
        <a:lstStyle/>
        <a:p>
          <a:endParaRPr lang="en-US"/>
        </a:p>
      </dgm:t>
    </dgm:pt>
    <dgm:pt modelId="{80DDE060-AB5F-6746-8FB8-5B776637E962}" type="sibTrans" cxnId="{F4EDCD0D-9969-614F-82B6-CE090F957193}">
      <dgm:prSet/>
      <dgm:spPr/>
      <dgm:t>
        <a:bodyPr/>
        <a:lstStyle/>
        <a:p>
          <a:endParaRPr lang="en-US"/>
        </a:p>
      </dgm:t>
    </dgm:pt>
    <dgm:pt modelId="{8D139307-455E-AF45-BFA9-C93C0678C20B}" type="pres">
      <dgm:prSet presAssocID="{8872D366-FB1B-B846-8966-BBAA029C03B5}" presName="cycle" presStyleCnt="0">
        <dgm:presLayoutVars>
          <dgm:chMax val="1"/>
          <dgm:dir/>
          <dgm:animLvl val="ctr"/>
          <dgm:resizeHandles val="exact"/>
        </dgm:presLayoutVars>
      </dgm:prSet>
      <dgm:spPr/>
      <dgm:t>
        <a:bodyPr/>
        <a:lstStyle/>
        <a:p>
          <a:endParaRPr lang="en-US"/>
        </a:p>
      </dgm:t>
    </dgm:pt>
    <dgm:pt modelId="{F13BDDC8-6D6B-F84A-814C-01F9C4A2A239}" type="pres">
      <dgm:prSet presAssocID="{84CD7255-B98E-F24A-B0CD-63316403CDFC}" presName="centerShape" presStyleLbl="node0" presStyleIdx="0" presStyleCnt="1"/>
      <dgm:spPr/>
      <dgm:t>
        <a:bodyPr/>
        <a:lstStyle/>
        <a:p>
          <a:endParaRPr lang="en-US"/>
        </a:p>
      </dgm:t>
    </dgm:pt>
    <dgm:pt modelId="{CA9D20D2-B66E-5A45-8302-2B5667BE1CCC}" type="pres">
      <dgm:prSet presAssocID="{473532F0-8CB5-8541-9961-CB40B6BC0476}" presName="parTrans" presStyleLbl="bgSibTrans2D1" presStyleIdx="0" presStyleCnt="5"/>
      <dgm:spPr/>
      <dgm:t>
        <a:bodyPr/>
        <a:lstStyle/>
        <a:p>
          <a:endParaRPr lang="en-US"/>
        </a:p>
      </dgm:t>
    </dgm:pt>
    <dgm:pt modelId="{87B4D907-AC1E-4C4F-AAB5-B9F2119C745B}" type="pres">
      <dgm:prSet presAssocID="{39FC339D-545D-334B-988F-4E9520BCD5CF}" presName="node" presStyleLbl="node1" presStyleIdx="0" presStyleCnt="5">
        <dgm:presLayoutVars>
          <dgm:bulletEnabled val="1"/>
        </dgm:presLayoutVars>
      </dgm:prSet>
      <dgm:spPr/>
      <dgm:t>
        <a:bodyPr/>
        <a:lstStyle/>
        <a:p>
          <a:endParaRPr lang="en-US"/>
        </a:p>
      </dgm:t>
    </dgm:pt>
    <dgm:pt modelId="{6131C39C-BAC4-E74C-97F8-3EE48A758838}" type="pres">
      <dgm:prSet presAssocID="{2A3F1FCE-E8C8-D34D-8602-0774F303734B}" presName="parTrans" presStyleLbl="bgSibTrans2D1" presStyleIdx="1" presStyleCnt="5"/>
      <dgm:spPr/>
      <dgm:t>
        <a:bodyPr/>
        <a:lstStyle/>
        <a:p>
          <a:endParaRPr lang="en-US"/>
        </a:p>
      </dgm:t>
    </dgm:pt>
    <dgm:pt modelId="{A90C4982-6603-5643-8E30-117294B3674B}" type="pres">
      <dgm:prSet presAssocID="{14490722-86A4-644D-A22C-41C18EEB4453}" presName="node" presStyleLbl="node1" presStyleIdx="1" presStyleCnt="5">
        <dgm:presLayoutVars>
          <dgm:bulletEnabled val="1"/>
        </dgm:presLayoutVars>
      </dgm:prSet>
      <dgm:spPr/>
      <dgm:t>
        <a:bodyPr/>
        <a:lstStyle/>
        <a:p>
          <a:endParaRPr lang="en-US"/>
        </a:p>
      </dgm:t>
    </dgm:pt>
    <dgm:pt modelId="{38A121BD-18D0-E04F-AD8D-FD9FB76E7451}" type="pres">
      <dgm:prSet presAssocID="{F26C7F84-3A39-2D44-9CC1-6504F546C677}" presName="parTrans" presStyleLbl="bgSibTrans2D1" presStyleIdx="2" presStyleCnt="5"/>
      <dgm:spPr/>
      <dgm:t>
        <a:bodyPr/>
        <a:lstStyle/>
        <a:p>
          <a:endParaRPr lang="en-US"/>
        </a:p>
      </dgm:t>
    </dgm:pt>
    <dgm:pt modelId="{67240486-9A6F-F240-9D97-9D74DBC31B24}" type="pres">
      <dgm:prSet presAssocID="{5BCEA252-BD63-7945-86FB-F5C663300B67}" presName="node" presStyleLbl="node1" presStyleIdx="2" presStyleCnt="5">
        <dgm:presLayoutVars>
          <dgm:bulletEnabled val="1"/>
        </dgm:presLayoutVars>
      </dgm:prSet>
      <dgm:spPr/>
      <dgm:t>
        <a:bodyPr/>
        <a:lstStyle/>
        <a:p>
          <a:endParaRPr lang="en-US"/>
        </a:p>
      </dgm:t>
    </dgm:pt>
    <dgm:pt modelId="{A0D88207-6171-BA4C-BAE3-BFC952662261}" type="pres">
      <dgm:prSet presAssocID="{E10E8EA9-40BA-DC4B-9DDD-987DF7D045D3}" presName="parTrans" presStyleLbl="bgSibTrans2D1" presStyleIdx="3" presStyleCnt="5"/>
      <dgm:spPr/>
      <dgm:t>
        <a:bodyPr/>
        <a:lstStyle/>
        <a:p>
          <a:endParaRPr lang="en-US"/>
        </a:p>
      </dgm:t>
    </dgm:pt>
    <dgm:pt modelId="{8EE54128-2C67-3D4E-B904-04E1D39F97D9}" type="pres">
      <dgm:prSet presAssocID="{AE88346A-28AB-714B-B4C9-CB5824500CE9}" presName="node" presStyleLbl="node1" presStyleIdx="3" presStyleCnt="5">
        <dgm:presLayoutVars>
          <dgm:bulletEnabled val="1"/>
        </dgm:presLayoutVars>
      </dgm:prSet>
      <dgm:spPr/>
      <dgm:t>
        <a:bodyPr/>
        <a:lstStyle/>
        <a:p>
          <a:endParaRPr lang="en-US"/>
        </a:p>
      </dgm:t>
    </dgm:pt>
    <dgm:pt modelId="{29BA369F-1BFB-604D-A02A-C1FF3C2FC7B0}" type="pres">
      <dgm:prSet presAssocID="{9AF8B6C8-2565-554C-8211-6A4C03E9DAFC}" presName="parTrans" presStyleLbl="bgSibTrans2D1" presStyleIdx="4" presStyleCnt="5"/>
      <dgm:spPr/>
      <dgm:t>
        <a:bodyPr/>
        <a:lstStyle/>
        <a:p>
          <a:endParaRPr lang="en-US"/>
        </a:p>
      </dgm:t>
    </dgm:pt>
    <dgm:pt modelId="{EC3F6D06-2E9F-494C-AB83-74628C76EE65}" type="pres">
      <dgm:prSet presAssocID="{257D4DF2-98BA-B74A-919B-BE83CE20452D}" presName="node" presStyleLbl="node1" presStyleIdx="4" presStyleCnt="5">
        <dgm:presLayoutVars>
          <dgm:bulletEnabled val="1"/>
        </dgm:presLayoutVars>
      </dgm:prSet>
      <dgm:spPr/>
      <dgm:t>
        <a:bodyPr/>
        <a:lstStyle/>
        <a:p>
          <a:endParaRPr lang="en-US"/>
        </a:p>
      </dgm:t>
    </dgm:pt>
  </dgm:ptLst>
  <dgm:cxnLst>
    <dgm:cxn modelId="{A8C5A666-76F9-47F9-AB23-9080A9C610FF}" type="presOf" srcId="{9AF8B6C8-2565-554C-8211-6A4C03E9DAFC}" destId="{29BA369F-1BFB-604D-A02A-C1FF3C2FC7B0}" srcOrd="0" destOrd="0" presId="urn:microsoft.com/office/officeart/2005/8/layout/radial4"/>
    <dgm:cxn modelId="{282E1010-11D7-47AB-A755-414126D64D10}" type="presOf" srcId="{14490722-86A4-644D-A22C-41C18EEB4453}" destId="{A90C4982-6603-5643-8E30-117294B3674B}" srcOrd="0" destOrd="0" presId="urn:microsoft.com/office/officeart/2005/8/layout/radial4"/>
    <dgm:cxn modelId="{AF96F866-B846-BC48-81BE-0EF12A7E9D99}" srcId="{84CD7255-B98E-F24A-B0CD-63316403CDFC}" destId="{14490722-86A4-644D-A22C-41C18EEB4453}" srcOrd="1" destOrd="0" parTransId="{2A3F1FCE-E8C8-D34D-8602-0774F303734B}" sibTransId="{ADE35634-6593-8245-BAB0-0849078FDC63}"/>
    <dgm:cxn modelId="{D000DF43-F12B-1248-B781-E324A8A7D157}" srcId="{8872D366-FB1B-B846-8966-BBAA029C03B5}" destId="{84CD7255-B98E-F24A-B0CD-63316403CDFC}" srcOrd="0" destOrd="0" parTransId="{6625B228-2A2E-384F-95D5-22AB7A526160}" sibTransId="{ACF552E3-07AC-5A49-B116-62D3408BF60B}"/>
    <dgm:cxn modelId="{22E8E0B6-DED2-494E-8F4B-40F72AC1B91F}" type="presOf" srcId="{5BCEA252-BD63-7945-86FB-F5C663300B67}" destId="{67240486-9A6F-F240-9D97-9D74DBC31B24}" srcOrd="0" destOrd="0" presId="urn:microsoft.com/office/officeart/2005/8/layout/radial4"/>
    <dgm:cxn modelId="{FC2BDF99-F0F0-4122-9302-69FDA1DFA88B}" type="presOf" srcId="{473532F0-8CB5-8541-9961-CB40B6BC0476}" destId="{CA9D20D2-B66E-5A45-8302-2B5667BE1CCC}" srcOrd="0" destOrd="0" presId="urn:microsoft.com/office/officeart/2005/8/layout/radial4"/>
    <dgm:cxn modelId="{5F429B44-D212-448D-AAF4-39AFD4ED042E}" type="presOf" srcId="{AE88346A-28AB-714B-B4C9-CB5824500CE9}" destId="{8EE54128-2C67-3D4E-B904-04E1D39F97D9}" srcOrd="0" destOrd="0" presId="urn:microsoft.com/office/officeart/2005/8/layout/radial4"/>
    <dgm:cxn modelId="{D4AA9855-7CA7-F242-860F-5BB4B3807D36}" srcId="{84CD7255-B98E-F24A-B0CD-63316403CDFC}" destId="{39FC339D-545D-334B-988F-4E9520BCD5CF}" srcOrd="0" destOrd="0" parTransId="{473532F0-8CB5-8541-9961-CB40B6BC0476}" sibTransId="{D9A804DC-3952-2143-8723-BABD78B630A8}"/>
    <dgm:cxn modelId="{0420E17D-14A3-49A5-A1F3-C24867A22EA9}" type="presOf" srcId="{39FC339D-545D-334B-988F-4E9520BCD5CF}" destId="{87B4D907-AC1E-4C4F-AAB5-B9F2119C745B}" srcOrd="0" destOrd="0" presId="urn:microsoft.com/office/officeart/2005/8/layout/radial4"/>
    <dgm:cxn modelId="{818F1A55-A1CE-F940-B439-63E83B6E1EED}" srcId="{84CD7255-B98E-F24A-B0CD-63316403CDFC}" destId="{5BCEA252-BD63-7945-86FB-F5C663300B67}" srcOrd="2" destOrd="0" parTransId="{F26C7F84-3A39-2D44-9CC1-6504F546C677}" sibTransId="{4838CC4A-22D9-904C-90F5-64046AFD8D59}"/>
    <dgm:cxn modelId="{BD83F687-4FDB-4D4D-ABFA-8BF62E8CCD1B}" type="presOf" srcId="{E10E8EA9-40BA-DC4B-9DDD-987DF7D045D3}" destId="{A0D88207-6171-BA4C-BAE3-BFC952662261}" srcOrd="0" destOrd="0" presId="urn:microsoft.com/office/officeart/2005/8/layout/radial4"/>
    <dgm:cxn modelId="{F4EDCD0D-9969-614F-82B6-CE090F957193}" srcId="{84CD7255-B98E-F24A-B0CD-63316403CDFC}" destId="{257D4DF2-98BA-B74A-919B-BE83CE20452D}" srcOrd="4" destOrd="0" parTransId="{9AF8B6C8-2565-554C-8211-6A4C03E9DAFC}" sibTransId="{80DDE060-AB5F-6746-8FB8-5B776637E962}"/>
    <dgm:cxn modelId="{CB49215F-154E-4335-8E6B-B43A42D73FC4}" type="presOf" srcId="{84CD7255-B98E-F24A-B0CD-63316403CDFC}" destId="{F13BDDC8-6D6B-F84A-814C-01F9C4A2A239}" srcOrd="0" destOrd="0" presId="urn:microsoft.com/office/officeart/2005/8/layout/radial4"/>
    <dgm:cxn modelId="{D81DFDC9-588D-45BE-BD4B-088CE5421393}" type="presOf" srcId="{2A3F1FCE-E8C8-D34D-8602-0774F303734B}" destId="{6131C39C-BAC4-E74C-97F8-3EE48A758838}" srcOrd="0" destOrd="0" presId="urn:microsoft.com/office/officeart/2005/8/layout/radial4"/>
    <dgm:cxn modelId="{EEAD1451-D78C-4C99-848F-E1744E1FB0B9}" type="presOf" srcId="{8872D366-FB1B-B846-8966-BBAA029C03B5}" destId="{8D139307-455E-AF45-BFA9-C93C0678C20B}" srcOrd="0" destOrd="0" presId="urn:microsoft.com/office/officeart/2005/8/layout/radial4"/>
    <dgm:cxn modelId="{0062375E-E14A-4297-84C3-4F933517402D}" type="presOf" srcId="{F26C7F84-3A39-2D44-9CC1-6504F546C677}" destId="{38A121BD-18D0-E04F-AD8D-FD9FB76E7451}" srcOrd="0" destOrd="0" presId="urn:microsoft.com/office/officeart/2005/8/layout/radial4"/>
    <dgm:cxn modelId="{B0457AA5-EDB8-45CE-93F7-A3037D147AAD}" type="presOf" srcId="{257D4DF2-98BA-B74A-919B-BE83CE20452D}" destId="{EC3F6D06-2E9F-494C-AB83-74628C76EE65}" srcOrd="0" destOrd="0" presId="urn:microsoft.com/office/officeart/2005/8/layout/radial4"/>
    <dgm:cxn modelId="{7485A69A-9693-3142-85D0-33F0AA3C201F}" srcId="{84CD7255-B98E-F24A-B0CD-63316403CDFC}" destId="{AE88346A-28AB-714B-B4C9-CB5824500CE9}" srcOrd="3" destOrd="0" parTransId="{E10E8EA9-40BA-DC4B-9DDD-987DF7D045D3}" sibTransId="{0726EA98-9D19-504B-97FA-A2DAFFDD7F89}"/>
    <dgm:cxn modelId="{224E735D-DD92-4040-8D48-E455A9D05E98}" type="presParOf" srcId="{8D139307-455E-AF45-BFA9-C93C0678C20B}" destId="{F13BDDC8-6D6B-F84A-814C-01F9C4A2A239}" srcOrd="0" destOrd="0" presId="urn:microsoft.com/office/officeart/2005/8/layout/radial4"/>
    <dgm:cxn modelId="{C9044171-10B7-4CFF-8B5A-46BBEDF601A5}" type="presParOf" srcId="{8D139307-455E-AF45-BFA9-C93C0678C20B}" destId="{CA9D20D2-B66E-5A45-8302-2B5667BE1CCC}" srcOrd="1" destOrd="0" presId="urn:microsoft.com/office/officeart/2005/8/layout/radial4"/>
    <dgm:cxn modelId="{0B28BC74-B508-448B-A5D7-70BC294E4B8B}" type="presParOf" srcId="{8D139307-455E-AF45-BFA9-C93C0678C20B}" destId="{87B4D907-AC1E-4C4F-AAB5-B9F2119C745B}" srcOrd="2" destOrd="0" presId="urn:microsoft.com/office/officeart/2005/8/layout/radial4"/>
    <dgm:cxn modelId="{D8DE150F-A6F9-41BC-B4C8-9D328589C62C}" type="presParOf" srcId="{8D139307-455E-AF45-BFA9-C93C0678C20B}" destId="{6131C39C-BAC4-E74C-97F8-3EE48A758838}" srcOrd="3" destOrd="0" presId="urn:microsoft.com/office/officeart/2005/8/layout/radial4"/>
    <dgm:cxn modelId="{15A0D3E6-3E97-42CB-B992-62D8EEBFD656}" type="presParOf" srcId="{8D139307-455E-AF45-BFA9-C93C0678C20B}" destId="{A90C4982-6603-5643-8E30-117294B3674B}" srcOrd="4" destOrd="0" presId="urn:microsoft.com/office/officeart/2005/8/layout/radial4"/>
    <dgm:cxn modelId="{28E352E3-5922-47B5-9E4D-5D2B1B678E8C}" type="presParOf" srcId="{8D139307-455E-AF45-BFA9-C93C0678C20B}" destId="{38A121BD-18D0-E04F-AD8D-FD9FB76E7451}" srcOrd="5" destOrd="0" presId="urn:microsoft.com/office/officeart/2005/8/layout/radial4"/>
    <dgm:cxn modelId="{5B951729-0F4A-4662-BBDA-2AF74DE597AF}" type="presParOf" srcId="{8D139307-455E-AF45-BFA9-C93C0678C20B}" destId="{67240486-9A6F-F240-9D97-9D74DBC31B24}" srcOrd="6" destOrd="0" presId="urn:microsoft.com/office/officeart/2005/8/layout/radial4"/>
    <dgm:cxn modelId="{8504A9CE-1810-4344-BA12-27F51D83545E}" type="presParOf" srcId="{8D139307-455E-AF45-BFA9-C93C0678C20B}" destId="{A0D88207-6171-BA4C-BAE3-BFC952662261}" srcOrd="7" destOrd="0" presId="urn:microsoft.com/office/officeart/2005/8/layout/radial4"/>
    <dgm:cxn modelId="{883F6F86-554C-413D-9A0E-3007DBA68BB9}" type="presParOf" srcId="{8D139307-455E-AF45-BFA9-C93C0678C20B}" destId="{8EE54128-2C67-3D4E-B904-04E1D39F97D9}" srcOrd="8" destOrd="0" presId="urn:microsoft.com/office/officeart/2005/8/layout/radial4"/>
    <dgm:cxn modelId="{195B0031-6F31-4CF6-882B-04813F5EF499}" type="presParOf" srcId="{8D139307-455E-AF45-BFA9-C93C0678C20B}" destId="{29BA369F-1BFB-604D-A02A-C1FF3C2FC7B0}" srcOrd="9" destOrd="0" presId="urn:microsoft.com/office/officeart/2005/8/layout/radial4"/>
    <dgm:cxn modelId="{2824BF10-0F32-42D3-956A-DFEBD4B0BDF4}" type="presParOf" srcId="{8D139307-455E-AF45-BFA9-C93C0678C20B}" destId="{EC3F6D06-2E9F-494C-AB83-74628C76EE65}" srcOrd="10"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3BDDC8-6D6B-F84A-814C-01F9C4A2A239}">
      <dsp:nvSpPr>
        <dsp:cNvPr id="0" name=""/>
        <dsp:cNvSpPr/>
      </dsp:nvSpPr>
      <dsp:spPr>
        <a:xfrm>
          <a:off x="3151358" y="2598399"/>
          <a:ext cx="1926883" cy="192688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rtl="0">
            <a:lnSpc>
              <a:spcPct val="90000"/>
            </a:lnSpc>
            <a:spcBef>
              <a:spcPct val="0"/>
            </a:spcBef>
            <a:spcAft>
              <a:spcPct val="35000"/>
            </a:spcAft>
          </a:pPr>
          <a:r>
            <a:rPr lang="en-US" sz="4700" kern="1200" smtClean="0"/>
            <a:t>YOU</a:t>
          </a:r>
          <a:endParaRPr lang="en-US" sz="4700" kern="1200"/>
        </a:p>
      </dsp:txBody>
      <dsp:txXfrm>
        <a:off x="3151358" y="2598399"/>
        <a:ext cx="1926883" cy="1926883"/>
      </dsp:txXfrm>
    </dsp:sp>
    <dsp:sp modelId="{CA9D20D2-B66E-5A45-8302-2B5667BE1CCC}">
      <dsp:nvSpPr>
        <dsp:cNvPr id="0" name=""/>
        <dsp:cNvSpPr/>
      </dsp:nvSpPr>
      <dsp:spPr>
        <a:xfrm rot="10800000">
          <a:off x="1285853" y="3287260"/>
          <a:ext cx="1762901" cy="549161"/>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7B4D907-AC1E-4C4F-AAB5-B9F2119C745B}">
      <dsp:nvSpPr>
        <dsp:cNvPr id="0" name=""/>
        <dsp:cNvSpPr/>
      </dsp:nvSpPr>
      <dsp:spPr>
        <a:xfrm>
          <a:off x="370583" y="2829625"/>
          <a:ext cx="1830539" cy="146443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rtl="0">
            <a:lnSpc>
              <a:spcPct val="90000"/>
            </a:lnSpc>
            <a:spcBef>
              <a:spcPct val="0"/>
            </a:spcBef>
            <a:spcAft>
              <a:spcPct val="35000"/>
            </a:spcAft>
          </a:pPr>
          <a:r>
            <a:rPr lang="en-US" sz="2700" kern="1200" smtClean="0"/>
            <a:t>Primary Care Doctor</a:t>
          </a:r>
          <a:endParaRPr lang="en-US" sz="2700" kern="1200"/>
        </a:p>
      </dsp:txBody>
      <dsp:txXfrm>
        <a:off x="370583" y="2829625"/>
        <a:ext cx="1830539" cy="1464431"/>
      </dsp:txXfrm>
    </dsp:sp>
    <dsp:sp modelId="{6131C39C-BAC4-E74C-97F8-3EE48A758838}">
      <dsp:nvSpPr>
        <dsp:cNvPr id="0" name=""/>
        <dsp:cNvSpPr/>
      </dsp:nvSpPr>
      <dsp:spPr>
        <a:xfrm rot="13500000">
          <a:off x="1856261" y="1910172"/>
          <a:ext cx="1762901" cy="549161"/>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90C4982-6603-5643-8E30-117294B3674B}">
      <dsp:nvSpPr>
        <dsp:cNvPr id="0" name=""/>
        <dsp:cNvSpPr/>
      </dsp:nvSpPr>
      <dsp:spPr>
        <a:xfrm>
          <a:off x="1199163" y="829258"/>
          <a:ext cx="1830539" cy="146443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rtl="0">
            <a:lnSpc>
              <a:spcPct val="90000"/>
            </a:lnSpc>
            <a:spcBef>
              <a:spcPct val="0"/>
            </a:spcBef>
            <a:spcAft>
              <a:spcPct val="35000"/>
            </a:spcAft>
          </a:pPr>
          <a:r>
            <a:rPr lang="en-US" sz="2700" kern="1200" dirty="0" smtClean="0"/>
            <a:t>Specialty Doctors</a:t>
          </a:r>
          <a:endParaRPr lang="en-US" sz="2700" kern="1200" dirty="0"/>
        </a:p>
      </dsp:txBody>
      <dsp:txXfrm>
        <a:off x="1199163" y="829258"/>
        <a:ext cx="1830539" cy="1464431"/>
      </dsp:txXfrm>
    </dsp:sp>
    <dsp:sp modelId="{38A121BD-18D0-E04F-AD8D-FD9FB76E7451}">
      <dsp:nvSpPr>
        <dsp:cNvPr id="0" name=""/>
        <dsp:cNvSpPr/>
      </dsp:nvSpPr>
      <dsp:spPr>
        <a:xfrm rot="16200000">
          <a:off x="3233349" y="1339764"/>
          <a:ext cx="1762901" cy="549161"/>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7240486-9A6F-F240-9D97-9D74DBC31B24}">
      <dsp:nvSpPr>
        <dsp:cNvPr id="0" name=""/>
        <dsp:cNvSpPr/>
      </dsp:nvSpPr>
      <dsp:spPr>
        <a:xfrm>
          <a:off x="3199530" y="678"/>
          <a:ext cx="1830539" cy="146443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rtl="0">
            <a:lnSpc>
              <a:spcPct val="90000"/>
            </a:lnSpc>
            <a:spcBef>
              <a:spcPct val="0"/>
            </a:spcBef>
            <a:spcAft>
              <a:spcPct val="35000"/>
            </a:spcAft>
          </a:pPr>
          <a:r>
            <a:rPr lang="en-US" sz="2700" kern="1200" smtClean="0"/>
            <a:t>Hospital</a:t>
          </a:r>
          <a:endParaRPr lang="en-US" sz="2700" kern="1200"/>
        </a:p>
      </dsp:txBody>
      <dsp:txXfrm>
        <a:off x="3199530" y="678"/>
        <a:ext cx="1830539" cy="1464431"/>
      </dsp:txXfrm>
    </dsp:sp>
    <dsp:sp modelId="{A0D88207-6171-BA4C-BAE3-BFC952662261}">
      <dsp:nvSpPr>
        <dsp:cNvPr id="0" name=""/>
        <dsp:cNvSpPr/>
      </dsp:nvSpPr>
      <dsp:spPr>
        <a:xfrm rot="18900000">
          <a:off x="4610436" y="1910172"/>
          <a:ext cx="1762901" cy="549161"/>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EE54128-2C67-3D4E-B904-04E1D39F97D9}">
      <dsp:nvSpPr>
        <dsp:cNvPr id="0" name=""/>
        <dsp:cNvSpPr/>
      </dsp:nvSpPr>
      <dsp:spPr>
        <a:xfrm>
          <a:off x="5199897" y="829258"/>
          <a:ext cx="1830539" cy="146443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rtl="0">
            <a:lnSpc>
              <a:spcPct val="90000"/>
            </a:lnSpc>
            <a:spcBef>
              <a:spcPct val="0"/>
            </a:spcBef>
            <a:spcAft>
              <a:spcPct val="35000"/>
            </a:spcAft>
          </a:pPr>
          <a:r>
            <a:rPr lang="en-US" sz="2700" kern="1200" smtClean="0"/>
            <a:t>Local Pharmacy</a:t>
          </a:r>
          <a:endParaRPr lang="en-US" sz="2700" kern="1200"/>
        </a:p>
      </dsp:txBody>
      <dsp:txXfrm>
        <a:off x="5199897" y="829258"/>
        <a:ext cx="1830539" cy="1464431"/>
      </dsp:txXfrm>
    </dsp:sp>
    <dsp:sp modelId="{29BA369F-1BFB-604D-A02A-C1FF3C2FC7B0}">
      <dsp:nvSpPr>
        <dsp:cNvPr id="0" name=""/>
        <dsp:cNvSpPr/>
      </dsp:nvSpPr>
      <dsp:spPr>
        <a:xfrm>
          <a:off x="5180844" y="3287260"/>
          <a:ext cx="1762901" cy="549161"/>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C3F6D06-2E9F-494C-AB83-74628C76EE65}">
      <dsp:nvSpPr>
        <dsp:cNvPr id="0" name=""/>
        <dsp:cNvSpPr/>
      </dsp:nvSpPr>
      <dsp:spPr>
        <a:xfrm>
          <a:off x="6028476" y="2829625"/>
          <a:ext cx="1830539" cy="146443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rtl="0">
            <a:lnSpc>
              <a:spcPct val="90000"/>
            </a:lnSpc>
            <a:spcBef>
              <a:spcPct val="0"/>
            </a:spcBef>
            <a:spcAft>
              <a:spcPct val="35000"/>
            </a:spcAft>
          </a:pPr>
          <a:r>
            <a:rPr lang="en-US" sz="2700" kern="1200" smtClean="0"/>
            <a:t>Secondary Pharmacy</a:t>
          </a:r>
          <a:endParaRPr lang="en-US" sz="2700" kern="1200"/>
        </a:p>
      </dsp:txBody>
      <dsp:txXfrm>
        <a:off x="6028476" y="2829625"/>
        <a:ext cx="1830539" cy="146443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ea typeface="ＭＳ Ｐゴシック" pitchFamily="34" charset="-128"/>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ea typeface="ＭＳ Ｐゴシック" pitchFamily="34" charset="-128"/>
              </a:defRPr>
            </a:lvl1pPr>
          </a:lstStyle>
          <a:p>
            <a:pPr>
              <a:defRPr/>
            </a:pPr>
            <a:fld id="{557907F9-1AE1-4F80-B3F3-69DA2155C02D}" type="datetimeFigureOut">
              <a:rPr lang="en-US"/>
              <a:pPr>
                <a:defRPr/>
              </a:pPr>
              <a:t>4/15/2013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ea typeface="ＭＳ Ｐゴシック" pitchFamily="34" charset="-128"/>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ea typeface="ＭＳ Ｐゴシック" pitchFamily="34" charset="-128"/>
              </a:defRPr>
            </a:lvl1pPr>
          </a:lstStyle>
          <a:p>
            <a:pPr>
              <a:defRPr/>
            </a:pPr>
            <a:fld id="{286F504D-6683-4BBA-9723-A21E773BA38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3177" tIns="46589" rIns="93177" bIns="46589" numCol="1" anchor="t" anchorCtr="0" compatLnSpc="1">
            <a:prstTxWarp prst="textNoShape">
              <a:avLst/>
            </a:prstTxWarp>
          </a:bodyPr>
          <a:lstStyle>
            <a:lvl1pPr>
              <a:defRPr sz="1200">
                <a:latin typeface="Arial" charset="0"/>
                <a:ea typeface="ＭＳ Ｐゴシック" charset="0"/>
                <a:cs typeface="+mn-cs"/>
              </a:defRPr>
            </a:lvl1pPr>
          </a:lstStyle>
          <a:p>
            <a:pPr>
              <a:defRPr/>
            </a:pPr>
            <a:endParaRPr lang="en-US"/>
          </a:p>
        </p:txBody>
      </p:sp>
      <p:sp>
        <p:nvSpPr>
          <p:cNvPr id="14339"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3177" tIns="46589" rIns="93177" bIns="46589" numCol="1" anchor="t" anchorCtr="0" compatLnSpc="1">
            <a:prstTxWarp prst="textNoShape">
              <a:avLst/>
            </a:prstTxWarp>
          </a:bodyPr>
          <a:lstStyle>
            <a:lvl1pPr algn="r">
              <a:defRPr sz="1200">
                <a:latin typeface="Arial" charset="0"/>
                <a:ea typeface="ＭＳ Ｐゴシック" charset="0"/>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14341"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3177" tIns="46589" rIns="93177" bIns="46589" numCol="1" anchor="b" anchorCtr="0" compatLnSpc="1">
            <a:prstTxWarp prst="textNoShape">
              <a:avLst/>
            </a:prstTxWarp>
          </a:bodyPr>
          <a:lstStyle>
            <a:lvl1pPr>
              <a:defRPr sz="1200">
                <a:latin typeface="Arial" charset="0"/>
                <a:ea typeface="ＭＳ Ｐゴシック" charset="0"/>
                <a:cs typeface="+mn-cs"/>
              </a:defRPr>
            </a:lvl1pPr>
          </a:lstStyle>
          <a:p>
            <a:pPr>
              <a:defRPr/>
            </a:pPr>
            <a:endParaRPr lang="en-US"/>
          </a:p>
        </p:txBody>
      </p:sp>
      <p:sp>
        <p:nvSpPr>
          <p:cNvPr id="14343"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3177" tIns="46589" rIns="93177" bIns="46589" numCol="1" anchor="b" anchorCtr="0" compatLnSpc="1">
            <a:prstTxWarp prst="textNoShape">
              <a:avLst/>
            </a:prstTxWarp>
          </a:bodyPr>
          <a:lstStyle>
            <a:lvl1pPr algn="r">
              <a:defRPr sz="1200">
                <a:latin typeface="Arial" pitchFamily="34" charset="0"/>
                <a:ea typeface="ＭＳ Ｐゴシック" charset="-128"/>
              </a:defRPr>
            </a:lvl1pPr>
          </a:lstStyle>
          <a:p>
            <a:pPr>
              <a:defRPr/>
            </a:pPr>
            <a:fld id="{E650218C-CB88-40A0-A46A-C8FB2F09BCF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pitchFamily="34"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Arial" pitchFamily="34" charset="0"/>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Arial" pitchFamily="34" charset="0"/>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Arial" pitchFamily="34" charset="0"/>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Arial"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t>Note: Often </a:t>
            </a:r>
            <a:r>
              <a:rPr lang="en-US" dirty="0" smtClean="0"/>
              <a:t>as a part of the introduction it is useful to ask how many people carry a medication list with them early on, to gauge your audience.  If most of them carry a medication list already, you can use the talk to emphasize why, the importance of keeping it up to date and applauding them instead of starting at the basics.  </a:t>
            </a:r>
          </a:p>
          <a:p>
            <a:pPr eaLnBrk="1" hangingPunct="1">
              <a:defRPr/>
            </a:pPr>
            <a:endParaRPr lang="en-US" dirty="0" smtClean="0">
              <a:latin typeface="Arial" pitchFamily="34" charset="0"/>
              <a:ea typeface="ＭＳ Ｐゴシック" pitchFamily="34" charset="-128"/>
            </a:endParaRPr>
          </a:p>
        </p:txBody>
      </p:sp>
      <p:sp>
        <p:nvSpPr>
          <p:cNvPr id="4" name="Slide Number Placeholder 3"/>
          <p:cNvSpPr>
            <a:spLocks noGrp="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pPr>
              <a:defRPr/>
            </a:pPr>
            <a:fld id="{58B1E930-C2BC-4F30-9DE3-2833D3BBF196}" type="slidenum">
              <a:rPr lang="en-US"/>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eaLnBrk="0" hangingPunct="0">
              <a:defRPr sz="2400">
                <a:solidFill>
                  <a:schemeClr val="tx1"/>
                </a:solidFill>
                <a:latin typeface="Arial" pitchFamily="34" charset="0"/>
                <a:ea typeface="ＭＳ Ｐゴシック" charset="-128"/>
              </a:defRPr>
            </a:lvl1pPr>
            <a:lvl2pPr marL="757066" indent="-291179" eaLnBrk="0" hangingPunct="0">
              <a:defRPr sz="2400">
                <a:solidFill>
                  <a:schemeClr val="tx1"/>
                </a:solidFill>
                <a:latin typeface="Arial" pitchFamily="34" charset="0"/>
                <a:ea typeface="ＭＳ Ｐゴシック" charset="-128"/>
              </a:defRPr>
            </a:lvl2pPr>
            <a:lvl3pPr marL="1164717" indent="-232943" eaLnBrk="0" hangingPunct="0">
              <a:defRPr sz="2400">
                <a:solidFill>
                  <a:schemeClr val="tx1"/>
                </a:solidFill>
                <a:latin typeface="Arial" pitchFamily="34" charset="0"/>
                <a:ea typeface="ＭＳ Ｐゴシック" charset="-128"/>
              </a:defRPr>
            </a:lvl3pPr>
            <a:lvl4pPr marL="1630604" indent="-232943" eaLnBrk="0" hangingPunct="0">
              <a:defRPr sz="2400">
                <a:solidFill>
                  <a:schemeClr val="tx1"/>
                </a:solidFill>
                <a:latin typeface="Arial" pitchFamily="34" charset="0"/>
                <a:ea typeface="ＭＳ Ｐゴシック" charset="-128"/>
              </a:defRPr>
            </a:lvl4pPr>
            <a:lvl5pPr marL="2096491" indent="-232943" eaLnBrk="0" hangingPunct="0">
              <a:defRPr sz="2400">
                <a:solidFill>
                  <a:schemeClr val="tx1"/>
                </a:solidFill>
                <a:latin typeface="Arial" pitchFamily="34" charset="0"/>
                <a:ea typeface="ＭＳ Ｐゴシック"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7ECDE78F-A902-4EF9-9151-912E40BFA4B9}" type="slidenum">
              <a:rPr lang="en-US" sz="1200"/>
              <a:pPr eaLnBrk="1" hangingPunct="1">
                <a:defRPr/>
              </a:pPr>
              <a:t>12</a:t>
            </a:fld>
            <a:endParaRPr lang="en-US" sz="1200"/>
          </a:p>
        </p:txBody>
      </p:sp>
      <p:sp>
        <p:nvSpPr>
          <p:cNvPr id="33794" name="Rectangle 2"/>
          <p:cNvSpPr>
            <a:spLocks noGrp="1" noRot="1" noChangeAspect="1" noChangeArrowheads="1" noTextEdit="1"/>
          </p:cNvSpPr>
          <p:nvPr>
            <p:ph type="sldImg"/>
          </p:nvPr>
        </p:nvSpPr>
        <p:spPr>
          <a:ln/>
          <a:extLst>
            <a:ext uri="{FAA26D3D-D897-4be2-8F04-BA451C77F1D7}"/>
          </a:extLst>
        </p:spPr>
      </p:sp>
      <p:sp>
        <p:nvSpPr>
          <p:cNvPr id="33795" name="Rectangle 3"/>
          <p:cNvSpPr>
            <a:spLocks noGrp="1" noChangeArrowheads="1"/>
          </p:cNvSpPr>
          <p:nvPr>
            <p:ph type="body" idx="1"/>
          </p:nvPr>
        </p:nvSpPr>
        <p:spPr/>
        <p:txBody>
          <a:bodyPr/>
          <a:lstStyle/>
          <a:p>
            <a:pPr eaLnBrk="1" hangingPunct="1">
              <a:defRPr/>
            </a:pPr>
            <a:r>
              <a:rPr lang="en-US" smtClean="0">
                <a:latin typeface="Arial" pitchFamily="34" charset="0"/>
                <a:ea typeface="ＭＳ Ｐゴシック" pitchFamily="34" charset="-128"/>
              </a:rPr>
              <a:t>In one study, 50 % of pts taking an OTC medications are experienced a DDI. </a:t>
            </a:r>
            <a:r>
              <a:rPr lang="en-US" altLang="zh-CN" smtClean="0">
                <a:latin typeface="Arial" pitchFamily="34" charset="0"/>
                <a:ea typeface="ＭＳ Ｐゴシック" pitchFamily="34" charset="-128"/>
              </a:rPr>
              <a:t> Ref 3 </a:t>
            </a:r>
            <a:endParaRPr lang="en-US" altLang="ja-JP" smtClean="0">
              <a:latin typeface="Arial" pitchFamily="34" charset="0"/>
              <a:ea typeface="ＭＳ Ｐゴシック" pitchFamily="34" charset="-128"/>
            </a:endParaRPr>
          </a:p>
          <a:p>
            <a:pPr eaLnBrk="1" hangingPunct="1">
              <a:defRPr/>
            </a:pPr>
            <a:endParaRPr lang="en-US" smtClean="0">
              <a:latin typeface="Arial" pitchFamily="34" charset="0"/>
              <a:ea typeface="ＭＳ Ｐゴシック" pitchFamily="34" charset="-128"/>
            </a:endParaRPr>
          </a:p>
          <a:p>
            <a:pPr eaLnBrk="1" hangingPunct="1">
              <a:defRPr/>
            </a:pPr>
            <a:endParaRPr lang="en-US"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eaLnBrk="0" hangingPunct="0">
              <a:defRPr sz="2400">
                <a:solidFill>
                  <a:schemeClr val="tx1"/>
                </a:solidFill>
                <a:latin typeface="Arial" pitchFamily="34" charset="0"/>
                <a:ea typeface="ＭＳ Ｐゴシック" charset="-128"/>
              </a:defRPr>
            </a:lvl1pPr>
            <a:lvl2pPr marL="757066" indent="-291179" eaLnBrk="0" hangingPunct="0">
              <a:defRPr sz="2400">
                <a:solidFill>
                  <a:schemeClr val="tx1"/>
                </a:solidFill>
                <a:latin typeface="Arial" pitchFamily="34" charset="0"/>
                <a:ea typeface="ＭＳ Ｐゴシック" charset="-128"/>
              </a:defRPr>
            </a:lvl2pPr>
            <a:lvl3pPr marL="1164717" indent="-232943" eaLnBrk="0" hangingPunct="0">
              <a:defRPr sz="2400">
                <a:solidFill>
                  <a:schemeClr val="tx1"/>
                </a:solidFill>
                <a:latin typeface="Arial" pitchFamily="34" charset="0"/>
                <a:ea typeface="ＭＳ Ｐゴシック" charset="-128"/>
              </a:defRPr>
            </a:lvl3pPr>
            <a:lvl4pPr marL="1630604" indent="-232943" eaLnBrk="0" hangingPunct="0">
              <a:defRPr sz="2400">
                <a:solidFill>
                  <a:schemeClr val="tx1"/>
                </a:solidFill>
                <a:latin typeface="Arial" pitchFamily="34" charset="0"/>
                <a:ea typeface="ＭＳ Ｐゴシック" charset="-128"/>
              </a:defRPr>
            </a:lvl4pPr>
            <a:lvl5pPr marL="2096491" indent="-232943" eaLnBrk="0" hangingPunct="0">
              <a:defRPr sz="2400">
                <a:solidFill>
                  <a:schemeClr val="tx1"/>
                </a:solidFill>
                <a:latin typeface="Arial" pitchFamily="34" charset="0"/>
                <a:ea typeface="ＭＳ Ｐゴシック"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49D4842D-21B5-4699-9ED4-012CA164FF09}" type="slidenum">
              <a:rPr lang="en-US" sz="1200"/>
              <a:pPr eaLnBrk="1" hangingPunct="1">
                <a:defRPr/>
              </a:pPr>
              <a:t>13</a:t>
            </a:fld>
            <a:endParaRPr lang="en-US" sz="1200"/>
          </a:p>
        </p:txBody>
      </p:sp>
      <p:sp>
        <p:nvSpPr>
          <p:cNvPr id="31746" name="Rectangle 2"/>
          <p:cNvSpPr>
            <a:spLocks noGrp="1" noRot="1" noChangeAspect="1" noChangeArrowheads="1" noTextEdit="1"/>
          </p:cNvSpPr>
          <p:nvPr>
            <p:ph type="sldImg"/>
          </p:nvPr>
        </p:nvSpPr>
        <p:spPr>
          <a:ln/>
          <a:extLst>
            <a:ext uri="{FAA26D3D-D897-4be2-8F04-BA451C77F1D7}"/>
          </a:extLst>
        </p:spPr>
      </p:sp>
      <p:sp>
        <p:nvSpPr>
          <p:cNvPr id="31747" name="Rectangle 3"/>
          <p:cNvSpPr>
            <a:spLocks noGrp="1" noChangeArrowheads="1"/>
          </p:cNvSpPr>
          <p:nvPr>
            <p:ph type="body" idx="1"/>
          </p:nvPr>
        </p:nvSpPr>
        <p:spPr/>
        <p:txBody>
          <a:bodyPr/>
          <a:lstStyle/>
          <a:p>
            <a:pPr eaLnBrk="1" hangingPunct="1">
              <a:defRPr/>
            </a:pPr>
            <a:r>
              <a:rPr lang="en-US" smtClean="0">
                <a:latin typeface="Arial" pitchFamily="34" charset="0"/>
                <a:ea typeface="ＭＳ Ｐゴシック" pitchFamily="34" charset="-128"/>
              </a:rPr>
              <a:t>Half of all potential major drug-drug interactions involve a nonprescription medicine. Physicians often don</a:t>
            </a:r>
            <a:r>
              <a:rPr lang="ja-JP" altLang="en-US" smtClean="0">
                <a:latin typeface="Arial" pitchFamily="34" charset="0"/>
                <a:ea typeface="ＭＳ Ｐゴシック" pitchFamily="34" charset="-128"/>
              </a:rPr>
              <a:t>’</a:t>
            </a:r>
            <a:r>
              <a:rPr lang="en-US" altLang="ja-JP" smtClean="0">
                <a:latin typeface="Arial" pitchFamily="34" charset="0"/>
                <a:ea typeface="ＭＳ Ｐゴシック" pitchFamily="34" charset="-128"/>
              </a:rPr>
              <a:t>t know about their patients</a:t>
            </a:r>
            <a:r>
              <a:rPr lang="ja-JP" altLang="en-US" smtClean="0">
                <a:latin typeface="Arial" pitchFamily="34" charset="0"/>
                <a:ea typeface="ＭＳ Ｐゴシック" pitchFamily="34" charset="-128"/>
              </a:rPr>
              <a:t>’</a:t>
            </a:r>
            <a:r>
              <a:rPr lang="en-US" altLang="ja-JP" smtClean="0">
                <a:latin typeface="Arial" pitchFamily="34" charset="0"/>
                <a:ea typeface="ＭＳ Ｐゴシック" pitchFamily="34" charset="-128"/>
              </a:rPr>
              <a:t> nonprescription medicine use because they do not ask patients, patients don</a:t>
            </a:r>
            <a:r>
              <a:rPr lang="ja-JP" altLang="en-US" smtClean="0">
                <a:latin typeface="Arial" pitchFamily="34" charset="0"/>
                <a:ea typeface="ＭＳ Ｐゴシック" pitchFamily="34" charset="-128"/>
              </a:rPr>
              <a:t>’</a:t>
            </a:r>
            <a:r>
              <a:rPr lang="en-US" altLang="ja-JP" smtClean="0">
                <a:latin typeface="Arial" pitchFamily="34" charset="0"/>
                <a:ea typeface="ＭＳ Ｐゴシック" pitchFamily="34" charset="-128"/>
              </a:rPr>
              <a:t>t tell their doctors, or both</a:t>
            </a:r>
            <a:endParaRPr lang="en-US" smtClean="0">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sp>
      <p:sp>
        <p:nvSpPr>
          <p:cNvPr id="93187"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smtClean="0">
                <a:latin typeface="Arial" pitchFamily="34" charset="0"/>
                <a:ea typeface="ＭＳ Ｐゴシック" pitchFamily="34" charset="-128"/>
              </a:rPr>
              <a:t>Important to keep track of everything, as you may not know what is contributing and what might be significant</a:t>
            </a:r>
          </a:p>
          <a:p>
            <a:pPr eaLnBrk="1" hangingPunct="1">
              <a:defRPr/>
            </a:pPr>
            <a:endParaRPr lang="en-US" smtClean="0">
              <a:latin typeface="Arial" pitchFamily="34" charset="0"/>
              <a:ea typeface="ＭＳ Ｐゴシック" pitchFamily="34" charset="-128"/>
            </a:endParaRPr>
          </a:p>
          <a:p>
            <a:pPr eaLnBrk="1" hangingPunct="1">
              <a:defRPr/>
            </a:pPr>
            <a:r>
              <a:rPr lang="en-US" smtClean="0">
                <a:latin typeface="Arial" pitchFamily="34" charset="0"/>
                <a:ea typeface="ＭＳ Ｐゴシック" pitchFamily="34" charset="-128"/>
              </a:rPr>
              <a:t>Keep it up to date- it only works if it’s accurate.  Keeping an electronic copy is a good idea so it doesn’t get “messy”.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sp>
      <p:sp>
        <p:nvSpPr>
          <p:cNvPr id="91139"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dirty="0" smtClean="0">
                <a:latin typeface="Arial" pitchFamily="34" charset="0"/>
                <a:ea typeface="ＭＳ Ｐゴシック" pitchFamily="34" charset="-128"/>
              </a:rPr>
              <a:t>Here’s one example of the medication list provided by our pharmacy for patients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sp>
      <p:sp>
        <p:nvSpPr>
          <p:cNvPr id="92163"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smtClean="0">
                <a:latin typeface="Arial" pitchFamily="34" charset="0"/>
                <a:ea typeface="ＭＳ Ｐゴシック" pitchFamily="34" charset="-128"/>
              </a:rPr>
              <a:t>Here’s another excellent resource from the Washington patient coalition, called  “My Medicine List”.  This has a series of different examples and tools to use to help construct a medicine list that fits your needs.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sp>
      <p:sp>
        <p:nvSpPr>
          <p:cNvPr id="105475"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smtClean="0">
                <a:latin typeface="Arial" pitchFamily="34" charset="0"/>
                <a:ea typeface="ＭＳ Ｐゴシック" pitchFamily="34" charset="-128"/>
              </a:rPr>
              <a:t>One of the biggest reasons is something I mentioned at the very start of this presentation.  There’s about 1.2billion reasons to be concerned about MedRec.  </a:t>
            </a:r>
          </a:p>
          <a:p>
            <a:pPr eaLnBrk="1" hangingPunct="1">
              <a:defRPr/>
            </a:pPr>
            <a:endParaRPr lang="en-US" smtClean="0">
              <a:latin typeface="Arial" pitchFamily="34" charset="0"/>
              <a:ea typeface="ＭＳ Ｐゴシック" pitchFamily="34" charset="-128"/>
            </a:endParaRPr>
          </a:p>
          <a:p>
            <a:pPr eaLnBrk="1" hangingPunct="1">
              <a:defRPr/>
            </a:pPr>
            <a:endParaRPr lang="en-US" smtClean="0">
              <a:latin typeface="Arial" pitchFamily="34" charset="0"/>
              <a:ea typeface="ＭＳ Ｐゴシック" pitchFamily="34" charset="-128"/>
            </a:endParaRPr>
          </a:p>
          <a:p>
            <a:pPr eaLnBrk="1" hangingPunct="1">
              <a:defRPr/>
            </a:pPr>
            <a:r>
              <a:rPr lang="en-US" smtClean="0">
                <a:latin typeface="Arial" pitchFamily="34" charset="0"/>
                <a:ea typeface="ＭＳ Ｐゴシック" pitchFamily="34" charset="-128"/>
              </a:rPr>
              <a:t>Medication Reconciliation – This is a major incentive and focus for all hospitals, insurers, health care authorities, etc.  Why?  Studies have consistently shown that appropriate medication reconciliation reduces medications discrepancies, it results in reduction of adverse events, results in reduction of “potential” errors.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eaLnBrk="0" hangingPunct="0">
              <a:defRPr sz="2400">
                <a:solidFill>
                  <a:schemeClr val="tx1"/>
                </a:solidFill>
                <a:latin typeface="Arial" pitchFamily="34" charset="0"/>
                <a:ea typeface="ＭＳ Ｐゴシック" charset="-128"/>
              </a:defRPr>
            </a:lvl1pPr>
            <a:lvl2pPr marL="757066" indent="-291179" eaLnBrk="0" hangingPunct="0">
              <a:defRPr sz="2400">
                <a:solidFill>
                  <a:schemeClr val="tx1"/>
                </a:solidFill>
                <a:latin typeface="Arial" pitchFamily="34" charset="0"/>
                <a:ea typeface="ＭＳ Ｐゴシック" charset="-128"/>
              </a:defRPr>
            </a:lvl2pPr>
            <a:lvl3pPr marL="1164717" indent="-232943" eaLnBrk="0" hangingPunct="0">
              <a:defRPr sz="2400">
                <a:solidFill>
                  <a:schemeClr val="tx1"/>
                </a:solidFill>
                <a:latin typeface="Arial" pitchFamily="34" charset="0"/>
                <a:ea typeface="ＭＳ Ｐゴシック" charset="-128"/>
              </a:defRPr>
            </a:lvl3pPr>
            <a:lvl4pPr marL="1630604" indent="-232943" eaLnBrk="0" hangingPunct="0">
              <a:defRPr sz="2400">
                <a:solidFill>
                  <a:schemeClr val="tx1"/>
                </a:solidFill>
                <a:latin typeface="Arial" pitchFamily="34" charset="0"/>
                <a:ea typeface="ＭＳ Ｐゴシック" charset="-128"/>
              </a:defRPr>
            </a:lvl4pPr>
            <a:lvl5pPr marL="2096491" indent="-232943" eaLnBrk="0" hangingPunct="0">
              <a:defRPr sz="2400">
                <a:solidFill>
                  <a:schemeClr val="tx1"/>
                </a:solidFill>
                <a:latin typeface="Arial" pitchFamily="34" charset="0"/>
                <a:ea typeface="ＭＳ Ｐゴシック"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8E38AA88-A54B-4C4D-B97B-877598D596EC}" type="slidenum">
              <a:rPr lang="en-US" sz="1200"/>
              <a:pPr eaLnBrk="1" hangingPunct="1">
                <a:defRPr/>
              </a:pPr>
              <a:t>19</a:t>
            </a:fld>
            <a:endParaRPr lang="en-US" sz="1200"/>
          </a:p>
        </p:txBody>
      </p:sp>
      <p:sp>
        <p:nvSpPr>
          <p:cNvPr id="66562" name="Rectangle 2"/>
          <p:cNvSpPr>
            <a:spLocks noGrp="1" noRot="1" noChangeAspect="1" noChangeArrowheads="1" noTextEdit="1"/>
          </p:cNvSpPr>
          <p:nvPr>
            <p:ph type="sldImg"/>
          </p:nvPr>
        </p:nvSpPr>
        <p:spPr>
          <a:ln/>
          <a:extLst>
            <a:ext uri="{FAA26D3D-D897-4be2-8F04-BA451C77F1D7}"/>
          </a:extLst>
        </p:spPr>
      </p:sp>
      <p:sp>
        <p:nvSpPr>
          <p:cNvPr id="66563"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marL="1164717" lvl="2" indent="-232943" eaLnBrk="1" hangingPunct="1">
              <a:defRPr/>
            </a:pPr>
            <a:r>
              <a:rPr lang="en-US" smtClean="0">
                <a:latin typeface="Arial" pitchFamily="34" charset="0"/>
                <a:ea typeface="ＭＳ Ｐゴシック" pitchFamily="34" charset="-128"/>
              </a:rPr>
              <a:t>Involve your RPh in discontinuing medications: Especially meds that do not work or have side effects</a:t>
            </a:r>
          </a:p>
          <a:p>
            <a:pPr marL="1164717" lvl="2" indent="-232943" eaLnBrk="1" hangingPunct="1">
              <a:defRPr/>
            </a:pPr>
            <a:r>
              <a:rPr lang="en-US" smtClean="0">
                <a:latin typeface="Arial" pitchFamily="34" charset="0"/>
                <a:ea typeface="ＭＳ Ｐゴシック" pitchFamily="34" charset="-128"/>
              </a:rPr>
              <a:t>RPH</a:t>
            </a:r>
            <a:r>
              <a:rPr lang="ja-JP" altLang="en-US" smtClean="0">
                <a:latin typeface="Arial" pitchFamily="34" charset="0"/>
                <a:ea typeface="ＭＳ Ｐゴシック" pitchFamily="34" charset="-128"/>
              </a:rPr>
              <a:t>’</a:t>
            </a:r>
            <a:r>
              <a:rPr lang="en-US" altLang="ja-JP" smtClean="0">
                <a:latin typeface="Arial" pitchFamily="34" charset="0"/>
                <a:ea typeface="ＭＳ Ｐゴシック" pitchFamily="34" charset="-128"/>
              </a:rPr>
              <a:t>s can make it easier to discontinue a med</a:t>
            </a:r>
          </a:p>
          <a:p>
            <a:pPr marL="1164717" lvl="2" indent="-232943" eaLnBrk="1" hangingPunct="1">
              <a:defRPr/>
            </a:pPr>
            <a:endParaRPr lang="en-US" altLang="ja-JP" smtClean="0">
              <a:latin typeface="Arial" pitchFamily="34" charset="0"/>
              <a:ea typeface="ＭＳ Ｐゴシック" pitchFamily="34" charset="-128"/>
            </a:endParaRPr>
          </a:p>
          <a:p>
            <a:pPr marL="1164717" lvl="2" indent="-232943" eaLnBrk="1" hangingPunct="1">
              <a:defRPr/>
            </a:pPr>
            <a:r>
              <a:rPr lang="en-US" altLang="ja-JP" smtClean="0">
                <a:latin typeface="Arial" pitchFamily="34" charset="0"/>
                <a:ea typeface="ＭＳ Ｐゴシック" pitchFamily="34" charset="-128"/>
              </a:rPr>
              <a:t>Know your meds – understanding signs and symptoms and how to monitor efficacy of your medications is important.  Ex. Cholesterol medicine – is it working, what’s my cholesterol?  SE, Bilateral muscle pain not otherwise explained in the large muscles (arms, chest, legs)</a:t>
            </a:r>
          </a:p>
          <a:p>
            <a:pPr marL="1164717" lvl="2" indent="-232943" eaLnBrk="1" hangingPunct="1">
              <a:defRPr/>
            </a:pPr>
            <a:endParaRPr lang="en-US" altLang="ja-JP" smtClean="0">
              <a:latin typeface="Arial" pitchFamily="34" charset="0"/>
              <a:ea typeface="ＭＳ Ｐゴシック" pitchFamily="34" charset="-128"/>
            </a:endParaRPr>
          </a:p>
          <a:p>
            <a:pPr eaLnBrk="1" hangingPunct="1">
              <a:defRPr/>
            </a:pPr>
            <a:endParaRPr lang="en-US" smtClean="0">
              <a:latin typeface="Arial" pitchFamily="34"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eaLnBrk="0" hangingPunct="0">
              <a:defRPr sz="2400">
                <a:solidFill>
                  <a:schemeClr val="tx1"/>
                </a:solidFill>
                <a:latin typeface="Arial" pitchFamily="34" charset="0"/>
                <a:ea typeface="ＭＳ Ｐゴシック" charset="-128"/>
              </a:defRPr>
            </a:lvl1pPr>
            <a:lvl2pPr marL="757066" indent="-291179" eaLnBrk="0" hangingPunct="0">
              <a:defRPr sz="2400">
                <a:solidFill>
                  <a:schemeClr val="tx1"/>
                </a:solidFill>
                <a:latin typeface="Arial" pitchFamily="34" charset="0"/>
                <a:ea typeface="ＭＳ Ｐゴシック" charset="-128"/>
              </a:defRPr>
            </a:lvl2pPr>
            <a:lvl3pPr marL="1164717" indent="-232943" eaLnBrk="0" hangingPunct="0">
              <a:defRPr sz="2400">
                <a:solidFill>
                  <a:schemeClr val="tx1"/>
                </a:solidFill>
                <a:latin typeface="Arial" pitchFamily="34" charset="0"/>
                <a:ea typeface="ＭＳ Ｐゴシック" charset="-128"/>
              </a:defRPr>
            </a:lvl3pPr>
            <a:lvl4pPr marL="1630604" indent="-232943" eaLnBrk="0" hangingPunct="0">
              <a:defRPr sz="2400">
                <a:solidFill>
                  <a:schemeClr val="tx1"/>
                </a:solidFill>
                <a:latin typeface="Arial" pitchFamily="34" charset="0"/>
                <a:ea typeface="ＭＳ Ｐゴシック" charset="-128"/>
              </a:defRPr>
            </a:lvl4pPr>
            <a:lvl5pPr marL="2096491" indent="-232943" eaLnBrk="0" hangingPunct="0">
              <a:defRPr sz="2400">
                <a:solidFill>
                  <a:schemeClr val="tx1"/>
                </a:solidFill>
                <a:latin typeface="Arial" pitchFamily="34" charset="0"/>
                <a:ea typeface="ＭＳ Ｐゴシック"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D34426DE-3CF1-4FEA-A6ED-E095FADEA6BA}" type="slidenum">
              <a:rPr lang="en-US" sz="1200"/>
              <a:pPr eaLnBrk="1" hangingPunct="1">
                <a:defRPr/>
              </a:pPr>
              <a:t>20</a:t>
            </a:fld>
            <a:endParaRPr lang="en-US" sz="1200"/>
          </a:p>
        </p:txBody>
      </p:sp>
      <p:sp>
        <p:nvSpPr>
          <p:cNvPr id="64514" name="Rectangle 2"/>
          <p:cNvSpPr>
            <a:spLocks noGrp="1" noRot="1" noChangeAspect="1" noChangeArrowheads="1" noTextEdit="1"/>
          </p:cNvSpPr>
          <p:nvPr>
            <p:ph type="sldImg"/>
          </p:nvPr>
        </p:nvSpPr>
        <p:spPr>
          <a:ln/>
          <a:extLst>
            <a:ext uri="{FAA26D3D-D897-4be2-8F04-BA451C77F1D7}"/>
          </a:extLst>
        </p:spPr>
      </p:sp>
      <p:sp>
        <p:nvSpPr>
          <p:cNvPr id="64515" name="Rectangle 3"/>
          <p:cNvSpPr>
            <a:spLocks noGrp="1" noChangeArrowheads="1"/>
          </p:cNvSpPr>
          <p:nvPr>
            <p:ph type="body" idx="1"/>
          </p:nvPr>
        </p:nvSpPr>
        <p:spPr/>
        <p:txBody>
          <a:bodyPr/>
          <a:lstStyle/>
          <a:p>
            <a:pPr eaLnBrk="1" hangingPunct="1">
              <a:defRPr/>
            </a:pPr>
            <a:r>
              <a:rPr lang="en-US" smtClean="0">
                <a:latin typeface="Arial" pitchFamily="34" charset="0"/>
                <a:ea typeface="ＭＳ Ｐゴシック" pitchFamily="34" charset="-128"/>
              </a:rPr>
              <a:t>Why to keep a week of meds on hand: this includes rx and OTC meds</a:t>
            </a:r>
          </a:p>
          <a:p>
            <a:pPr marL="757066" lvl="1" indent="-291179" eaLnBrk="1" hangingPunct="1">
              <a:lnSpc>
                <a:spcPct val="90000"/>
              </a:lnSpc>
              <a:defRPr/>
            </a:pPr>
            <a:r>
              <a:rPr lang="en-US" sz="1000">
                <a:latin typeface="Arial" pitchFamily="34" charset="0"/>
                <a:ea typeface="ＭＳ Ｐゴシック" pitchFamily="34" charset="-128"/>
              </a:rPr>
              <a:t>In case of emergency, you are prepared </a:t>
            </a:r>
          </a:p>
          <a:p>
            <a:pPr marL="757066" lvl="1" indent="-291179" eaLnBrk="1" hangingPunct="1">
              <a:lnSpc>
                <a:spcPct val="90000"/>
              </a:lnSpc>
              <a:defRPr/>
            </a:pPr>
            <a:r>
              <a:rPr lang="en-US" sz="1000">
                <a:latin typeface="Arial" pitchFamily="34" charset="0"/>
                <a:ea typeface="ＭＳ Ｐゴシック" pitchFamily="34" charset="-128"/>
              </a:rPr>
              <a:t>If you run out and are waiting for refills you have a back up supply.</a:t>
            </a:r>
          </a:p>
          <a:p>
            <a:pPr marL="757066" lvl="1" indent="-291179" eaLnBrk="1" hangingPunct="1">
              <a:lnSpc>
                <a:spcPct val="90000"/>
              </a:lnSpc>
              <a:defRPr/>
            </a:pPr>
            <a:endParaRPr lang="en-US" sz="1000">
              <a:latin typeface="Arial" pitchFamily="34" charset="0"/>
              <a:ea typeface="ＭＳ Ｐゴシック" pitchFamily="34" charset="-128"/>
            </a:endParaRPr>
          </a:p>
          <a:p>
            <a:pPr marL="757066" lvl="1" indent="-291179" eaLnBrk="1" hangingPunct="1">
              <a:lnSpc>
                <a:spcPct val="90000"/>
              </a:lnSpc>
              <a:defRPr/>
            </a:pPr>
            <a:r>
              <a:rPr lang="en-US" sz="1000">
                <a:latin typeface="Arial" pitchFamily="34" charset="0"/>
                <a:ea typeface="ＭＳ Ｐゴシック" pitchFamily="34" charset="-128"/>
              </a:rPr>
              <a:t>Filling early: most insurance plans will pay for your refill 3 to 7 days before it is due. Fill your rx’s a few days early for a few months to build up a weeks supply.</a:t>
            </a:r>
          </a:p>
          <a:p>
            <a:pPr marL="757066" lvl="1" indent="-291179" eaLnBrk="1" hangingPunct="1">
              <a:lnSpc>
                <a:spcPct val="90000"/>
              </a:lnSpc>
              <a:defRPr/>
            </a:pPr>
            <a:endParaRPr lang="en-US" sz="1000">
              <a:latin typeface="Arial" pitchFamily="34" charset="0"/>
              <a:ea typeface="ＭＳ Ｐゴシック" pitchFamily="34" charset="-128"/>
            </a:endParaRPr>
          </a:p>
          <a:p>
            <a:pPr marL="757066" lvl="1" indent="-291179" eaLnBrk="1" hangingPunct="1">
              <a:lnSpc>
                <a:spcPct val="90000"/>
              </a:lnSpc>
              <a:defRPr/>
            </a:pPr>
            <a:r>
              <a:rPr lang="en-US" sz="1000">
                <a:latin typeface="Arial" pitchFamily="34" charset="0"/>
                <a:ea typeface="ＭＳ Ｐゴシック" pitchFamily="34" charset="-128"/>
              </a:rPr>
              <a:t>Why swap out back up meds??</a:t>
            </a:r>
          </a:p>
          <a:p>
            <a:pPr marL="757066" lvl="1" indent="-291179" eaLnBrk="1" hangingPunct="1">
              <a:lnSpc>
                <a:spcPct val="90000"/>
              </a:lnSpc>
              <a:defRPr/>
            </a:pPr>
            <a:r>
              <a:rPr lang="en-US" sz="1000">
                <a:latin typeface="Arial" pitchFamily="34" charset="0"/>
                <a:ea typeface="ＭＳ Ｐゴシック" pitchFamily="34" charset="-128"/>
              </a:rPr>
              <a:t>Expiration</a:t>
            </a:r>
          </a:p>
          <a:p>
            <a:pPr marL="757066" lvl="1" indent="-291179" eaLnBrk="1" hangingPunct="1">
              <a:lnSpc>
                <a:spcPct val="90000"/>
              </a:lnSpc>
              <a:defRPr/>
            </a:pPr>
            <a:r>
              <a:rPr lang="en-US" sz="1000">
                <a:latin typeface="Arial" pitchFamily="34" charset="0"/>
                <a:ea typeface="ＭＳ Ｐゴシック" pitchFamily="34" charset="-128"/>
              </a:rPr>
              <a:t>Dosage changes</a:t>
            </a:r>
          </a:p>
          <a:p>
            <a:pPr marL="757066" lvl="1" indent="-291179" eaLnBrk="1" hangingPunct="1">
              <a:lnSpc>
                <a:spcPct val="90000"/>
              </a:lnSpc>
              <a:defRPr/>
            </a:pPr>
            <a:r>
              <a:rPr lang="en-US" sz="1000">
                <a:latin typeface="Arial" pitchFamily="34" charset="0"/>
                <a:ea typeface="ＭＳ Ｐゴシック" pitchFamily="34" charset="-128"/>
              </a:rPr>
              <a:t>New medications, discontinued medications</a:t>
            </a:r>
          </a:p>
          <a:p>
            <a:pPr marL="757066" lvl="1" indent="-291179" eaLnBrk="1" hangingPunct="1">
              <a:lnSpc>
                <a:spcPct val="90000"/>
              </a:lnSpc>
              <a:defRPr/>
            </a:pPr>
            <a:r>
              <a:rPr lang="en-US" sz="1000">
                <a:latin typeface="Arial" pitchFamily="34" charset="0"/>
                <a:ea typeface="ＭＳ Ｐゴシック" pitchFamily="34" charset="-128"/>
              </a:rPr>
              <a:t>If you have an updated medlist, this process is easier to monitor</a:t>
            </a:r>
          </a:p>
          <a:p>
            <a:pPr eaLnBrk="1" hangingPunct="1">
              <a:defRPr/>
            </a:pPr>
            <a:endParaRPr lang="en-US" smtClean="0">
              <a:latin typeface="Arial" pitchFamily="34" charset="0"/>
              <a:ea typeface="ＭＳ Ｐゴシック" pitchFamily="34" charset="-128"/>
            </a:endParaRPr>
          </a:p>
          <a:p>
            <a:pPr eaLnBrk="1" hangingPunct="1">
              <a:defRPr/>
            </a:pPr>
            <a:endParaRPr lang="en-US" smtClean="0">
              <a:latin typeface="Arial" pitchFamily="34"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eaLnBrk="0" hangingPunct="0">
              <a:defRPr sz="2400">
                <a:solidFill>
                  <a:schemeClr val="tx1"/>
                </a:solidFill>
                <a:latin typeface="Arial" pitchFamily="34" charset="0"/>
                <a:ea typeface="ＭＳ Ｐゴシック" charset="-128"/>
              </a:defRPr>
            </a:lvl1pPr>
            <a:lvl2pPr marL="757066" indent="-291179" eaLnBrk="0" hangingPunct="0">
              <a:defRPr sz="2400">
                <a:solidFill>
                  <a:schemeClr val="tx1"/>
                </a:solidFill>
                <a:latin typeface="Arial" pitchFamily="34" charset="0"/>
                <a:ea typeface="ＭＳ Ｐゴシック" charset="-128"/>
              </a:defRPr>
            </a:lvl2pPr>
            <a:lvl3pPr marL="1164717" indent="-232943" eaLnBrk="0" hangingPunct="0">
              <a:defRPr sz="2400">
                <a:solidFill>
                  <a:schemeClr val="tx1"/>
                </a:solidFill>
                <a:latin typeface="Arial" pitchFamily="34" charset="0"/>
                <a:ea typeface="ＭＳ Ｐゴシック" charset="-128"/>
              </a:defRPr>
            </a:lvl3pPr>
            <a:lvl4pPr marL="1630604" indent="-232943" eaLnBrk="0" hangingPunct="0">
              <a:defRPr sz="2400">
                <a:solidFill>
                  <a:schemeClr val="tx1"/>
                </a:solidFill>
                <a:latin typeface="Arial" pitchFamily="34" charset="0"/>
                <a:ea typeface="ＭＳ Ｐゴシック" charset="-128"/>
              </a:defRPr>
            </a:lvl4pPr>
            <a:lvl5pPr marL="2096491" indent="-232943" eaLnBrk="0" hangingPunct="0">
              <a:defRPr sz="2400">
                <a:solidFill>
                  <a:schemeClr val="tx1"/>
                </a:solidFill>
                <a:latin typeface="Arial" pitchFamily="34" charset="0"/>
                <a:ea typeface="ＭＳ Ｐゴシック"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8B5575B1-4E5F-4B86-91E0-BF29E9B7B99C}" type="slidenum">
              <a:rPr lang="en-US" sz="1200"/>
              <a:pPr eaLnBrk="1" hangingPunct="1">
                <a:defRPr/>
              </a:pPr>
              <a:t>21</a:t>
            </a:fld>
            <a:endParaRPr lang="en-US" sz="1200"/>
          </a:p>
        </p:txBody>
      </p:sp>
      <p:sp>
        <p:nvSpPr>
          <p:cNvPr id="35842" name="Rectangle 2"/>
          <p:cNvSpPr>
            <a:spLocks noGrp="1" noRot="1" noChangeAspect="1" noChangeArrowheads="1" noTextEdit="1"/>
          </p:cNvSpPr>
          <p:nvPr>
            <p:ph type="sldImg"/>
          </p:nvPr>
        </p:nvSpPr>
        <p:spPr>
          <a:ln/>
          <a:extLst>
            <a:ext uri="{FAA26D3D-D897-4be2-8F04-BA451C77F1D7}"/>
          </a:extLst>
        </p:spPr>
      </p:sp>
      <p:sp>
        <p:nvSpPr>
          <p:cNvPr id="35843"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smtClean="0">
              <a:latin typeface="Arial" pitchFamily="3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eaLnBrk="0" hangingPunct="0">
              <a:defRPr sz="2400">
                <a:solidFill>
                  <a:schemeClr val="tx1"/>
                </a:solidFill>
                <a:latin typeface="Arial" pitchFamily="34" charset="0"/>
                <a:ea typeface="ＭＳ Ｐゴシック" charset="-128"/>
              </a:defRPr>
            </a:lvl1pPr>
            <a:lvl2pPr marL="757066" indent="-291179" eaLnBrk="0" hangingPunct="0">
              <a:defRPr sz="2400">
                <a:solidFill>
                  <a:schemeClr val="tx1"/>
                </a:solidFill>
                <a:latin typeface="Arial" pitchFamily="34" charset="0"/>
                <a:ea typeface="ＭＳ Ｐゴシック" charset="-128"/>
              </a:defRPr>
            </a:lvl2pPr>
            <a:lvl3pPr marL="1164717" indent="-232943" eaLnBrk="0" hangingPunct="0">
              <a:defRPr sz="2400">
                <a:solidFill>
                  <a:schemeClr val="tx1"/>
                </a:solidFill>
                <a:latin typeface="Arial" pitchFamily="34" charset="0"/>
                <a:ea typeface="ＭＳ Ｐゴシック" charset="-128"/>
              </a:defRPr>
            </a:lvl3pPr>
            <a:lvl4pPr marL="1630604" indent="-232943" eaLnBrk="0" hangingPunct="0">
              <a:defRPr sz="2400">
                <a:solidFill>
                  <a:schemeClr val="tx1"/>
                </a:solidFill>
                <a:latin typeface="Arial" pitchFamily="34" charset="0"/>
                <a:ea typeface="ＭＳ Ｐゴシック" charset="-128"/>
              </a:defRPr>
            </a:lvl4pPr>
            <a:lvl5pPr marL="2096491" indent="-232943" eaLnBrk="0" hangingPunct="0">
              <a:defRPr sz="2400">
                <a:solidFill>
                  <a:schemeClr val="tx1"/>
                </a:solidFill>
                <a:latin typeface="Arial" pitchFamily="34" charset="0"/>
                <a:ea typeface="ＭＳ Ｐゴシック"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4748BAEB-CFD2-46A2-A8C8-265524D05293}" type="slidenum">
              <a:rPr lang="en-US" sz="1200"/>
              <a:pPr eaLnBrk="1" hangingPunct="1">
                <a:defRPr/>
              </a:pPr>
              <a:t>22</a:t>
            </a:fld>
            <a:endParaRPr lang="en-US" sz="1200"/>
          </a:p>
        </p:txBody>
      </p:sp>
      <p:sp>
        <p:nvSpPr>
          <p:cNvPr id="39938" name="Rectangle 2"/>
          <p:cNvSpPr>
            <a:spLocks noGrp="1" noRot="1" noChangeAspect="1" noChangeArrowheads="1" noTextEdit="1"/>
          </p:cNvSpPr>
          <p:nvPr>
            <p:ph type="sldImg"/>
          </p:nvPr>
        </p:nvSpPr>
        <p:spPr>
          <a:ln/>
          <a:extLst>
            <a:ext uri="{FAA26D3D-D897-4be2-8F04-BA451C77F1D7}"/>
          </a:extLst>
        </p:spPr>
      </p:sp>
      <p:sp>
        <p:nvSpPr>
          <p:cNvPr id="39939" name="Rectangle 3"/>
          <p:cNvSpPr>
            <a:spLocks noGrp="1" noChangeArrowheads="1"/>
          </p:cNvSpPr>
          <p:nvPr>
            <p:ph type="body" idx="1"/>
          </p:nvPr>
        </p:nvSpPr>
        <p:spPr/>
        <p:txBody>
          <a:bodyPr/>
          <a:lstStyle/>
          <a:p>
            <a:pPr eaLnBrk="1" hangingPunct="1">
              <a:defRPr/>
            </a:pPr>
            <a:r>
              <a:rPr lang="en-US" smtClean="0">
                <a:latin typeface="Arial" pitchFamily="34" charset="0"/>
                <a:ea typeface="ＭＳ Ｐゴシック" charset="-128"/>
                <a:cs typeface="ＭＳ Ｐゴシック" charset="0"/>
              </a:rPr>
              <a:t>When disposing of medication in the garbage you should remove them from their original container and mix them with an undesirable substance such as used coffee grounds or kitty litter. Adding the medication to these substances deters children and animals from accidentally eating the medication. This mixture should then be placed into a sealable bag and added to your normal garbage. It is a good idea to use this practice not only for your prescription medications, but also for OTC</a:t>
            </a:r>
            <a:r>
              <a:rPr lang="ja-JP" altLang="en-US" smtClean="0">
                <a:latin typeface="Arial" pitchFamily="34" charset="0"/>
                <a:ea typeface="ＭＳ Ｐゴシック" charset="-128"/>
                <a:cs typeface="ＭＳ Ｐゴシック" charset="0"/>
              </a:rPr>
              <a:t>’</a:t>
            </a:r>
            <a:r>
              <a:rPr lang="en-US" altLang="ja-JP" smtClean="0">
                <a:latin typeface="Arial" pitchFamily="34" charset="0"/>
                <a:ea typeface="ＭＳ Ｐゴシック" charset="-128"/>
                <a:cs typeface="ＭＳ Ｐゴシック" charset="0"/>
              </a:rPr>
              <a:t>s.</a:t>
            </a:r>
          </a:p>
          <a:p>
            <a:pPr eaLnBrk="1" hangingPunct="1">
              <a:defRPr/>
            </a:pPr>
            <a:endParaRPr lang="en-US" smtClean="0">
              <a:latin typeface="Arial" pitchFamily="34" charset="0"/>
              <a:ea typeface="ＭＳ Ｐゴシック" charset="-128"/>
              <a:cs typeface="ＭＳ Ｐゴシック" charset="0"/>
            </a:endParaRPr>
          </a:p>
          <a:p>
            <a:pPr eaLnBrk="1" hangingPunct="1">
              <a:defRPr/>
            </a:pPr>
            <a:r>
              <a:rPr lang="en-US" smtClean="0">
                <a:latin typeface="Arial" pitchFamily="34" charset="0"/>
                <a:ea typeface="ＭＳ Ｐゴシック" charset="-128"/>
                <a:cs typeface="ＭＳ Ｐゴシック" charset="0"/>
              </a:rPr>
              <a:t>Most group health locations have drop boxes, no controls. Many Bartells also have boxes, closest is upper Queen anne.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eaLnBrk="0" hangingPunct="0">
              <a:defRPr sz="2400">
                <a:solidFill>
                  <a:schemeClr val="tx1"/>
                </a:solidFill>
                <a:latin typeface="Arial" pitchFamily="34" charset="0"/>
                <a:ea typeface="ＭＳ Ｐゴシック" charset="-128"/>
              </a:defRPr>
            </a:lvl1pPr>
            <a:lvl2pPr marL="757066" indent="-291179" eaLnBrk="0" hangingPunct="0">
              <a:defRPr sz="2400">
                <a:solidFill>
                  <a:schemeClr val="tx1"/>
                </a:solidFill>
                <a:latin typeface="Arial" pitchFamily="34" charset="0"/>
                <a:ea typeface="ＭＳ Ｐゴシック" charset="-128"/>
              </a:defRPr>
            </a:lvl2pPr>
            <a:lvl3pPr marL="1164717" indent="-232943" eaLnBrk="0" hangingPunct="0">
              <a:defRPr sz="2400">
                <a:solidFill>
                  <a:schemeClr val="tx1"/>
                </a:solidFill>
                <a:latin typeface="Arial" pitchFamily="34" charset="0"/>
                <a:ea typeface="ＭＳ Ｐゴシック" charset="-128"/>
              </a:defRPr>
            </a:lvl3pPr>
            <a:lvl4pPr marL="1630604" indent="-232943" eaLnBrk="0" hangingPunct="0">
              <a:defRPr sz="2400">
                <a:solidFill>
                  <a:schemeClr val="tx1"/>
                </a:solidFill>
                <a:latin typeface="Arial" pitchFamily="34" charset="0"/>
                <a:ea typeface="ＭＳ Ｐゴシック" charset="-128"/>
              </a:defRPr>
            </a:lvl4pPr>
            <a:lvl5pPr marL="2096491" indent="-232943" eaLnBrk="0" hangingPunct="0">
              <a:defRPr sz="2400">
                <a:solidFill>
                  <a:schemeClr val="tx1"/>
                </a:solidFill>
                <a:latin typeface="Arial" pitchFamily="34" charset="0"/>
                <a:ea typeface="ＭＳ Ｐゴシック"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DD289343-06D2-4FB2-8ADC-539E21A53E0E}" type="slidenum">
              <a:rPr lang="en-US" sz="1200"/>
              <a:pPr eaLnBrk="1" hangingPunct="1">
                <a:defRPr/>
              </a:pPr>
              <a:t>4</a:t>
            </a:fld>
            <a:endParaRPr lang="en-US" sz="1200"/>
          </a:p>
        </p:txBody>
      </p:sp>
      <p:sp>
        <p:nvSpPr>
          <p:cNvPr id="32770" name="Rectangle 2"/>
          <p:cNvSpPr>
            <a:spLocks noGrp="1" noRot="1" noChangeAspect="1" noChangeArrowheads="1" noTextEdit="1"/>
          </p:cNvSpPr>
          <p:nvPr>
            <p:ph type="sldImg"/>
          </p:nvPr>
        </p:nvSpPr>
        <p:spPr>
          <a:ln/>
          <a:extLst>
            <a:ext uri="{FAA26D3D-D897-4be2-8F04-BA451C77F1D7}"/>
          </a:extLst>
        </p:spPr>
      </p:sp>
      <p:sp>
        <p:nvSpPr>
          <p:cNvPr id="32771"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dirty="0" smtClean="0">
                <a:latin typeface="Arial" pitchFamily="34" charset="0"/>
                <a:ea typeface="ＭＳ Ｐゴシック" pitchFamily="34" charset="-128"/>
              </a:rPr>
              <a:t>Prescription: A medication that you can only take under a doctor’s guidance, they must write a prescription for this medication before it can be given to you. E.g. antibiotics, blood pressure meds.</a:t>
            </a:r>
          </a:p>
          <a:p>
            <a:pPr eaLnBrk="1" hangingPunct="1">
              <a:defRPr/>
            </a:pPr>
            <a:r>
              <a:rPr lang="en-US" dirty="0" smtClean="0">
                <a:latin typeface="Arial" pitchFamily="34" charset="0"/>
                <a:ea typeface="ＭＳ Ｐゴシック" pitchFamily="34" charset="-128"/>
              </a:rPr>
              <a:t>Herbals: Medications that are derived directly from plants. These medications have often been used for thousands of years with little change.  E.g. St. John’s </a:t>
            </a:r>
            <a:r>
              <a:rPr lang="en-US" dirty="0" err="1" smtClean="0">
                <a:latin typeface="Arial" pitchFamily="34" charset="0"/>
                <a:ea typeface="ＭＳ Ｐゴシック" pitchFamily="34" charset="-128"/>
              </a:rPr>
              <a:t>Wort</a:t>
            </a:r>
            <a:r>
              <a:rPr lang="en-US" dirty="0" smtClean="0">
                <a:latin typeface="Arial" pitchFamily="34" charset="0"/>
                <a:ea typeface="ＭＳ Ｐゴシック" pitchFamily="34" charset="-128"/>
              </a:rPr>
              <a:t>, Gingko </a:t>
            </a:r>
            <a:r>
              <a:rPr lang="en-US" dirty="0" err="1" smtClean="0">
                <a:latin typeface="Arial" pitchFamily="34" charset="0"/>
                <a:ea typeface="ＭＳ Ｐゴシック" pitchFamily="34" charset="-128"/>
              </a:rPr>
              <a:t>Biloba</a:t>
            </a:r>
            <a:endParaRPr lang="en-US" dirty="0" smtClean="0">
              <a:latin typeface="Arial" pitchFamily="34" charset="0"/>
              <a:ea typeface="ＭＳ Ｐゴシック" pitchFamily="34" charset="-128"/>
            </a:endParaRPr>
          </a:p>
          <a:p>
            <a:pPr eaLnBrk="1" hangingPunct="1">
              <a:defRPr/>
            </a:pPr>
            <a:r>
              <a:rPr lang="en-US" dirty="0" smtClean="0">
                <a:latin typeface="Arial" pitchFamily="34" charset="0"/>
                <a:ea typeface="ＭＳ Ｐゴシック" pitchFamily="34" charset="-128"/>
              </a:rPr>
              <a:t>Supplements: These are often possible to get through your diet, but not always in as high of quantities as you body needs. E.g. Vitamins, Calcium.</a:t>
            </a:r>
          </a:p>
          <a:p>
            <a:pPr eaLnBrk="1" hangingPunct="1">
              <a:defRPr/>
            </a:pPr>
            <a:r>
              <a:rPr lang="en-US" dirty="0" smtClean="0">
                <a:latin typeface="Arial" pitchFamily="34" charset="0"/>
                <a:ea typeface="ＭＳ Ｐゴシック" pitchFamily="34" charset="-128"/>
              </a:rPr>
              <a:t>OTC: Over the counter. These medications are available over the pharmacy counter instead of behind it (vs. </a:t>
            </a:r>
            <a:r>
              <a:rPr lang="en-US" dirty="0" err="1" smtClean="0">
                <a:latin typeface="Arial" pitchFamily="34" charset="0"/>
                <a:ea typeface="ＭＳ Ｐゴシック" pitchFamily="34" charset="-128"/>
              </a:rPr>
              <a:t>rx</a:t>
            </a:r>
            <a:r>
              <a:rPr lang="en-US" dirty="0" smtClean="0">
                <a:latin typeface="Arial" pitchFamily="34" charset="0"/>
                <a:ea typeface="ＭＳ Ｐゴシック" pitchFamily="34" charset="-128"/>
              </a:rPr>
              <a:t> drugs which are kept behind counter. These medications do not always require monitoring or guidance by a doctor to be used safely. E.g. Cough and cold meds, allergy medications, some pain relievers.</a:t>
            </a:r>
          </a:p>
          <a:p>
            <a:pPr eaLnBrk="1" hangingPunct="1">
              <a:defRPr/>
            </a:pPr>
            <a:r>
              <a:rPr lang="en-US" dirty="0" smtClean="0">
                <a:latin typeface="Arial" pitchFamily="34" charset="0"/>
                <a:ea typeface="ＭＳ Ｐゴシック" pitchFamily="34" charset="-128"/>
              </a:rPr>
              <a:t>Topical: Usually creams and ointments, these are medications that have an effect exactly where you place them, like on your skin. Unlike systemic medications, medications often taken by mouth or injected that act all throughout the body, these medications are minimally absorbed and only treat the tissues that they touch.  E.g. hydrocortisone cream, eye drops, </a:t>
            </a:r>
            <a:r>
              <a:rPr lang="en-US" dirty="0" err="1" smtClean="0">
                <a:latin typeface="Arial" pitchFamily="34" charset="0"/>
                <a:ea typeface="ＭＳ Ｐゴシック" pitchFamily="34" charset="-128"/>
              </a:rPr>
              <a:t>flonase</a:t>
            </a:r>
            <a:r>
              <a:rPr lang="en-US" dirty="0" smtClean="0">
                <a:latin typeface="Arial" pitchFamily="34" charset="0"/>
                <a:ea typeface="ＭＳ Ｐゴシック" pitchFamily="34" charset="-128"/>
              </a:rPr>
              <a:t>.</a:t>
            </a:r>
          </a:p>
          <a:p>
            <a:pPr eaLnBrk="1" hangingPunct="1">
              <a:defRPr/>
            </a:pPr>
            <a:r>
              <a:rPr lang="en-US" dirty="0" smtClean="0">
                <a:latin typeface="Arial" pitchFamily="34" charset="0"/>
                <a:ea typeface="ＭＳ Ｐゴシック" pitchFamily="34" charset="-128"/>
              </a:rPr>
              <a:t>Brand vs. Generic: All medications have a brand and generic name. The generic name is the name of the active ingredient of a medication, for example acetaminophen. The brand name is the name of the medication when it is made by specific company, for example Tylenol. When a medication is new it is only available brand name because only the company that designed that medication is allowed to make it when it is new; later it will be available by the generic name as well. Some medications have more than one brand name, for example acetaminophen is most commonly known as Tylenol, but it can also be call </a:t>
            </a:r>
            <a:r>
              <a:rPr lang="en-US" dirty="0" err="1" smtClean="0">
                <a:latin typeface="Arial" pitchFamily="34" charset="0"/>
                <a:ea typeface="ＭＳ Ｐゴシック" pitchFamily="34" charset="-128"/>
              </a:rPr>
              <a:t>Mapap</a:t>
            </a:r>
            <a:r>
              <a:rPr lang="en-US" dirty="0" smtClean="0">
                <a:latin typeface="Arial" pitchFamily="34" charset="0"/>
                <a:ea typeface="ＭＳ Ｐゴシック" pitchFamily="34" charset="-128"/>
              </a:rPr>
              <a:t>, Q-Pap, Non-Aspirin Pain Reliever and many more, but they are all the same medication, acetaminophen.  </a:t>
            </a:r>
          </a:p>
          <a:p>
            <a:pPr eaLnBrk="1" hangingPunct="1">
              <a:defRPr/>
            </a:pPr>
            <a:endParaRPr lang="en-US" dirty="0" smtClean="0">
              <a:latin typeface="Arial" pitchFamily="34"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eaLnBrk="0" hangingPunct="0">
              <a:defRPr sz="2400">
                <a:solidFill>
                  <a:schemeClr val="tx1"/>
                </a:solidFill>
                <a:latin typeface="Arial" pitchFamily="34" charset="0"/>
                <a:ea typeface="ＭＳ Ｐゴシック" charset="-128"/>
              </a:defRPr>
            </a:lvl1pPr>
            <a:lvl2pPr marL="757066" indent="-291179" eaLnBrk="0" hangingPunct="0">
              <a:defRPr sz="2400">
                <a:solidFill>
                  <a:schemeClr val="tx1"/>
                </a:solidFill>
                <a:latin typeface="Arial" pitchFamily="34" charset="0"/>
                <a:ea typeface="ＭＳ Ｐゴシック" charset="-128"/>
              </a:defRPr>
            </a:lvl2pPr>
            <a:lvl3pPr marL="1164717" indent="-232943" eaLnBrk="0" hangingPunct="0">
              <a:defRPr sz="2400">
                <a:solidFill>
                  <a:schemeClr val="tx1"/>
                </a:solidFill>
                <a:latin typeface="Arial" pitchFamily="34" charset="0"/>
                <a:ea typeface="ＭＳ Ｐゴシック" charset="-128"/>
              </a:defRPr>
            </a:lvl3pPr>
            <a:lvl4pPr marL="1630604" indent="-232943" eaLnBrk="0" hangingPunct="0">
              <a:defRPr sz="2400">
                <a:solidFill>
                  <a:schemeClr val="tx1"/>
                </a:solidFill>
                <a:latin typeface="Arial" pitchFamily="34" charset="0"/>
                <a:ea typeface="ＭＳ Ｐゴシック" charset="-128"/>
              </a:defRPr>
            </a:lvl4pPr>
            <a:lvl5pPr marL="2096491" indent="-232943" eaLnBrk="0" hangingPunct="0">
              <a:defRPr sz="2400">
                <a:solidFill>
                  <a:schemeClr val="tx1"/>
                </a:solidFill>
                <a:latin typeface="Arial" pitchFamily="34" charset="0"/>
                <a:ea typeface="ＭＳ Ｐゴシック"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6D2CA9BD-FC78-42FB-AE8B-CA066599BC92}" type="slidenum">
              <a:rPr lang="en-US" sz="1200"/>
              <a:pPr eaLnBrk="1" hangingPunct="1">
                <a:defRPr/>
              </a:pPr>
              <a:t>24</a:t>
            </a:fld>
            <a:endParaRPr lang="en-US" sz="1200"/>
          </a:p>
        </p:txBody>
      </p:sp>
      <p:sp>
        <p:nvSpPr>
          <p:cNvPr id="15362" name="Rectangle 2"/>
          <p:cNvSpPr>
            <a:spLocks noGrp="1" noRot="1" noChangeAspect="1" noChangeArrowheads="1" noTextEdit="1"/>
          </p:cNvSpPr>
          <p:nvPr>
            <p:ph type="sldImg"/>
          </p:nvPr>
        </p:nvSpPr>
        <p:spPr>
          <a:ln/>
          <a:extLst>
            <a:ext uri="{FAA26D3D-D897-4be2-8F04-BA451C77F1D7}"/>
          </a:extLst>
        </p:spPr>
      </p:sp>
      <p:sp>
        <p:nvSpPr>
          <p:cNvPr id="15363" name="Rectangle 3"/>
          <p:cNvSpPr>
            <a:spLocks noGrp="1" noChangeArrowheads="1"/>
          </p:cNvSpPr>
          <p:nvPr>
            <p:ph type="body" idx="1"/>
          </p:nvPr>
        </p:nvSpPr>
        <p:spPr/>
        <p:txBody>
          <a:bodyPr/>
          <a:lstStyle/>
          <a:p>
            <a:pPr eaLnBrk="1" hangingPunct="1">
              <a:defRPr/>
            </a:pPr>
            <a:r>
              <a:rPr lang="en-US" smtClean="0">
                <a:latin typeface="Arial" pitchFamily="34" charset="0"/>
                <a:ea typeface="ＭＳ Ｐゴシック" pitchFamily="34" charset="-128"/>
              </a:rPr>
              <a:t>For example, one mail order pharmacy and one local pharmacy. Or a pharmacy near your doctor</a:t>
            </a:r>
            <a:r>
              <a:rPr lang="ja-JP" altLang="en-US" smtClean="0">
                <a:latin typeface="Arial" pitchFamily="34" charset="0"/>
                <a:ea typeface="ＭＳ Ｐゴシック" pitchFamily="34" charset="-128"/>
              </a:rPr>
              <a:t>’</a:t>
            </a:r>
            <a:r>
              <a:rPr lang="en-US" altLang="ja-JP" smtClean="0">
                <a:latin typeface="Arial" pitchFamily="34" charset="0"/>
                <a:ea typeface="ＭＳ Ｐゴシック" pitchFamily="34" charset="-128"/>
              </a:rPr>
              <a:t>s office and a pharmacy near home. </a:t>
            </a:r>
          </a:p>
          <a:p>
            <a:pPr eaLnBrk="1" hangingPunct="1">
              <a:defRPr/>
            </a:pPr>
            <a:endParaRPr lang="en-US" smtClean="0">
              <a:latin typeface="Arial" pitchFamily="34" charset="0"/>
              <a:ea typeface="ＭＳ Ｐゴシック" pitchFamily="34" charset="-128"/>
            </a:endParaRPr>
          </a:p>
          <a:p>
            <a:pPr eaLnBrk="1" hangingPunct="1">
              <a:defRPr/>
            </a:pPr>
            <a:r>
              <a:rPr lang="en-US" smtClean="0">
                <a:latin typeface="Arial" pitchFamily="34" charset="0"/>
                <a:ea typeface="ＭＳ Ｐゴシック" pitchFamily="34" charset="-128"/>
              </a:rPr>
              <a:t>The better you know your pharmacist, the better your pharmacist will know you. With a closer relationship your pharmacist will be able to meet more of your needs and help you with any health concerns.</a:t>
            </a:r>
          </a:p>
          <a:p>
            <a:pPr eaLnBrk="1" hangingPunct="1">
              <a:defRPr/>
            </a:pPr>
            <a:endParaRPr lang="en-US" smtClean="0">
              <a:latin typeface="Arial" pitchFamily="34" charset="0"/>
              <a:ea typeface="ＭＳ Ｐゴシック" pitchFamily="34" charset="-128"/>
            </a:endParaRPr>
          </a:p>
          <a:p>
            <a:pPr eaLnBrk="1" hangingPunct="1">
              <a:defRPr/>
            </a:pPr>
            <a:r>
              <a:rPr lang="en-US" smtClean="0">
                <a:latin typeface="Arial" pitchFamily="34" charset="0"/>
                <a:ea typeface="ＭＳ Ｐゴシック" pitchFamily="34" charset="-128"/>
              </a:rPr>
              <a:t>Every time you get a prescription for a new medication your pharmacist will want to talk to you. This time is important, your pharmacist wants to make sure you understand how to take your medication and any risks associated with it. They more you learn from your pharmacist while they counsel you the more prepared you will be to be a safe patient.  Not only that, but counseling is yet another way you can make sure you’re getting the right medication for you.  Errors are often found during counseling that might otherwise have been missed.  Perhaps in the electronic system the doctor had your profile on the screen while seeing the patient after you, and so he sent that patient’s prescription with your name to your pharmacy.  There’s no reason for the pharmacist when they receive it to assume anything is wrong.  However, in counseling, it’s determined this medication for gout doesn’t make sense since you weren’t seen for gout and don’t have gout.  </a:t>
            </a:r>
          </a:p>
          <a:p>
            <a:pPr eaLnBrk="1" hangingPunct="1">
              <a:defRPr/>
            </a:pPr>
            <a:endParaRPr lang="en-US" smtClean="0">
              <a:latin typeface="Arial" pitchFamily="34" charset="0"/>
              <a:ea typeface="ＭＳ Ｐゴシック" pitchFamily="34" charset="-128"/>
            </a:endParaRPr>
          </a:p>
          <a:p>
            <a:pPr eaLnBrk="1" hangingPunct="1">
              <a:defRPr/>
            </a:pPr>
            <a:r>
              <a:rPr lang="en-US" smtClean="0">
                <a:latin typeface="Arial" pitchFamily="34" charset="0"/>
                <a:ea typeface="ＭＳ Ｐゴシック" pitchFamily="34" charset="-128"/>
              </a:rPr>
              <a:t>If you every have medications questions, about prescription or over the counter medications, for yourself or for other, you can ask your pharmacist. If you are not at the pharmacy, feel free to call and a pharmacist will gladly answer your questions.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eaLnBrk="0" hangingPunct="0">
              <a:defRPr sz="2400">
                <a:solidFill>
                  <a:schemeClr val="tx1"/>
                </a:solidFill>
                <a:latin typeface="Arial" pitchFamily="34" charset="0"/>
                <a:ea typeface="ＭＳ Ｐゴシック" charset="-128"/>
              </a:defRPr>
            </a:lvl1pPr>
            <a:lvl2pPr marL="757066" indent="-291179" eaLnBrk="0" hangingPunct="0">
              <a:defRPr sz="2400">
                <a:solidFill>
                  <a:schemeClr val="tx1"/>
                </a:solidFill>
                <a:latin typeface="Arial" pitchFamily="34" charset="0"/>
                <a:ea typeface="ＭＳ Ｐゴシック" charset="-128"/>
              </a:defRPr>
            </a:lvl2pPr>
            <a:lvl3pPr marL="1164717" indent="-232943" eaLnBrk="0" hangingPunct="0">
              <a:defRPr sz="2400">
                <a:solidFill>
                  <a:schemeClr val="tx1"/>
                </a:solidFill>
                <a:latin typeface="Arial" pitchFamily="34" charset="0"/>
                <a:ea typeface="ＭＳ Ｐゴシック" charset="-128"/>
              </a:defRPr>
            </a:lvl3pPr>
            <a:lvl4pPr marL="1630604" indent="-232943" eaLnBrk="0" hangingPunct="0">
              <a:defRPr sz="2400">
                <a:solidFill>
                  <a:schemeClr val="tx1"/>
                </a:solidFill>
                <a:latin typeface="Arial" pitchFamily="34" charset="0"/>
                <a:ea typeface="ＭＳ Ｐゴシック" charset="-128"/>
              </a:defRPr>
            </a:lvl4pPr>
            <a:lvl5pPr marL="2096491" indent="-232943" eaLnBrk="0" hangingPunct="0">
              <a:defRPr sz="2400">
                <a:solidFill>
                  <a:schemeClr val="tx1"/>
                </a:solidFill>
                <a:latin typeface="Arial" pitchFamily="34" charset="0"/>
                <a:ea typeface="ＭＳ Ｐゴシック"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BB288576-F3F3-4C8F-9744-0A8D384648E4}" type="slidenum">
              <a:rPr lang="en-US" sz="1200"/>
              <a:pPr eaLnBrk="1" hangingPunct="1">
                <a:defRPr/>
              </a:pPr>
              <a:t>25</a:t>
            </a:fld>
            <a:endParaRPr lang="en-US" sz="1200"/>
          </a:p>
        </p:txBody>
      </p:sp>
      <p:sp>
        <p:nvSpPr>
          <p:cNvPr id="17410" name="Rectangle 2"/>
          <p:cNvSpPr>
            <a:spLocks noGrp="1" noRot="1" noChangeAspect="1" noChangeArrowheads="1" noTextEdit="1"/>
          </p:cNvSpPr>
          <p:nvPr>
            <p:ph type="sldImg"/>
          </p:nvPr>
        </p:nvSpPr>
        <p:spPr>
          <a:ln/>
          <a:extLst>
            <a:ext uri="{FAA26D3D-D897-4be2-8F04-BA451C77F1D7}"/>
          </a:extLst>
        </p:spPr>
      </p:sp>
      <p:sp>
        <p:nvSpPr>
          <p:cNvPr id="17411" name="Rectangle 3"/>
          <p:cNvSpPr>
            <a:spLocks noGrp="1" noChangeArrowheads="1"/>
          </p:cNvSpPr>
          <p:nvPr>
            <p:ph type="body" idx="1"/>
          </p:nvPr>
        </p:nvSpPr>
        <p:spPr/>
        <p:txBody>
          <a:bodyPr/>
          <a:lstStyle/>
          <a:p>
            <a:pPr eaLnBrk="1" hangingPunct="1">
              <a:defRPr/>
            </a:pPr>
            <a:r>
              <a:rPr lang="en-US" smtClean="0">
                <a:latin typeface="Arial" pitchFamily="34" charset="0"/>
                <a:ea typeface="ＭＳ Ｐゴシック" pitchFamily="34" charset="-128"/>
              </a:rPr>
              <a:t>Medisets - Everything is laid out and easy to take.  Great if you have caregivers or difficulty remembering if you took a dose</a:t>
            </a:r>
          </a:p>
          <a:p>
            <a:pPr eaLnBrk="1" hangingPunct="1">
              <a:defRPr/>
            </a:pPr>
            <a:r>
              <a:rPr lang="en-US" smtClean="0">
                <a:latin typeface="Arial" pitchFamily="34" charset="0"/>
                <a:ea typeface="ＭＳ Ｐゴシック" pitchFamily="34" charset="-128"/>
              </a:rPr>
              <a:t>Med List – Instead of calling in and asking for “everything I take”, have your list so both you and your pharmacist know the expectations</a:t>
            </a:r>
          </a:p>
          <a:p>
            <a:pPr eaLnBrk="1" hangingPunct="1">
              <a:defRPr/>
            </a:pPr>
            <a:r>
              <a:rPr lang="en-US" smtClean="0">
                <a:latin typeface="Arial" pitchFamily="34" charset="0"/>
                <a:ea typeface="ＭＳ Ｐゴシック" pitchFamily="34" charset="-128"/>
              </a:rPr>
              <a:t>MedSync – Instead of having meds all throughout the month, synchronization eases your burden, travel, effort, wait time, etc.</a:t>
            </a:r>
          </a:p>
          <a:p>
            <a:pPr eaLnBrk="1" hangingPunct="1">
              <a:defRPr/>
            </a:pPr>
            <a:r>
              <a:rPr lang="en-US" smtClean="0">
                <a:latin typeface="Arial" pitchFamily="34" charset="0"/>
                <a:ea typeface="ＭＳ Ｐゴシック" pitchFamily="34" charset="-128"/>
              </a:rPr>
              <a:t>Automatic cycle – takes the burden out of remembering to call refill requests, gives you an opportunity to review with the pharmacist monthly on changes.</a:t>
            </a:r>
          </a:p>
          <a:p>
            <a:pPr eaLnBrk="1" hangingPunct="1">
              <a:defRPr/>
            </a:pPr>
            <a:r>
              <a:rPr lang="en-US" smtClean="0">
                <a:latin typeface="Arial" pitchFamily="34" charset="0"/>
                <a:ea typeface="ＭＳ Ｐゴシック" pitchFamily="34" charset="-128"/>
              </a:rPr>
              <a:t>Compounding example---difficulty cutting little pills, reformulate into easier to dose syrup</a:t>
            </a:r>
          </a:p>
          <a:p>
            <a:pPr eaLnBrk="1" hangingPunct="1">
              <a:defRPr/>
            </a:pPr>
            <a:r>
              <a:rPr lang="en-US" smtClean="0">
                <a:latin typeface="Arial" pitchFamily="34" charset="0"/>
                <a:ea typeface="ＭＳ Ｐゴシック" pitchFamily="34" charset="-128"/>
              </a:rPr>
              <a:t>Long-acting forms – Instead of taking meds 2 or 3 times a day, perhaps there’s a longer acting form for once daily dosing!  Unfortunately, this is typically branded and represents a higher copay on your insurance plan.</a:t>
            </a:r>
          </a:p>
          <a:p>
            <a:pPr eaLnBrk="1" hangingPunct="1">
              <a:defRPr/>
            </a:pPr>
            <a:r>
              <a:rPr lang="en-US" smtClean="0">
                <a:latin typeface="Arial" pitchFamily="34" charset="0"/>
                <a:ea typeface="ＭＳ Ｐゴシック" pitchFamily="34" charset="-128"/>
              </a:rPr>
              <a:t>Phone apps, calendars, alarms, med dost reminders, etc. that can help ease the burden</a:t>
            </a:r>
          </a:p>
          <a:p>
            <a:pPr eaLnBrk="1" hangingPunct="1">
              <a:defRPr/>
            </a:pPr>
            <a:endParaRPr lang="en-US" smtClean="0">
              <a:latin typeface="Arial" pitchFamily="34" charset="0"/>
              <a:ea typeface="ＭＳ Ｐゴシック" pitchFamily="34" charset="-128"/>
            </a:endParaRPr>
          </a:p>
          <a:p>
            <a:pPr eaLnBrk="1" hangingPunct="1">
              <a:defRPr/>
            </a:pPr>
            <a:r>
              <a:rPr lang="en-US" smtClean="0">
                <a:latin typeface="Arial" pitchFamily="34" charset="0"/>
                <a:ea typeface="ＭＳ Ｐゴシック" pitchFamily="34" charset="-128"/>
              </a:rPr>
              <a:t>If you are having problems with one of your medications, talk to your pharmacist! They might have ideas about how to help.</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eaLnBrk="0" hangingPunct="0">
              <a:defRPr sz="2400">
                <a:solidFill>
                  <a:schemeClr val="tx1"/>
                </a:solidFill>
                <a:latin typeface="Arial" pitchFamily="34" charset="0"/>
                <a:ea typeface="ＭＳ Ｐゴシック" charset="-128"/>
              </a:defRPr>
            </a:lvl1pPr>
            <a:lvl2pPr marL="757066" indent="-291179" eaLnBrk="0" hangingPunct="0">
              <a:defRPr sz="2400">
                <a:solidFill>
                  <a:schemeClr val="tx1"/>
                </a:solidFill>
                <a:latin typeface="Arial" pitchFamily="34" charset="0"/>
                <a:ea typeface="ＭＳ Ｐゴシック" charset="-128"/>
              </a:defRPr>
            </a:lvl2pPr>
            <a:lvl3pPr marL="1164717" indent="-232943" eaLnBrk="0" hangingPunct="0">
              <a:defRPr sz="2400">
                <a:solidFill>
                  <a:schemeClr val="tx1"/>
                </a:solidFill>
                <a:latin typeface="Arial" pitchFamily="34" charset="0"/>
                <a:ea typeface="ＭＳ Ｐゴシック" charset="-128"/>
              </a:defRPr>
            </a:lvl3pPr>
            <a:lvl4pPr marL="1630604" indent="-232943" eaLnBrk="0" hangingPunct="0">
              <a:defRPr sz="2400">
                <a:solidFill>
                  <a:schemeClr val="tx1"/>
                </a:solidFill>
                <a:latin typeface="Arial" pitchFamily="34" charset="0"/>
                <a:ea typeface="ＭＳ Ｐゴシック" charset="-128"/>
              </a:defRPr>
            </a:lvl4pPr>
            <a:lvl5pPr marL="2096491" indent="-232943" eaLnBrk="0" hangingPunct="0">
              <a:defRPr sz="2400">
                <a:solidFill>
                  <a:schemeClr val="tx1"/>
                </a:solidFill>
                <a:latin typeface="Arial" pitchFamily="34" charset="0"/>
                <a:ea typeface="ＭＳ Ｐゴシック"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3086E688-2F1A-4BE7-8CE1-B2F6ACB23DC2}" type="slidenum">
              <a:rPr lang="en-US" sz="1200"/>
              <a:pPr eaLnBrk="1" hangingPunct="1">
                <a:defRPr/>
              </a:pPr>
              <a:t>26</a:t>
            </a:fld>
            <a:endParaRPr lang="en-US" sz="1200"/>
          </a:p>
        </p:txBody>
      </p:sp>
      <p:sp>
        <p:nvSpPr>
          <p:cNvPr id="40962" name="Rectangle 2"/>
          <p:cNvSpPr>
            <a:spLocks noGrp="1" noRot="1" noChangeAspect="1" noChangeArrowheads="1" noTextEdit="1"/>
          </p:cNvSpPr>
          <p:nvPr>
            <p:ph type="sldImg"/>
          </p:nvPr>
        </p:nvSpPr>
        <p:spPr>
          <a:ln/>
          <a:extLst>
            <a:ext uri="{FAA26D3D-D897-4be2-8F04-BA451C77F1D7}"/>
          </a:extLst>
        </p:spPr>
      </p:sp>
      <p:sp>
        <p:nvSpPr>
          <p:cNvPr id="40963" name="Rectangle 3"/>
          <p:cNvSpPr>
            <a:spLocks noGrp="1" noChangeArrowheads="1"/>
          </p:cNvSpPr>
          <p:nvPr>
            <p:ph type="body" idx="1"/>
          </p:nvPr>
        </p:nvSpPr>
        <p:spPr/>
        <p:txBody>
          <a:bodyPr/>
          <a:lstStyle/>
          <a:p>
            <a:pPr eaLnBrk="1" hangingPunct="1">
              <a:defRPr/>
            </a:pPr>
            <a:r>
              <a:rPr lang="en-US" dirty="0" smtClean="0">
                <a:cs typeface="+mn-cs"/>
              </a:rPr>
              <a:t>There are lots of options your pharmacist can</a:t>
            </a:r>
            <a:r>
              <a:rPr lang="en-US" baseline="0" dirty="0" smtClean="0">
                <a:cs typeface="+mn-cs"/>
              </a:rPr>
              <a:t> help you with for remembering to take medicines, or if it’s difficult to take one.  For example, if it’s difficult to swallow a pill, a pharmacist can help put the medicine into a different form, such as a liquid or a chewable tablet.  These are some examples of reminders also</a:t>
            </a:r>
            <a:r>
              <a:rPr lang="en-US" baseline="0" smtClean="0">
                <a:cs typeface="+mn-cs"/>
              </a:rPr>
              <a:t>. </a:t>
            </a:r>
            <a:endParaRPr lang="en-US" dirty="0" smtClean="0">
              <a:cs typeface="+mn-cs"/>
            </a:endParaRPr>
          </a:p>
          <a:p>
            <a:pPr eaLnBrk="1" hangingPunct="1">
              <a:defRPr/>
            </a:pPr>
            <a:endParaRPr lang="en-US" dirty="0"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sp>
      <p:sp>
        <p:nvSpPr>
          <p:cNvPr id="100355"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smtClean="0">
                <a:latin typeface="Arial" pitchFamily="34" charset="0"/>
                <a:ea typeface="ＭＳ Ｐゴシック" pitchFamily="34" charset="-128"/>
              </a:rPr>
              <a:t>MTM is the process by which you have a full medication review to evaluate what medications you are taking, how you’re taking them, why you’re taking them, and receiving education on these medications.  Furthermore, this process often can result in recommendations for cost saving alternatives, review of risk/benefit of medications, review of monitoring parameters for medications, and recommedations for improvement in medication regimen (i.e. changing medication, d/c medication).</a:t>
            </a:r>
          </a:p>
          <a:p>
            <a:pPr eaLnBrk="1" hangingPunct="1">
              <a:defRPr/>
            </a:pPr>
            <a:r>
              <a:rPr lang="en-US" smtClean="0">
                <a:latin typeface="Arial" pitchFamily="34" charset="0"/>
                <a:ea typeface="ＭＳ Ｐゴシック" pitchFamily="34" charset="-128"/>
              </a:rPr>
              <a:t>Vaccinations – Pharmacist can provide many of the important vaccines you may need.  Now, with the new Washington Immunization Registry, and pharmacist can even look-up your vaccination schedule to check on all your needed vaccines.  For many elderly patients, both zostavax and pneumococcal are recommended and are generally available at your pharmacy.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eaLnBrk="0" hangingPunct="0">
              <a:defRPr sz="2400">
                <a:solidFill>
                  <a:schemeClr val="tx1"/>
                </a:solidFill>
                <a:latin typeface="Arial" pitchFamily="34" charset="0"/>
                <a:ea typeface="ＭＳ Ｐゴシック" charset="-128"/>
              </a:defRPr>
            </a:lvl1pPr>
            <a:lvl2pPr marL="757066" indent="-291179" eaLnBrk="0" hangingPunct="0">
              <a:defRPr sz="2400">
                <a:solidFill>
                  <a:schemeClr val="tx1"/>
                </a:solidFill>
                <a:latin typeface="Arial" pitchFamily="34" charset="0"/>
                <a:ea typeface="ＭＳ Ｐゴシック" charset="-128"/>
              </a:defRPr>
            </a:lvl2pPr>
            <a:lvl3pPr marL="1164717" indent="-232943" eaLnBrk="0" hangingPunct="0">
              <a:defRPr sz="2400">
                <a:solidFill>
                  <a:schemeClr val="tx1"/>
                </a:solidFill>
                <a:latin typeface="Arial" pitchFamily="34" charset="0"/>
                <a:ea typeface="ＭＳ Ｐゴシック" charset="-128"/>
              </a:defRPr>
            </a:lvl3pPr>
            <a:lvl4pPr marL="1630604" indent="-232943" eaLnBrk="0" hangingPunct="0">
              <a:defRPr sz="2400">
                <a:solidFill>
                  <a:schemeClr val="tx1"/>
                </a:solidFill>
                <a:latin typeface="Arial" pitchFamily="34" charset="0"/>
                <a:ea typeface="ＭＳ Ｐゴシック" charset="-128"/>
              </a:defRPr>
            </a:lvl4pPr>
            <a:lvl5pPr marL="2096491" indent="-232943" eaLnBrk="0" hangingPunct="0">
              <a:defRPr sz="2400">
                <a:solidFill>
                  <a:schemeClr val="tx1"/>
                </a:solidFill>
                <a:latin typeface="Arial" pitchFamily="34" charset="0"/>
                <a:ea typeface="ＭＳ Ｐゴシック"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BE431F2F-A7A3-40B2-AEC8-48FD252F530E}" type="slidenum">
              <a:rPr lang="en-US" sz="1200"/>
              <a:pPr eaLnBrk="1" hangingPunct="1">
                <a:defRPr/>
              </a:pPr>
              <a:t>30</a:t>
            </a:fld>
            <a:endParaRPr lang="en-US" sz="1200"/>
          </a:p>
        </p:txBody>
      </p:sp>
      <p:sp>
        <p:nvSpPr>
          <p:cNvPr id="46082" name="Rectangle 2"/>
          <p:cNvSpPr>
            <a:spLocks noGrp="1" noRot="1" noChangeAspect="1" noChangeArrowheads="1" noTextEdit="1"/>
          </p:cNvSpPr>
          <p:nvPr>
            <p:ph type="sldImg"/>
          </p:nvPr>
        </p:nvSpPr>
        <p:spPr>
          <a:ln/>
          <a:extLst>
            <a:ext uri="{FAA26D3D-D897-4be2-8F04-BA451C77F1D7}"/>
          </a:extLst>
        </p:spPr>
      </p:sp>
      <p:sp>
        <p:nvSpPr>
          <p:cNvPr id="46083" name="Rectangle 3"/>
          <p:cNvSpPr>
            <a:spLocks noGrp="1" noChangeArrowheads="1"/>
          </p:cNvSpPr>
          <p:nvPr>
            <p:ph type="body" idx="1"/>
          </p:nvPr>
        </p:nvSpPr>
        <p:spPr/>
        <p:txBody>
          <a:bodyPr/>
          <a:lstStyle/>
          <a:p>
            <a:pPr marL="757066" lvl="1" indent="-291179" eaLnBrk="1" hangingPunct="1">
              <a:lnSpc>
                <a:spcPct val="90000"/>
              </a:lnSpc>
              <a:defRPr/>
            </a:pPr>
            <a:endParaRPr lang="en-US" sz="1000">
              <a:latin typeface="Arial" pitchFamily="34" charset="0"/>
              <a:ea typeface="ＭＳ Ｐゴシック" pitchFamily="34" charset="-128"/>
            </a:endParaRPr>
          </a:p>
          <a:p>
            <a:pPr marL="757066" lvl="1" indent="-291179" eaLnBrk="1" hangingPunct="1">
              <a:lnSpc>
                <a:spcPct val="90000"/>
              </a:lnSpc>
              <a:defRPr/>
            </a:pPr>
            <a:r>
              <a:rPr lang="en-US" sz="1000">
                <a:latin typeface="Arial" pitchFamily="34" charset="0"/>
                <a:ea typeface="ＭＳ Ｐゴシック" pitchFamily="34" charset="-128"/>
              </a:rPr>
              <a:t>Many health systems now offer online profiles where you can access you health information including your medication list.</a:t>
            </a:r>
          </a:p>
          <a:p>
            <a:pPr eaLnBrk="1" hangingPunct="1">
              <a:defRPr/>
            </a:pPr>
            <a:endParaRPr lang="en-US" smtClean="0">
              <a:latin typeface="Arial" pitchFamily="34" charset="0"/>
              <a:ea typeface="ＭＳ Ｐゴシック" pitchFamily="34" charset="-128"/>
            </a:endParaRPr>
          </a:p>
          <a:p>
            <a:pPr eaLnBrk="1" hangingPunct="1">
              <a:defRPr/>
            </a:pPr>
            <a:r>
              <a:rPr lang="en-US" smtClean="0">
                <a:latin typeface="Arial" pitchFamily="34" charset="0"/>
                <a:ea typeface="ＭＳ Ｐゴシック" pitchFamily="34" charset="-128"/>
              </a:rPr>
              <a:t>Many doctor</a:t>
            </a:r>
            <a:r>
              <a:rPr lang="ja-JP" altLang="en-US" smtClean="0">
                <a:latin typeface="Arial" pitchFamily="34" charset="0"/>
                <a:ea typeface="ＭＳ Ｐゴシック" pitchFamily="34" charset="-128"/>
              </a:rPr>
              <a:t>’</a:t>
            </a:r>
            <a:r>
              <a:rPr lang="en-US" altLang="ja-JP" smtClean="0">
                <a:latin typeface="Arial" pitchFamily="34" charset="0"/>
                <a:ea typeface="ＭＳ Ｐゴシック" pitchFamily="34" charset="-128"/>
              </a:rPr>
              <a:t>s offices will give you an updated med list when you visit.</a:t>
            </a:r>
            <a:endParaRPr lang="en-US" smtClean="0">
              <a:latin typeface="Arial" pitchFamily="34"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These are some of the common questions we anticipated for the presentation.  </a:t>
            </a:r>
            <a:endParaRPr lang="en-US" dirty="0"/>
          </a:p>
        </p:txBody>
      </p:sp>
      <p:sp>
        <p:nvSpPr>
          <p:cNvPr id="4" name="Slide Number Placeholder 3"/>
          <p:cNvSpPr>
            <a:spLocks noGrp="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pPr>
              <a:defRPr/>
            </a:pPr>
            <a:fld id="{40F80301-4E42-4486-890B-2E14527D25DF}" type="slidenum">
              <a:rPr lang="en-US" smtClean="0"/>
              <a:pPr>
                <a:defRPr/>
              </a:pPr>
              <a:t>33</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eaLnBrk="0" hangingPunct="0">
              <a:defRPr sz="2400">
                <a:solidFill>
                  <a:schemeClr val="tx1"/>
                </a:solidFill>
                <a:latin typeface="Arial" pitchFamily="34" charset="0"/>
                <a:ea typeface="ＭＳ Ｐゴシック" charset="-128"/>
              </a:defRPr>
            </a:lvl1pPr>
            <a:lvl2pPr marL="757066" indent="-291179" eaLnBrk="0" hangingPunct="0">
              <a:defRPr sz="2400">
                <a:solidFill>
                  <a:schemeClr val="tx1"/>
                </a:solidFill>
                <a:latin typeface="Arial" pitchFamily="34" charset="0"/>
                <a:ea typeface="ＭＳ Ｐゴシック" charset="-128"/>
              </a:defRPr>
            </a:lvl2pPr>
            <a:lvl3pPr marL="1164717" indent="-232943" eaLnBrk="0" hangingPunct="0">
              <a:defRPr sz="2400">
                <a:solidFill>
                  <a:schemeClr val="tx1"/>
                </a:solidFill>
                <a:latin typeface="Arial" pitchFamily="34" charset="0"/>
                <a:ea typeface="ＭＳ Ｐゴシック" charset="-128"/>
              </a:defRPr>
            </a:lvl3pPr>
            <a:lvl4pPr marL="1630604" indent="-232943" eaLnBrk="0" hangingPunct="0">
              <a:defRPr sz="2400">
                <a:solidFill>
                  <a:schemeClr val="tx1"/>
                </a:solidFill>
                <a:latin typeface="Arial" pitchFamily="34" charset="0"/>
                <a:ea typeface="ＭＳ Ｐゴシック" charset="-128"/>
              </a:defRPr>
            </a:lvl4pPr>
            <a:lvl5pPr marL="2096491" indent="-232943" eaLnBrk="0" hangingPunct="0">
              <a:defRPr sz="2400">
                <a:solidFill>
                  <a:schemeClr val="tx1"/>
                </a:solidFill>
                <a:latin typeface="Arial" pitchFamily="34" charset="0"/>
                <a:ea typeface="ＭＳ Ｐゴシック"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BEE948CD-5626-4A58-B5EB-971A34C63853}" type="slidenum">
              <a:rPr lang="en-US" sz="1200"/>
              <a:pPr eaLnBrk="1" hangingPunct="1">
                <a:defRPr/>
              </a:pPr>
              <a:t>34</a:t>
            </a:fld>
            <a:endParaRPr lang="en-US" sz="1200"/>
          </a:p>
        </p:txBody>
      </p:sp>
      <p:sp>
        <p:nvSpPr>
          <p:cNvPr id="24578" name="Rectangle 2"/>
          <p:cNvSpPr>
            <a:spLocks noGrp="1" noRot="1" noChangeAspect="1" noChangeArrowheads="1" noTextEdit="1"/>
          </p:cNvSpPr>
          <p:nvPr>
            <p:ph type="sldImg"/>
          </p:nvPr>
        </p:nvSpPr>
        <p:spPr>
          <a:ln/>
          <a:extLst>
            <a:ext uri="{FAA26D3D-D897-4be2-8F04-BA451C77F1D7}"/>
          </a:extLst>
        </p:spPr>
      </p:sp>
      <p:sp>
        <p:nvSpPr>
          <p:cNvPr id="24579" name="Rectangle 3"/>
          <p:cNvSpPr>
            <a:spLocks noGrp="1" noChangeArrowheads="1"/>
          </p:cNvSpPr>
          <p:nvPr>
            <p:ph type="body" idx="1"/>
          </p:nvPr>
        </p:nvSpPr>
        <p:spPr/>
        <p:txBody>
          <a:bodyPr/>
          <a:lstStyle/>
          <a:p>
            <a:pPr eaLnBrk="1" hangingPunct="1">
              <a:defRPr/>
            </a:pPr>
            <a:r>
              <a:rPr lang="en-US" smtClean="0">
                <a:cs typeface="+mn-cs"/>
              </a:rPr>
              <a:t>Picture of many different forms of same drug</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pPr>
              <a:defRPr/>
            </a:pPr>
            <a:fld id="{E9A56065-14D0-4BF5-9AA6-780050EC10D0}" type="slidenum">
              <a:rPr lang="en-US" smtClean="0"/>
              <a:pPr>
                <a:defRPr/>
              </a:pPr>
              <a:t>36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sp>
      <p:sp>
        <p:nvSpPr>
          <p:cNvPr id="67587"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smtClean="0">
                <a:latin typeface="Arial" pitchFamily="34" charset="0"/>
                <a:ea typeface="ＭＳ Ｐゴシック" pitchFamily="34" charset="-128"/>
              </a:rPr>
              <a:t>To become a pharmacist someone must attend a minimum of two years of college plus four years of pharmacy school. The degree that is given to new pharmacist is a Doctor of Pharmacy degree. Pharmacist have spent four years studying only medications, compared with physicians who only spend a fraction of their time in med school learning about medications. This is why pharmacists are considered medication experts. A pharmacist primary function is making sure that the right medication, at the right dose, with the right directions is given to the right patient at the right time. They also make sure that new medications will not cause problems with your existing medications or disease states. Another very important function of a pharmacist is teaching patients about their medications; we love to share our expertise so that you understand your medications better and can get the best possible results from them.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sp>
      <p:sp>
        <p:nvSpPr>
          <p:cNvPr id="68611"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smtClean="0">
                <a:latin typeface="Arial" pitchFamily="34" charset="0"/>
                <a:ea typeface="ＭＳ Ｐゴシック" pitchFamily="34" charset="-128"/>
              </a:rPr>
              <a:t>Think of a provider as someone who could write a prescription for you.</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sp>
      <p:sp>
        <p:nvSpPr>
          <p:cNvPr id="98307"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dirty="0" smtClean="0">
                <a:latin typeface="Arial" pitchFamily="34" charset="0"/>
                <a:ea typeface="ＭＳ Ｐゴシック" pitchFamily="34" charset="-128"/>
              </a:rPr>
              <a:t>Medications are one tool we use in our overall healthcare experience.  They are employed for a variety of uses, and they have the potential to be both very beneficial and very harmful.  While pharmacists are the medication experts, it doesn’t mean we want to put everyone on medications.  In fact, if you talk to most pharmacists, they are more interested in the safe use of medications and ensuring patients are educated about what they are putting in their bodies.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sp>
      <p:sp>
        <p:nvSpPr>
          <p:cNvPr id="69635"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lnSpc>
                <a:spcPct val="80000"/>
              </a:lnSpc>
              <a:defRPr/>
            </a:pPr>
            <a:r>
              <a:rPr lang="en-US" sz="1000">
                <a:latin typeface="Arial" pitchFamily="34" charset="0"/>
                <a:ea typeface="ＭＳ Ｐゴシック" pitchFamily="34" charset="-128"/>
              </a:rPr>
              <a:t>Chronic medications are also called maintenance medications. These are the kind of medications that once you start them, you often take them for the rest of your life. A common example of chronic medications are the medications used to lower blood pressure.</a:t>
            </a:r>
          </a:p>
          <a:p>
            <a:pPr eaLnBrk="1" hangingPunct="1">
              <a:lnSpc>
                <a:spcPct val="80000"/>
              </a:lnSpc>
              <a:defRPr/>
            </a:pPr>
            <a:r>
              <a:rPr lang="en-US" sz="1000">
                <a:latin typeface="Arial" pitchFamily="34" charset="0"/>
                <a:ea typeface="ＭＳ Ｐゴシック" pitchFamily="34" charset="-128"/>
              </a:rPr>
              <a:t>Acute medications are used to treat short term health concerns, often pain or infection. E.g. antibiotics or pain relievers.</a:t>
            </a:r>
          </a:p>
          <a:p>
            <a:pPr eaLnBrk="1" hangingPunct="1">
              <a:lnSpc>
                <a:spcPct val="80000"/>
              </a:lnSpc>
              <a:defRPr/>
            </a:pPr>
            <a:r>
              <a:rPr lang="en-US" sz="1000">
                <a:latin typeface="Arial" pitchFamily="34" charset="0"/>
                <a:ea typeface="ＭＳ Ｐゴシック" pitchFamily="34" charset="-128"/>
              </a:rPr>
              <a:t>Preventative medications are used to help prevent a health problem that you might experience in the future. One commonly used class of preventative medications are the statins, or medications used to lower cholesterol. With these medications the goal is not just to lower cholesterol, but to help prevent a serious health risk such as a heart attack or stroke.</a:t>
            </a:r>
          </a:p>
          <a:p>
            <a:pPr eaLnBrk="1" hangingPunct="1">
              <a:lnSpc>
                <a:spcPct val="80000"/>
              </a:lnSpc>
              <a:defRPr/>
            </a:pPr>
            <a:endParaRPr lang="en-US" sz="1000">
              <a:latin typeface="Arial" pitchFamily="34" charset="0"/>
              <a:ea typeface="ＭＳ Ｐゴシック" pitchFamily="34" charset="-128"/>
            </a:endParaRPr>
          </a:p>
          <a:p>
            <a:pPr eaLnBrk="1" hangingPunct="1">
              <a:lnSpc>
                <a:spcPct val="80000"/>
              </a:lnSpc>
              <a:defRPr/>
            </a:pPr>
            <a:r>
              <a:rPr lang="en-US" sz="1000">
                <a:latin typeface="Arial" pitchFamily="34" charset="0"/>
                <a:ea typeface="ＭＳ Ｐゴシック" pitchFamily="34" charset="-128"/>
              </a:rPr>
              <a:t>Goals:  </a:t>
            </a:r>
          </a:p>
          <a:p>
            <a:pPr eaLnBrk="1" hangingPunct="1">
              <a:lnSpc>
                <a:spcPct val="80000"/>
              </a:lnSpc>
              <a:defRPr/>
            </a:pPr>
            <a:r>
              <a:rPr lang="en-US" sz="1000">
                <a:latin typeface="Arial" pitchFamily="34" charset="0"/>
                <a:ea typeface="ＭＳ Ｐゴシック" pitchFamily="34" charset="-128"/>
              </a:rPr>
              <a:t>Safe: As always with medicine, we want to first do no harm. This means only using medications that are safe for you. For example, avoiding classes of medications that you have an allergy to, or avoiding medications that can increase the risk of falls.</a:t>
            </a:r>
          </a:p>
          <a:p>
            <a:pPr eaLnBrk="1" hangingPunct="1">
              <a:lnSpc>
                <a:spcPct val="80000"/>
              </a:lnSpc>
              <a:defRPr/>
            </a:pPr>
            <a:r>
              <a:rPr lang="en-US" sz="1000">
                <a:latin typeface="Arial" pitchFamily="34" charset="0"/>
                <a:ea typeface="ＭＳ Ｐゴシック" pitchFamily="34" charset="-128"/>
              </a:rPr>
              <a:t>Efficacious: Medications should do their job. If your are taking a medication to help lower your blood pressure, but your blood pressure is still too high, then that medication is not efficacious for you. It is not working.  This may mean we need to alter the dose, review why it’s not working (</a:t>
            </a:r>
          </a:p>
          <a:p>
            <a:pPr eaLnBrk="1" hangingPunct="1">
              <a:lnSpc>
                <a:spcPct val="80000"/>
              </a:lnSpc>
              <a:defRPr/>
            </a:pPr>
            <a:r>
              <a:rPr lang="en-US" sz="1000">
                <a:latin typeface="Arial" pitchFamily="34" charset="0"/>
                <a:ea typeface="ＭＳ Ｐゴシック" pitchFamily="34" charset="-128"/>
              </a:rPr>
              <a:t>Cost and time effective: Medications should improve the quality of life. Continuing with the blood pressure example, if I told you I had a medication that would lower your blood pressure by 2 points but it costs $500 per month and requires weekly infusions, would you want to take it? Probably not. Medications should help make life better, not be an added burden.</a:t>
            </a:r>
          </a:p>
          <a:p>
            <a:pPr eaLnBrk="1" hangingPunct="1">
              <a:lnSpc>
                <a:spcPct val="80000"/>
              </a:lnSpc>
              <a:defRPr/>
            </a:pPr>
            <a:r>
              <a:rPr lang="en-US" sz="1000">
                <a:latin typeface="Arial" pitchFamily="34" charset="0"/>
                <a:ea typeface="ＭＳ Ｐゴシック" pitchFamily="34" charset="-128"/>
              </a:rPr>
              <a:t>Benefit vs risk: Finally the benefit of a medication should outweigh the risk. For example some medications that treat blood pressure also significantly increase the risk of falls. For a medication like this we would look at how high someone blood pressure is vs how high their risk of falls is. If increasing someone risk of falling is worse for their health than their blood pressure we would choose not to use that medication. But if the person’s blood pressure was very high and we were worried about heart attack or congestive heart failure it might be worth it to use the medication even though it can increase fall risk.</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eaLnBrk="0" hangingPunct="0">
              <a:defRPr sz="2400">
                <a:solidFill>
                  <a:schemeClr val="tx1"/>
                </a:solidFill>
                <a:latin typeface="Arial" pitchFamily="34" charset="0"/>
                <a:ea typeface="ＭＳ Ｐゴシック" charset="-128"/>
              </a:defRPr>
            </a:lvl1pPr>
            <a:lvl2pPr marL="757066" indent="-291179" eaLnBrk="0" hangingPunct="0">
              <a:defRPr sz="2400">
                <a:solidFill>
                  <a:schemeClr val="tx1"/>
                </a:solidFill>
                <a:latin typeface="Arial" pitchFamily="34" charset="0"/>
                <a:ea typeface="ＭＳ Ｐゴシック" charset="-128"/>
              </a:defRPr>
            </a:lvl2pPr>
            <a:lvl3pPr marL="1164717" indent="-232943" eaLnBrk="0" hangingPunct="0">
              <a:defRPr sz="2400">
                <a:solidFill>
                  <a:schemeClr val="tx1"/>
                </a:solidFill>
                <a:latin typeface="Arial" pitchFamily="34" charset="0"/>
                <a:ea typeface="ＭＳ Ｐゴシック" charset="-128"/>
              </a:defRPr>
            </a:lvl3pPr>
            <a:lvl4pPr marL="1630604" indent="-232943" eaLnBrk="0" hangingPunct="0">
              <a:defRPr sz="2400">
                <a:solidFill>
                  <a:schemeClr val="tx1"/>
                </a:solidFill>
                <a:latin typeface="Arial" pitchFamily="34" charset="0"/>
                <a:ea typeface="ＭＳ Ｐゴシック" charset="-128"/>
              </a:defRPr>
            </a:lvl4pPr>
            <a:lvl5pPr marL="2096491" indent="-232943" eaLnBrk="0" hangingPunct="0">
              <a:defRPr sz="2400">
                <a:solidFill>
                  <a:schemeClr val="tx1"/>
                </a:solidFill>
                <a:latin typeface="Arial" pitchFamily="34" charset="0"/>
                <a:ea typeface="ＭＳ Ｐゴシック"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5AC72875-E4F0-41B0-8F77-84831DF006DA}" type="slidenum">
              <a:rPr lang="en-US" sz="1200"/>
              <a:pPr eaLnBrk="1" hangingPunct="1">
                <a:defRPr/>
              </a:pPr>
              <a:t>9</a:t>
            </a:fld>
            <a:endParaRPr lang="en-US" sz="1200"/>
          </a:p>
        </p:txBody>
      </p:sp>
      <p:sp>
        <p:nvSpPr>
          <p:cNvPr id="60418" name="Rectangle 2"/>
          <p:cNvSpPr>
            <a:spLocks noGrp="1" noRot="1" noChangeAspect="1" noChangeArrowheads="1" noTextEdit="1"/>
          </p:cNvSpPr>
          <p:nvPr>
            <p:ph type="sldImg"/>
          </p:nvPr>
        </p:nvSpPr>
        <p:spPr>
          <a:ln/>
          <a:extLst>
            <a:ext uri="{FAA26D3D-D897-4be2-8F04-BA451C77F1D7}"/>
          </a:extLst>
        </p:spPr>
      </p:sp>
      <p:sp>
        <p:nvSpPr>
          <p:cNvPr id="60419"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smtClean="0">
                <a:latin typeface="Arial" pitchFamily="34" charset="0"/>
                <a:ea typeface="ＭＳ Ｐゴシック" pitchFamily="34" charset="-128"/>
              </a:rPr>
              <a:t>Side effects: All medications have side effects. Even water has side effects, if you breathe water it could cause you to drown! There is no perfectly safe medication, but your pharmacist will help ensure that you get the medications that are the safest for you.</a:t>
            </a:r>
          </a:p>
          <a:p>
            <a:pPr eaLnBrk="1" hangingPunct="1">
              <a:defRPr/>
            </a:pPr>
            <a:r>
              <a:rPr lang="en-US" smtClean="0">
                <a:latin typeface="Arial" pitchFamily="34" charset="0"/>
                <a:ea typeface="ＭＳ Ｐゴシック" pitchFamily="34" charset="-128"/>
              </a:rPr>
              <a:t>Beers Criteria: a list of recommendations of medication that might not be safe in older adults. This list exists to help provider pick alternative medications that are safer or to fully explain the risks of a medication to older adults. It divides medications into three categories: those that should always be avoided, those that may be inappropriate depending on other medications or diseases and those that can be used with caution. Some of the risks that we try to avoid in older adults are medications that increase your risk of falling, medications that can cause confusion, medications with anticholinergic effects and medications that older adults might need lower doses of. These guidelines are maintained and updated by the American Geriatrics Society. </a:t>
            </a:r>
          </a:p>
          <a:p>
            <a:pPr eaLnBrk="1" hangingPunct="1">
              <a:defRPr/>
            </a:pPr>
            <a:r>
              <a:rPr lang="en-US" smtClean="0">
                <a:latin typeface="Arial" pitchFamily="34" charset="0"/>
                <a:ea typeface="ＭＳ Ｐゴシック" pitchFamily="34" charset="-128"/>
              </a:rPr>
              <a:t>DDI:</a:t>
            </a:r>
          </a:p>
          <a:p>
            <a:pPr eaLnBrk="1" hangingPunct="1">
              <a:defRPr/>
            </a:pPr>
            <a:r>
              <a:rPr lang="en-US" smtClean="0">
                <a:latin typeface="Arial" pitchFamily="34" charset="0"/>
                <a:ea typeface="ＭＳ Ｐゴシック" pitchFamily="34" charset="-128"/>
              </a:rPr>
              <a:t>Medications can interact with: other medications (rx and OTC), disease states, food (e.g. alcohol, or warfarin + Vit K) and allergies.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sp>
      <p:sp>
        <p:nvSpPr>
          <p:cNvPr id="74755"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smtClean="0">
                <a:latin typeface="Arial" pitchFamily="34" charset="0"/>
                <a:ea typeface="ＭＳ Ｐゴシック" pitchFamily="34" charset="-128"/>
              </a:rPr>
              <a:t>Provide some specific examples:</a:t>
            </a:r>
          </a:p>
          <a:p>
            <a:pPr eaLnBrk="1" hangingPunct="1">
              <a:defRPr/>
            </a:pPr>
            <a:r>
              <a:rPr lang="en-US" smtClean="0">
                <a:latin typeface="Arial" pitchFamily="34" charset="0"/>
                <a:ea typeface="ＭＳ Ｐゴシック" pitchFamily="34" charset="-128"/>
              </a:rPr>
              <a:t>Brand vs. Generic – patient was taking Cardizem CD 120mg Daily.  Doctor asked patient how things were going on the diltiazem, to which the patient reported that they weren’t taking diltiazem.  The doctor was confused by this, as he thought he had prescribed it (it was on the clinic med list), so he wrote a prescription for diltiazem 60mg daily.  </a:t>
            </a:r>
          </a:p>
          <a:p>
            <a:pPr eaLnBrk="1" hangingPunct="1">
              <a:defRPr/>
            </a:pPr>
            <a:r>
              <a:rPr lang="en-US" smtClean="0">
                <a:latin typeface="Arial" pitchFamily="34" charset="0"/>
                <a:ea typeface="ＭＳ Ｐゴシック" pitchFamily="34" charset="-128"/>
              </a:rPr>
              <a:t>Duplicate medications – Primary care physician prescribes atenolol for blood pressure, then you see your cardiologist from a different clinic, he prescribes metoprolol for congestive heart failure.  Both of these medications work in extremely similar fashion on your heart and are inappropriate when taken together</a:t>
            </a:r>
          </a:p>
          <a:p>
            <a:pPr eaLnBrk="1" hangingPunct="1">
              <a:defRPr/>
            </a:pPr>
            <a:r>
              <a:rPr lang="en-US" smtClean="0">
                <a:latin typeface="Arial" pitchFamily="34" charset="0"/>
                <a:ea typeface="ＭＳ Ｐゴシック" pitchFamily="34" charset="-128"/>
              </a:rPr>
              <a:t>Inpatient care often very different from outpatient.  Many meds are stopped inpatient (particularly diabetes meds) d/t acute care risk. However, without proper medication reconciliation, these meds may not be assessed or restarted appropriately leading to other problems after discharge</a:t>
            </a:r>
          </a:p>
          <a:p>
            <a:pPr eaLnBrk="1" hangingPunct="1">
              <a:defRPr/>
            </a:pPr>
            <a:r>
              <a:rPr lang="en-US" smtClean="0">
                <a:latin typeface="Arial" pitchFamily="34" charset="0"/>
                <a:ea typeface="ＭＳ Ｐゴシック" pitchFamily="34" charset="-128"/>
              </a:rPr>
              <a:t>Failure to d/c medication – oftentimes physicians are so interested in finding the diagnosis and appropriate treatment, that they forget to mention to stop what wasn’t working.  Furthermore, while they may note what needs to be d/c in your chart, this information may not be transferred on to the next provider, and even more often this is not communicated to your pharmacist.</a:t>
            </a:r>
          </a:p>
          <a:p>
            <a:pPr eaLnBrk="1" hangingPunct="1">
              <a:defRPr/>
            </a:pPr>
            <a:endParaRPr lang="en-US" smtClean="0">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sp>
      <p:sp>
        <p:nvSpPr>
          <p:cNvPr id="110595"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smtClean="0">
                <a:latin typeface="Arial" pitchFamily="34" charset="0"/>
                <a:ea typeface="ＭＳ Ｐゴシック" pitchFamily="34" charset="-128"/>
              </a:rPr>
              <a:t>Healthcare of course has been a huge topic over the last few years, particuarly in the amount of money being thrown at it with less than stellar results.  One of the biggest problems we encounter is ensuring patient safety.  Obviously as patients, we all want to be safe.  The question is do we know what we need to do to be safe?  Have we fully thought about the value, all the benefits, not just to us, but our families, friends, neighbors and even healthcare in general?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
          <p:cNvSpPr>
            <a:spLocks noChangeArrowheads="1"/>
          </p:cNvSpPr>
          <p:nvPr/>
        </p:nvSpPr>
        <p:spPr bwMode="auto">
          <a:xfrm>
            <a:off x="228600" y="381000"/>
            <a:ext cx="8686800" cy="5638800"/>
          </a:xfrm>
          <a:prstGeom prst="roundRect">
            <a:avLst>
              <a:gd name="adj" fmla="val 7912"/>
            </a:avLst>
          </a:prstGeom>
          <a:solidFill>
            <a:schemeClr val="folHlink"/>
          </a:solidFill>
          <a:ln w="9525">
            <a:noFill/>
            <a:round/>
            <a:headEnd/>
            <a:tailEnd/>
          </a:ln>
          <a:effectLst/>
        </p:spPr>
        <p:txBody>
          <a:bodyPr wrap="none" anchor="ctr"/>
          <a:lstStyle/>
          <a:p>
            <a:pPr algn="ctr"/>
            <a:endParaRPr lang="en-US" sz="2400">
              <a:latin typeface="Times New Roman" pitchFamily="18" charset="0"/>
            </a:endParaRPr>
          </a:p>
        </p:txBody>
      </p:sp>
      <p:sp>
        <p:nvSpPr>
          <p:cNvPr id="5" name="AutoShape 3"/>
          <p:cNvSpPr>
            <a:spLocks noChangeArrowheads="1"/>
          </p:cNvSpPr>
          <p:nvPr/>
        </p:nvSpPr>
        <p:spPr bwMode="white">
          <a:xfrm>
            <a:off x="327025" y="488950"/>
            <a:ext cx="8435975" cy="4768850"/>
          </a:xfrm>
          <a:prstGeom prst="roundRect">
            <a:avLst>
              <a:gd name="adj" fmla="val 7310"/>
            </a:avLst>
          </a:prstGeom>
          <a:solidFill>
            <a:schemeClr val="bg1"/>
          </a:solidFill>
          <a:ln w="9525">
            <a:noFill/>
            <a:round/>
            <a:headEnd/>
            <a:tailEnd/>
          </a:ln>
          <a:effectLst/>
        </p:spPr>
        <p:txBody>
          <a:bodyPr wrap="none" anchor="ctr"/>
          <a:lstStyle/>
          <a:p>
            <a:pPr algn="ctr"/>
            <a:endParaRPr lang="en-US" sz="2400">
              <a:latin typeface="Times New Roman" pitchFamily="18" charset="0"/>
            </a:endParaRPr>
          </a:p>
        </p:txBody>
      </p:sp>
      <p:sp>
        <p:nvSpPr>
          <p:cNvPr id="6"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p:spPr>
        <p:txBody>
          <a:bodyPr wrap="none" anchor="ctr"/>
          <a:lstStyle/>
          <a:p>
            <a:pPr algn="ctr"/>
            <a:endParaRPr lang="en-US"/>
          </a:p>
        </p:txBody>
      </p:sp>
      <p:sp>
        <p:nvSpPr>
          <p:cNvPr id="87045"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pPr lvl="0"/>
            <a:r>
              <a:rPr lang="en-US" noProof="0" smtClean="0"/>
              <a:t>Click to edit Master title style</a:t>
            </a:r>
          </a:p>
        </p:txBody>
      </p:sp>
      <p:sp>
        <p:nvSpPr>
          <p:cNvPr id="87046" name="Rectangle 6"/>
          <p:cNvSpPr>
            <a:spLocks noGrp="1" noChangeArrowheads="1"/>
          </p:cNvSpPr>
          <p:nvPr>
            <p:ph type="subTitle" idx="1"/>
          </p:nvPr>
        </p:nvSpPr>
        <p:spPr>
          <a:xfrm>
            <a:off x="1752600" y="3567113"/>
            <a:ext cx="5410200" cy="1905000"/>
          </a:xfrm>
        </p:spPr>
        <p:txBody>
          <a:bodyPr anchor="ctr"/>
          <a:lstStyle>
            <a:lvl1pPr marL="0" indent="0" algn="ctr">
              <a:buFont typeface="Wingdings" pitchFamily="2" charset="2"/>
              <a:buNone/>
              <a:defRPr sz="3300"/>
            </a:lvl1pPr>
          </a:lstStyle>
          <a:p>
            <a:pPr lvl="0"/>
            <a:r>
              <a:rPr lang="en-US" noProof="0" smtClean="0"/>
              <a:t>Click to edit Master subtitle style</a:t>
            </a:r>
          </a:p>
        </p:txBody>
      </p:sp>
      <p:sp>
        <p:nvSpPr>
          <p:cNvPr id="7" name="Rectangle 7"/>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21477EAC-3A36-491B-B97C-52FF4E86124E}" type="datetimeFigureOut">
              <a:rPr lang="en-US"/>
              <a:pPr>
                <a:defRPr/>
              </a:pPr>
              <a:t>4/15/2013</a:t>
            </a:fld>
            <a:endParaRPr lang="en-US"/>
          </a:p>
        </p:txBody>
      </p:sp>
      <p:sp>
        <p:nvSpPr>
          <p:cNvPr id="8" name="Rectangle 8"/>
          <p:cNvSpPr>
            <a:spLocks noGrp="1" noChangeArrowheads="1"/>
          </p:cNvSpPr>
          <p:nvPr>
            <p:ph type="ftr" sz="quarter" idx="11"/>
          </p:nvPr>
        </p:nvSpPr>
        <p:spPr>
          <a:xfrm>
            <a:off x="3352800" y="6391275"/>
            <a:ext cx="2895600" cy="4572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9" name="Rectangle 9"/>
          <p:cNvSpPr>
            <a:spLocks noGrp="1" noChangeArrowheads="1"/>
          </p:cNvSpPr>
          <p:nvPr>
            <p:ph type="sldNum" sz="quarter" idx="12"/>
          </p:nvPr>
        </p:nvSpPr>
        <p:spPr>
          <a:xfrm>
            <a:off x="6858000" y="6391275"/>
            <a:ext cx="1600200" cy="4572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0DFCD4B9-CA5B-4F64-81D1-173617B0C79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8FBD796-8EC9-46B8-AF79-CB69C1699690}" type="datetimeFigureOut">
              <a:rPr lang="en-US"/>
              <a:pPr>
                <a:defRPr/>
              </a:pPr>
              <a:t>4/15/2013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BB8ADE-18DE-4111-A656-3899BF1B75D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533400"/>
            <a:ext cx="192405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533400"/>
            <a:ext cx="561975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037CE77-ACEC-4588-B158-172674BADD90}" type="datetimeFigureOut">
              <a:rPr lang="en-US"/>
              <a:pPr>
                <a:defRPr/>
              </a:pPr>
              <a:t>4/15/2013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18CB6E-B40A-469F-A851-F7E40303E22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A8C49058-0D16-497D-AE37-3F2DE54005B1}" type="datetimeFigureOut">
              <a:rPr lang="en-US"/>
              <a:pPr>
                <a:defRPr/>
              </a:pPr>
              <a:t>4/15/2013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6186FA-9597-4E58-88D0-A51AE2B4AF7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AE37C21-F745-4EF0-8725-0CA42AE27423}" type="datetimeFigureOut">
              <a:rPr lang="en-US"/>
              <a:pPr>
                <a:defRPr/>
              </a:pPr>
              <a:t>4/15/2013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9C81FD-7879-447B-99BD-E4266B954E5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BDE3007-A4E0-41A0-A1FC-2B4CD264087D}" type="datetimeFigureOut">
              <a:rPr lang="en-US"/>
              <a:pPr>
                <a:defRPr/>
              </a:pPr>
              <a:t>4/15/2013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A4748D-3331-431D-A8BB-A4709F69A14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7031233-F52E-440B-9C1B-80D2F61E2EB9}" type="datetimeFigureOut">
              <a:rPr lang="en-US"/>
              <a:pPr>
                <a:defRPr/>
              </a:pPr>
              <a:t>4/15/2013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7DD76F-4745-4AEC-915A-7116FA39CCE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8737B3AC-2476-4DE7-AFC6-7B1339060730}" type="datetimeFigureOut">
              <a:rPr lang="en-US"/>
              <a:pPr>
                <a:defRPr/>
              </a:pPr>
              <a:t>4/15/2013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06639C-E9BE-431D-9449-90441A2A6DD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D04C618-0888-4812-AB5B-BC89D882CF67}" type="datetimeFigureOut">
              <a:rPr lang="en-US"/>
              <a:pPr>
                <a:defRPr/>
              </a:pPr>
              <a:t>4/15/2013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65422F3-3C2A-4621-9E16-EAB1750BA04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D55E2DC-225F-4AB7-A165-11E6698E6E08}" type="datetimeFigureOut">
              <a:rPr lang="en-US"/>
              <a:pPr>
                <a:defRPr/>
              </a:pPr>
              <a:t>4/15/2013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384EC3B-852D-463B-B210-F894FCEF88C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0BAAB95-E599-4889-B947-B915C3884F2A}" type="datetimeFigureOut">
              <a:rPr lang="en-US"/>
              <a:pPr>
                <a:defRPr/>
              </a:pPr>
              <a:t>4/15/2013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F91869-F548-4C90-AF97-C14F95C6D39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316431D-D63A-49D9-AECA-063E6809F189}" type="datetimeFigureOut">
              <a:rPr lang="en-US"/>
              <a:pPr>
                <a:defRPr/>
              </a:pPr>
              <a:t>4/15/2013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4D30B3-82C8-4EEA-9853-8A1F772DED3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533400"/>
            <a:ext cx="76962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62000" y="1905000"/>
            <a:ext cx="76962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6020" name="Rectangle 4"/>
          <p:cNvSpPr>
            <a:spLocks noGrp="1" noChangeArrowheads="1"/>
          </p:cNvSpPr>
          <p:nvPr>
            <p:ph type="dt" sz="half" idx="2"/>
          </p:nvPr>
        </p:nvSpPr>
        <p:spPr bwMode="auto">
          <a:xfrm>
            <a:off x="762000" y="6391275"/>
            <a:ext cx="2057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ＭＳ Ｐゴシック" pitchFamily="34" charset="-128"/>
              </a:defRPr>
            </a:lvl1pPr>
          </a:lstStyle>
          <a:p>
            <a:pPr>
              <a:defRPr/>
            </a:pPr>
            <a:fld id="{8BB897C8-A168-4787-AC1D-9C370D8E7E2D}" type="datetimeFigureOut">
              <a:rPr lang="en-US"/>
              <a:pPr>
                <a:defRPr/>
              </a:pPr>
              <a:t>4/15/2013</a:t>
            </a:fld>
            <a:endParaRPr lang="en-US"/>
          </a:p>
        </p:txBody>
      </p:sp>
      <p:sp>
        <p:nvSpPr>
          <p:cNvPr id="86021" name="Rectangle 5"/>
          <p:cNvSpPr>
            <a:spLocks noGrp="1" noChangeArrowheads="1"/>
          </p:cNvSpPr>
          <p:nvPr>
            <p:ph type="ftr" sz="quarter" idx="3"/>
          </p:nvPr>
        </p:nvSpPr>
        <p:spPr bwMode="auto">
          <a:xfrm>
            <a:off x="3352800" y="6403975"/>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ＭＳ Ｐゴシック" pitchFamily="34" charset="-128"/>
              </a:defRPr>
            </a:lvl1pPr>
          </a:lstStyle>
          <a:p>
            <a:pPr>
              <a:defRPr/>
            </a:pPr>
            <a:endParaRPr lang="en-US"/>
          </a:p>
        </p:txBody>
      </p:sp>
      <p:sp>
        <p:nvSpPr>
          <p:cNvPr id="86022" name="Rectangle 6"/>
          <p:cNvSpPr>
            <a:spLocks noGrp="1" noChangeArrowheads="1"/>
          </p:cNvSpPr>
          <p:nvPr>
            <p:ph type="sldNum" sz="quarter" idx="4"/>
          </p:nvPr>
        </p:nvSpPr>
        <p:spPr bwMode="auto">
          <a:xfrm>
            <a:off x="6858000" y="6400800"/>
            <a:ext cx="1600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ＭＳ Ｐゴシック" pitchFamily="34" charset="-128"/>
              </a:defRPr>
            </a:lvl1pPr>
          </a:lstStyle>
          <a:p>
            <a:pPr>
              <a:defRPr/>
            </a:pPr>
            <a:fld id="{9BB085B5-941D-44C0-ADDF-51A05EBB5DFB}" type="slidenum">
              <a:rPr lang="en-US"/>
              <a:pPr>
                <a:defRPr/>
              </a:pPr>
              <a:t>‹#›</a:t>
            </a:fld>
            <a:endParaRPr lang="en-US"/>
          </a:p>
        </p:txBody>
      </p:sp>
      <p:grpSp>
        <p:nvGrpSpPr>
          <p:cNvPr id="1031" name="Group 7"/>
          <p:cNvGrpSpPr>
            <a:grpSpLocks/>
          </p:cNvGrpSpPr>
          <p:nvPr/>
        </p:nvGrpSpPr>
        <p:grpSpPr bwMode="auto">
          <a:xfrm>
            <a:off x="168275" y="228600"/>
            <a:ext cx="8823325" cy="6096000"/>
            <a:chOff x="106" y="144"/>
            <a:chExt cx="5558" cy="3840"/>
          </a:xfrm>
        </p:grpSpPr>
        <p:sp>
          <p:nvSpPr>
            <p:cNvPr id="1032"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p:spPr>
          <p:txBody>
            <a:bodyPr wrap="none" anchor="ctr"/>
            <a:lstStyle/>
            <a:p>
              <a:pPr algn="ctr"/>
              <a:endParaRPr lang="en-US" sz="2400">
                <a:latin typeface="Times New Roman" pitchFamily="18" charset="0"/>
              </a:endParaRPr>
            </a:p>
          </p:txBody>
        </p:sp>
        <p:sp>
          <p:nvSpPr>
            <p:cNvPr id="1033" name="Line 9"/>
            <p:cNvSpPr>
              <a:spLocks noChangeShapeType="1"/>
            </p:cNvSpPr>
            <p:nvPr/>
          </p:nvSpPr>
          <p:spPr bwMode="auto">
            <a:xfrm>
              <a:off x="480" y="1077"/>
              <a:ext cx="4848" cy="0"/>
            </a:xfrm>
            <a:prstGeom prst="line">
              <a:avLst/>
            </a:prstGeom>
            <a:noFill/>
            <a:ln w="38100">
              <a:solidFill>
                <a:schemeClr val="folHlink"/>
              </a:solidFill>
              <a:round/>
              <a:headEnd/>
              <a:tailEnd/>
            </a:ln>
            <a:effec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811"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Lst>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cs typeface="Arial" pitchFamily="34" charset="0"/>
        </a:defRPr>
      </a:lvl2pPr>
      <a:lvl3pPr algn="l" rtl="0" eaLnBrk="0" fontAlgn="base" hangingPunct="0">
        <a:spcBef>
          <a:spcPct val="0"/>
        </a:spcBef>
        <a:spcAft>
          <a:spcPct val="0"/>
        </a:spcAft>
        <a:defRPr sz="3300">
          <a:solidFill>
            <a:schemeClr val="tx2"/>
          </a:solidFill>
          <a:latin typeface="Arial Black" pitchFamily="34" charset="0"/>
          <a:cs typeface="Arial" pitchFamily="34" charset="0"/>
        </a:defRPr>
      </a:lvl3pPr>
      <a:lvl4pPr algn="l" rtl="0" eaLnBrk="0" fontAlgn="base" hangingPunct="0">
        <a:spcBef>
          <a:spcPct val="0"/>
        </a:spcBef>
        <a:spcAft>
          <a:spcPct val="0"/>
        </a:spcAft>
        <a:defRPr sz="3300">
          <a:solidFill>
            <a:schemeClr val="tx2"/>
          </a:solidFill>
          <a:latin typeface="Arial Black" pitchFamily="34" charset="0"/>
          <a:cs typeface="Arial" pitchFamily="34" charset="0"/>
        </a:defRPr>
      </a:lvl4pPr>
      <a:lvl5pPr algn="l" rtl="0" eaLnBrk="0" fontAlgn="base" hangingPunct="0">
        <a:spcBef>
          <a:spcPct val="0"/>
        </a:spcBef>
        <a:spcAft>
          <a:spcPct val="0"/>
        </a:spcAft>
        <a:defRPr sz="3300">
          <a:solidFill>
            <a:schemeClr val="tx2"/>
          </a:solidFill>
          <a:latin typeface="Arial Black" pitchFamily="34" charset="0"/>
          <a:cs typeface="Arial" pitchFamily="34" charset="0"/>
        </a:defRPr>
      </a:lvl5pPr>
      <a:lvl6pPr marL="457200" algn="l" rtl="0" fontAlgn="base">
        <a:spcBef>
          <a:spcPct val="0"/>
        </a:spcBef>
        <a:spcAft>
          <a:spcPct val="0"/>
        </a:spcAft>
        <a:defRPr sz="3300">
          <a:solidFill>
            <a:schemeClr val="tx2"/>
          </a:solidFill>
          <a:latin typeface="Arial Black" pitchFamily="34" charset="0"/>
          <a:cs typeface="Arial" pitchFamily="34" charset="0"/>
        </a:defRPr>
      </a:lvl6pPr>
      <a:lvl7pPr marL="914400" algn="l" rtl="0" fontAlgn="base">
        <a:spcBef>
          <a:spcPct val="0"/>
        </a:spcBef>
        <a:spcAft>
          <a:spcPct val="0"/>
        </a:spcAft>
        <a:defRPr sz="3300">
          <a:solidFill>
            <a:schemeClr val="tx2"/>
          </a:solidFill>
          <a:latin typeface="Arial Black" pitchFamily="34" charset="0"/>
          <a:cs typeface="Arial" pitchFamily="34" charset="0"/>
        </a:defRPr>
      </a:lvl7pPr>
      <a:lvl8pPr marL="1371600" algn="l" rtl="0" fontAlgn="base">
        <a:spcBef>
          <a:spcPct val="0"/>
        </a:spcBef>
        <a:spcAft>
          <a:spcPct val="0"/>
        </a:spcAft>
        <a:defRPr sz="3300">
          <a:solidFill>
            <a:schemeClr val="tx2"/>
          </a:solidFill>
          <a:latin typeface="Arial Black" pitchFamily="34" charset="0"/>
          <a:cs typeface="Arial" pitchFamily="34" charset="0"/>
        </a:defRPr>
      </a:lvl8pPr>
      <a:lvl9pPr marL="1828800" algn="l" rtl="0" fontAlgn="base">
        <a:spcBef>
          <a:spcPct val="0"/>
        </a:spcBef>
        <a:spcAft>
          <a:spcPct val="0"/>
        </a:spcAft>
        <a:defRPr sz="3300">
          <a:solidFill>
            <a:schemeClr val="tx2"/>
          </a:solidFill>
          <a:latin typeface="Arial Black" pitchFamily="34" charset="0"/>
          <a:cs typeface="Arial" pitchFamily="34" charset="0"/>
        </a:defRPr>
      </a:lvl9pPr>
    </p:titleStyle>
    <p:bodyStyle>
      <a:lvl1pPr marL="342900" indent="-342900" algn="l" rtl="0" eaLnBrk="0" fontAlgn="base" hangingPunct="0">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cs typeface="+mn-cs"/>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cs typeface="+mn-cs"/>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cs typeface="+mn-cs"/>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cs typeface="+mn-cs"/>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cs typeface="+mn-cs"/>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ww.mymedicinelist.org/"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hyperlink" Target="http://www.wapatientsafety.org/"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www.trialsjournal.com/content/13/1/150"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533400" y="282575"/>
            <a:ext cx="7772400" cy="1470025"/>
          </a:xfrm>
        </p:spPr>
        <p:txBody>
          <a:bodyPr anchor="ctr"/>
          <a:lstStyle/>
          <a:p>
            <a:pPr algn="ctr" eaLnBrk="1" hangingPunct="1"/>
            <a:r>
              <a:rPr lang="en-US" sz="4100" i="1" smtClean="0"/>
              <a:t>Medication Safety and You</a:t>
            </a:r>
          </a:p>
        </p:txBody>
      </p:sp>
      <p:sp>
        <p:nvSpPr>
          <p:cNvPr id="3075" name="Rectangle 3"/>
          <p:cNvSpPr>
            <a:spLocks noGrp="1" noChangeArrowheads="1"/>
          </p:cNvSpPr>
          <p:nvPr>
            <p:ph type="subTitle" idx="4294967295"/>
          </p:nvPr>
        </p:nvSpPr>
        <p:spPr>
          <a:xfrm>
            <a:off x="1403350" y="1973263"/>
            <a:ext cx="5986463" cy="2514600"/>
          </a:xfrm>
        </p:spPr>
        <p:txBody>
          <a:bodyPr/>
          <a:lstStyle/>
          <a:p>
            <a:pPr marL="0" indent="0" algn="ctr" eaLnBrk="1" hangingPunct="1">
              <a:lnSpc>
                <a:spcPct val="90000"/>
              </a:lnSpc>
              <a:buFont typeface="Wingdings" pitchFamily="2" charset="2"/>
              <a:buNone/>
            </a:pPr>
            <a:r>
              <a:rPr lang="en-US" sz="2100" smtClean="0">
                <a:solidFill>
                  <a:srgbClr val="FF0000"/>
                </a:solidFill>
              </a:rPr>
              <a:t>Insert Speaker Information here</a:t>
            </a:r>
          </a:p>
        </p:txBody>
      </p:sp>
      <p:sp>
        <p:nvSpPr>
          <p:cNvPr id="3076" name="AutoShape 8" descr="Description: Description: http://www.wsparx.org/associations/7310/files/WSPA_Full_Color_WEBONLY_Outlook.jp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3077" name="AutoShape 10" descr="Description: Description: http://www.wsparx.org/associations/7310/files/WSPA_Full_Color_WEBONLY_Outlook.jp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3078" name="Picture 35" descr="WSPC Logo 4C"/>
          <p:cNvPicPr>
            <a:picLocks noChangeAspect="1" noChangeArrowheads="1"/>
          </p:cNvPicPr>
          <p:nvPr/>
        </p:nvPicPr>
        <p:blipFill>
          <a:blip r:embed="rId3"/>
          <a:srcRect/>
          <a:stretch>
            <a:fillRect/>
          </a:stretch>
        </p:blipFill>
        <p:spPr bwMode="auto">
          <a:xfrm>
            <a:off x="5105400" y="4800600"/>
            <a:ext cx="3240088" cy="1411288"/>
          </a:xfrm>
          <a:prstGeom prst="rect">
            <a:avLst/>
          </a:prstGeom>
          <a:noFill/>
          <a:ln w="9525">
            <a:noFill/>
            <a:miter lim="800000"/>
            <a:headEnd/>
            <a:tailEnd/>
          </a:ln>
        </p:spPr>
      </p:pic>
      <p:sp>
        <p:nvSpPr>
          <p:cNvPr id="3079" name="TextBox 1"/>
          <p:cNvSpPr txBox="1">
            <a:spLocks noChangeArrowheads="1"/>
          </p:cNvSpPr>
          <p:nvPr/>
        </p:nvSpPr>
        <p:spPr bwMode="auto">
          <a:xfrm>
            <a:off x="1371600" y="5181600"/>
            <a:ext cx="2300288" cy="369888"/>
          </a:xfrm>
          <a:prstGeom prst="rect">
            <a:avLst/>
          </a:prstGeom>
          <a:noFill/>
          <a:ln w="9525">
            <a:noFill/>
            <a:miter lim="800000"/>
            <a:headEnd/>
            <a:tailEnd/>
          </a:ln>
        </p:spPr>
        <p:txBody>
          <a:bodyPr wrap="none">
            <a:spAutoFit/>
          </a:bodyPr>
          <a:lstStyle/>
          <a:p>
            <a:r>
              <a:rPr lang="en-US">
                <a:solidFill>
                  <a:srgbClr val="FF0000"/>
                </a:solidFill>
              </a:rPr>
              <a:t>Insert your logo here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Examples of medication errors</a:t>
            </a:r>
          </a:p>
        </p:txBody>
      </p:sp>
      <p:sp>
        <p:nvSpPr>
          <p:cNvPr id="73731" name="Rectangle 3"/>
          <p:cNvSpPr>
            <a:spLocks noGrp="1" noChangeArrowheads="1"/>
          </p:cNvSpPr>
          <p:nvPr>
            <p:ph type="body" idx="1"/>
          </p:nvPr>
        </p:nvSpPr>
        <p:spPr/>
        <p:txBody>
          <a:bodyPr/>
          <a:lstStyle/>
          <a:p>
            <a:pPr eaLnBrk="1" hangingPunct="1"/>
            <a:r>
              <a:rPr lang="en-US" smtClean="0"/>
              <a:t>Brand vs. Generic mistake</a:t>
            </a:r>
          </a:p>
          <a:p>
            <a:pPr eaLnBrk="1" hangingPunct="1"/>
            <a:r>
              <a:rPr lang="en-US" smtClean="0"/>
              <a:t>Duplicate medications</a:t>
            </a:r>
          </a:p>
          <a:p>
            <a:pPr eaLnBrk="1" hangingPunct="1"/>
            <a:r>
              <a:rPr lang="en-US" smtClean="0"/>
              <a:t>Transition of care </a:t>
            </a:r>
          </a:p>
          <a:p>
            <a:pPr lvl="1" eaLnBrk="1" hangingPunct="1"/>
            <a:r>
              <a:rPr lang="en-US" smtClean="0"/>
              <a:t>Admit and/or discharge from hospital</a:t>
            </a:r>
          </a:p>
          <a:p>
            <a:pPr eaLnBrk="1" hangingPunct="1"/>
            <a:r>
              <a:rPr lang="en-US" smtClean="0"/>
              <a:t>Failure to discontinue medication</a:t>
            </a:r>
          </a:p>
          <a:p>
            <a:pPr eaLnBrk="1" hangingPunct="1"/>
            <a:r>
              <a:rPr lang="en-US" smtClean="0"/>
              <a:t>Scheduled medication vs. as needed</a:t>
            </a:r>
          </a:p>
          <a:p>
            <a:pPr eaLnBrk="1" hangingPunct="1">
              <a:buFont typeface="Wingdings" pitchFamily="2" charset="2"/>
              <a:buNone/>
            </a:pPr>
            <a:endParaRPr lang="en-US" smtClean="0"/>
          </a:p>
          <a:p>
            <a:pPr eaLnBrk="1" hangingPunct="1"/>
            <a:endParaRPr lang="en-US" smtClean="0"/>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37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3731">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3731">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3731">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73731">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737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762000" y="1371600"/>
            <a:ext cx="7696200" cy="1143000"/>
          </a:xfrm>
        </p:spPr>
        <p:txBody>
          <a:bodyPr/>
          <a:lstStyle/>
          <a:p>
            <a:pPr algn="ctr" eaLnBrk="1" hangingPunct="1"/>
            <a:r>
              <a:rPr lang="en-US" smtClean="0"/>
              <a:t>Safe Patients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nchor="ctr"/>
          <a:lstStyle/>
          <a:p>
            <a:pPr eaLnBrk="1" hangingPunct="1"/>
            <a:r>
              <a:rPr lang="en-US" smtClean="0"/>
              <a:t>Advantages of being a Safe Patient</a:t>
            </a:r>
          </a:p>
        </p:txBody>
      </p:sp>
      <p:sp>
        <p:nvSpPr>
          <p:cNvPr id="14339" name="Rectangle 3"/>
          <p:cNvSpPr>
            <a:spLocks noGrp="1" noChangeArrowheads="1"/>
          </p:cNvSpPr>
          <p:nvPr>
            <p:ph idx="4294967295"/>
          </p:nvPr>
        </p:nvSpPr>
        <p:spPr/>
        <p:txBody>
          <a:bodyPr/>
          <a:lstStyle/>
          <a:p>
            <a:pPr eaLnBrk="1" hangingPunct="1"/>
            <a:r>
              <a:rPr lang="en-US" smtClean="0"/>
              <a:t>Reduce chronic illness</a:t>
            </a:r>
          </a:p>
          <a:p>
            <a:pPr eaLnBrk="1" hangingPunct="1"/>
            <a:r>
              <a:rPr lang="en-US" smtClean="0"/>
              <a:t>Decreased hospitalizations</a:t>
            </a:r>
          </a:p>
          <a:p>
            <a:pPr eaLnBrk="1" hangingPunct="1"/>
            <a:r>
              <a:rPr lang="en-US" smtClean="0"/>
              <a:t>Increased confidence in treatment</a:t>
            </a:r>
          </a:p>
          <a:p>
            <a:pPr eaLnBrk="1" hangingPunct="1"/>
            <a:r>
              <a:rPr lang="en-US" smtClean="0"/>
              <a:t>Decreased cost of your health care</a:t>
            </a:r>
          </a:p>
          <a:p>
            <a:pPr lvl="1" eaLnBrk="1" hangingPunct="1"/>
            <a:r>
              <a:rPr lang="en-US" smtClean="0"/>
              <a:t>Fewer conditions, meds, doctor visits, etc</a:t>
            </a:r>
          </a:p>
          <a:p>
            <a:pPr eaLnBrk="1" hangingPunct="1"/>
            <a:r>
              <a:rPr lang="en-US" smtClean="0"/>
              <a:t>Provider</a:t>
            </a:r>
            <a:r>
              <a:rPr lang="ja-JP" altLang="en-US" smtClean="0">
                <a:ea typeface="ＭＳ Ｐゴシック" charset="-128"/>
              </a:rPr>
              <a:t>’</a:t>
            </a:r>
            <a:r>
              <a:rPr lang="en-US" altLang="ja-JP" smtClean="0">
                <a:ea typeface="ＭＳ Ｐゴシック" charset="-128"/>
              </a:rPr>
              <a:t>s benefit too</a:t>
            </a:r>
          </a:p>
          <a:p>
            <a:pPr lvl="1" eaLnBrk="1" hangingPunct="1"/>
            <a:r>
              <a:rPr lang="en-US" smtClean="0"/>
              <a:t>Incentives for better management of your health</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nchor="ctr"/>
          <a:lstStyle/>
          <a:p>
            <a:pPr eaLnBrk="1" hangingPunct="1"/>
            <a:r>
              <a:rPr lang="en-US" smtClean="0"/>
              <a:t>It</a:t>
            </a:r>
            <a:r>
              <a:rPr lang="en-US" altLang="en-US" smtClean="0"/>
              <a:t>’</a:t>
            </a:r>
            <a:r>
              <a:rPr lang="en-US" smtClean="0"/>
              <a:t>s all about you!</a:t>
            </a:r>
          </a:p>
        </p:txBody>
      </p:sp>
      <p:graphicFrame>
        <p:nvGraphicFramePr>
          <p:cNvPr id="2" name="Diagram 1"/>
          <p:cNvGraphicFramePr/>
          <p:nvPr/>
        </p:nvGraphicFramePr>
        <p:xfrm>
          <a:off x="457200" y="1731963"/>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762000" y="533400"/>
            <a:ext cx="6627813" cy="1143000"/>
          </a:xfrm>
        </p:spPr>
        <p:txBody>
          <a:bodyPr anchor="ctr"/>
          <a:lstStyle/>
          <a:p>
            <a:pPr eaLnBrk="1" hangingPunct="1"/>
            <a:r>
              <a:rPr lang="en-US" smtClean="0"/>
              <a:t>How to be a Safe Patient</a:t>
            </a:r>
          </a:p>
        </p:txBody>
      </p:sp>
      <p:sp>
        <p:nvSpPr>
          <p:cNvPr id="15363" name="Rectangle 3"/>
          <p:cNvSpPr>
            <a:spLocks noGrp="1" noChangeArrowheads="1"/>
          </p:cNvSpPr>
          <p:nvPr>
            <p:ph idx="4294967295"/>
          </p:nvPr>
        </p:nvSpPr>
        <p:spPr/>
        <p:txBody>
          <a:bodyPr/>
          <a:lstStyle/>
          <a:p>
            <a:pPr eaLnBrk="1" hangingPunct="1"/>
            <a:r>
              <a:rPr lang="en-US" smtClean="0"/>
              <a:t>Med List</a:t>
            </a:r>
          </a:p>
          <a:p>
            <a:pPr lvl="1" eaLnBrk="1" hangingPunct="1"/>
            <a:r>
              <a:rPr lang="en-US" smtClean="0"/>
              <a:t>ALL medications, including OTCs and herbals!</a:t>
            </a:r>
          </a:p>
          <a:p>
            <a:pPr lvl="1" eaLnBrk="1" hangingPunct="1"/>
            <a:r>
              <a:rPr lang="en-US" smtClean="0"/>
              <a:t>Share with all providers and pharmacists</a:t>
            </a:r>
          </a:p>
          <a:p>
            <a:pPr lvl="1" eaLnBrk="1" hangingPunct="1"/>
            <a:r>
              <a:rPr lang="en-US" smtClean="0"/>
              <a:t>Keep it up to date</a:t>
            </a:r>
          </a:p>
          <a:p>
            <a:pPr lvl="1" eaLnBrk="1" hangingPunct="1"/>
            <a:r>
              <a:rPr lang="en-US" smtClean="0"/>
              <a:t>Bring with you to hospital, ER, and travel</a:t>
            </a:r>
          </a:p>
          <a:p>
            <a:pPr lvl="2" eaLnBrk="1" hangingPunct="1"/>
            <a:r>
              <a:rPr lang="en-US" smtClean="0"/>
              <a:t>It</a:t>
            </a:r>
            <a:r>
              <a:rPr lang="ja-JP" altLang="en-US" smtClean="0">
                <a:ea typeface="ＭＳ Ｐゴシック" charset="-128"/>
              </a:rPr>
              <a:t>’</a:t>
            </a:r>
            <a:r>
              <a:rPr lang="en-US" altLang="ja-JP" smtClean="0">
                <a:ea typeface="ＭＳ Ｐゴシック" charset="-128"/>
              </a:rPr>
              <a:t>s a good idea to keep a copy in your wallet in case of emergency.</a:t>
            </a:r>
            <a:endParaRPr lang="en-US" smtClean="0"/>
          </a:p>
        </p:txBody>
      </p:sp>
      <p:pic>
        <p:nvPicPr>
          <p:cNvPr id="16388" name="Picture 4" descr="medication-safety-tips"/>
          <p:cNvPicPr>
            <a:picLocks noChangeAspect="1" noChangeArrowheads="1"/>
          </p:cNvPicPr>
          <p:nvPr/>
        </p:nvPicPr>
        <p:blipFill>
          <a:blip r:embed="rId3"/>
          <a:srcRect/>
          <a:stretch>
            <a:fillRect/>
          </a:stretch>
        </p:blipFill>
        <p:spPr bwMode="auto">
          <a:xfrm>
            <a:off x="7162800" y="0"/>
            <a:ext cx="2197100" cy="2197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What to include in a medication list</a:t>
            </a:r>
          </a:p>
        </p:txBody>
      </p:sp>
      <p:sp>
        <p:nvSpPr>
          <p:cNvPr id="17411" name="Rectangle 3"/>
          <p:cNvSpPr>
            <a:spLocks noGrp="1" noChangeArrowheads="1"/>
          </p:cNvSpPr>
          <p:nvPr>
            <p:ph type="body" idx="1"/>
          </p:nvPr>
        </p:nvSpPr>
        <p:spPr/>
        <p:txBody>
          <a:bodyPr/>
          <a:lstStyle/>
          <a:p>
            <a:pPr eaLnBrk="1" hangingPunct="1">
              <a:lnSpc>
                <a:spcPct val="90000"/>
              </a:lnSpc>
            </a:pPr>
            <a:r>
              <a:rPr lang="en-US" smtClean="0"/>
              <a:t>Have both brand and generic names</a:t>
            </a:r>
          </a:p>
          <a:p>
            <a:pPr eaLnBrk="1" hangingPunct="1">
              <a:lnSpc>
                <a:spcPct val="90000"/>
              </a:lnSpc>
            </a:pPr>
            <a:r>
              <a:rPr lang="en-US" smtClean="0"/>
              <a:t>Dose of the medication</a:t>
            </a:r>
          </a:p>
          <a:p>
            <a:pPr eaLnBrk="1" hangingPunct="1">
              <a:lnSpc>
                <a:spcPct val="90000"/>
              </a:lnSpc>
            </a:pPr>
            <a:r>
              <a:rPr lang="en-US" smtClean="0"/>
              <a:t>Instructions on how to take the medication</a:t>
            </a:r>
          </a:p>
          <a:p>
            <a:pPr eaLnBrk="1" hangingPunct="1">
              <a:lnSpc>
                <a:spcPct val="90000"/>
              </a:lnSpc>
            </a:pPr>
            <a:r>
              <a:rPr lang="en-US" smtClean="0"/>
              <a:t>Reason for taking the medication</a:t>
            </a:r>
          </a:p>
          <a:p>
            <a:pPr eaLnBrk="1" hangingPunct="1">
              <a:lnSpc>
                <a:spcPct val="90000"/>
              </a:lnSpc>
            </a:pPr>
            <a:r>
              <a:rPr lang="en-US" smtClean="0"/>
              <a:t>Allergies to any medications</a:t>
            </a:r>
          </a:p>
          <a:p>
            <a:pPr eaLnBrk="1" hangingPunct="1">
              <a:lnSpc>
                <a:spcPct val="90000"/>
              </a:lnSpc>
            </a:pPr>
            <a:r>
              <a:rPr lang="en-US" smtClean="0"/>
              <a:t>Include OTC and herbal medications</a:t>
            </a:r>
          </a:p>
          <a:p>
            <a:pPr eaLnBrk="1" hangingPunct="1">
              <a:lnSpc>
                <a:spcPct val="90000"/>
              </a:lnSpc>
            </a:pPr>
            <a:r>
              <a:rPr lang="en-US" smtClean="0"/>
              <a:t>Date Started Medication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457200" y="228600"/>
            <a:ext cx="8229600" cy="1143000"/>
          </a:xfrm>
        </p:spPr>
        <p:txBody>
          <a:bodyPr anchor="ctr"/>
          <a:lstStyle/>
          <a:p>
            <a:pPr eaLnBrk="1" hangingPunct="1"/>
            <a:r>
              <a:rPr lang="en-US" smtClean="0"/>
              <a:t>Medication List Examples</a:t>
            </a:r>
          </a:p>
        </p:txBody>
      </p:sp>
      <p:sp>
        <p:nvSpPr>
          <p:cNvPr id="18435" name="TextBox 1"/>
          <p:cNvSpPr txBox="1">
            <a:spLocks noChangeArrowheads="1"/>
          </p:cNvSpPr>
          <p:nvPr/>
        </p:nvSpPr>
        <p:spPr bwMode="auto">
          <a:xfrm>
            <a:off x="1066800" y="2819400"/>
            <a:ext cx="6956425" cy="369888"/>
          </a:xfrm>
          <a:prstGeom prst="rect">
            <a:avLst/>
          </a:prstGeom>
          <a:noFill/>
          <a:ln w="9525">
            <a:noFill/>
            <a:miter lim="800000"/>
            <a:headEnd/>
            <a:tailEnd/>
          </a:ln>
        </p:spPr>
        <p:txBody>
          <a:bodyPr wrap="none">
            <a:spAutoFit/>
          </a:bodyPr>
          <a:lstStyle/>
          <a:p>
            <a:r>
              <a:rPr lang="en-US"/>
              <a:t>Insert a medlist picture you like or one from your organization here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457200" y="228600"/>
            <a:ext cx="8229600" cy="1143000"/>
          </a:xfrm>
        </p:spPr>
        <p:txBody>
          <a:bodyPr anchor="ctr"/>
          <a:lstStyle/>
          <a:p>
            <a:pPr eaLnBrk="1" hangingPunct="1"/>
            <a:r>
              <a:rPr lang="en-US" smtClean="0"/>
              <a:t>Medication List Examples</a:t>
            </a:r>
          </a:p>
        </p:txBody>
      </p:sp>
      <p:pic>
        <p:nvPicPr>
          <p:cNvPr id="19459" name="Picture 2"/>
          <p:cNvPicPr>
            <a:picLocks noChangeAspect="1" noChangeArrowheads="1"/>
          </p:cNvPicPr>
          <p:nvPr/>
        </p:nvPicPr>
        <p:blipFill>
          <a:blip r:embed="rId3"/>
          <a:srcRect/>
          <a:stretch>
            <a:fillRect/>
          </a:stretch>
        </p:blipFill>
        <p:spPr bwMode="auto">
          <a:xfrm>
            <a:off x="0" y="1219200"/>
            <a:ext cx="4267200" cy="2284413"/>
          </a:xfrm>
          <a:prstGeom prst="rect">
            <a:avLst/>
          </a:prstGeom>
          <a:noFill/>
          <a:ln w="9525">
            <a:solidFill>
              <a:srgbClr val="7030A0"/>
            </a:solidFill>
            <a:miter lim="800000"/>
            <a:headEnd/>
            <a:tailEnd/>
          </a:ln>
        </p:spPr>
      </p:pic>
      <p:pic>
        <p:nvPicPr>
          <p:cNvPr id="7" name="Picture 3"/>
          <p:cNvPicPr>
            <a:picLocks noChangeAspect="1" noChangeArrowheads="1"/>
          </p:cNvPicPr>
          <p:nvPr/>
        </p:nvPicPr>
        <p:blipFill>
          <a:blip r:embed="rId4"/>
          <a:srcRect/>
          <a:stretch>
            <a:fillRect/>
          </a:stretch>
        </p:blipFill>
        <p:spPr bwMode="auto">
          <a:xfrm>
            <a:off x="2895600" y="2132013"/>
            <a:ext cx="3124200" cy="3381375"/>
          </a:xfrm>
          <a:prstGeom prst="rect">
            <a:avLst/>
          </a:prstGeom>
          <a:noFill/>
          <a:ln w="9525">
            <a:solidFill>
              <a:srgbClr val="7030A0"/>
            </a:solidFill>
            <a:miter lim="800000"/>
            <a:headEnd/>
            <a:tailEnd/>
          </a:ln>
        </p:spPr>
      </p:pic>
      <p:pic>
        <p:nvPicPr>
          <p:cNvPr id="8" name="Picture 4"/>
          <p:cNvPicPr>
            <a:picLocks noChangeAspect="1" noChangeArrowheads="1"/>
          </p:cNvPicPr>
          <p:nvPr/>
        </p:nvPicPr>
        <p:blipFill>
          <a:blip r:embed="rId5"/>
          <a:srcRect/>
          <a:stretch>
            <a:fillRect/>
          </a:stretch>
        </p:blipFill>
        <p:spPr bwMode="auto">
          <a:xfrm>
            <a:off x="4495800" y="3579813"/>
            <a:ext cx="4156075" cy="2289175"/>
          </a:xfrm>
          <a:prstGeom prst="rect">
            <a:avLst/>
          </a:prstGeom>
          <a:noFill/>
          <a:ln w="9525">
            <a:solidFill>
              <a:srgbClr val="7030A0"/>
            </a:solidFill>
            <a:miter lim="800000"/>
            <a:headEnd/>
            <a:tailEnd/>
          </a:ln>
        </p:spPr>
      </p:pic>
      <p:sp>
        <p:nvSpPr>
          <p:cNvPr id="9" name="Content Placeholder 8"/>
          <p:cNvSpPr>
            <a:spLocks/>
          </p:cNvSpPr>
          <p:nvPr/>
        </p:nvSpPr>
        <p:spPr bwMode="auto">
          <a:xfrm>
            <a:off x="4457700" y="1295400"/>
            <a:ext cx="4457700" cy="762000"/>
          </a:xfrm>
          <a:prstGeom prst="wedgeRectCallout">
            <a:avLst>
              <a:gd name="adj1" fmla="val 34926"/>
              <a:gd name="adj2" fmla="val 10000"/>
            </a:avLst>
          </a:prstGeom>
          <a:solidFill>
            <a:srgbClr val="002060"/>
          </a:solidFill>
          <a:ln w="12700" algn="ctr">
            <a:solidFill>
              <a:srgbClr val="005476"/>
            </a:solidFill>
            <a:miter lim="800000"/>
            <a:headEnd/>
            <a:tailEnd/>
          </a:ln>
        </p:spPr>
        <p:txBody>
          <a:bodyPr anchor="ctr"/>
          <a:lstStyle/>
          <a:p>
            <a:pPr marL="273050" indent="-273050" algn="ctr">
              <a:spcBef>
                <a:spcPct val="20000"/>
              </a:spcBef>
              <a:buClr>
                <a:schemeClr val="bg2"/>
              </a:buClr>
              <a:buSzPct val="70000"/>
              <a:buFont typeface="Wingdings" pitchFamily="2" charset="2"/>
              <a:buChar char="l"/>
            </a:pPr>
            <a:r>
              <a:rPr lang="en-US" sz="2600" b="1">
                <a:solidFill>
                  <a:schemeClr val="bg1"/>
                </a:solidFill>
              </a:rPr>
              <a:t>www.mymedicinelist.org</a:t>
            </a:r>
          </a:p>
        </p:txBody>
      </p:sp>
      <p:pic>
        <p:nvPicPr>
          <p:cNvPr id="19463" name="Picture 10" descr="My Medicine List"/>
          <p:cNvPicPr>
            <a:picLocks noChangeAspect="1" noChangeArrowheads="1"/>
          </p:cNvPicPr>
          <p:nvPr/>
        </p:nvPicPr>
        <p:blipFill>
          <a:blip r:embed="rId6"/>
          <a:srcRect/>
          <a:stretch>
            <a:fillRect/>
          </a:stretch>
        </p:blipFill>
        <p:spPr bwMode="auto">
          <a:xfrm>
            <a:off x="533400" y="3810000"/>
            <a:ext cx="1905000" cy="190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bg/>
                                          </p:spTgt>
                                        </p:tgtEl>
                                        <p:attrNameLst>
                                          <p:attrName>style.visibility</p:attrName>
                                        </p:attrNameLst>
                                      </p:cBhvr>
                                      <p:to>
                                        <p:strVal val="visible"/>
                                      </p:to>
                                    </p:set>
                                    <p:animEffect transition="in" filter="fade">
                                      <p:cBhvr>
                                        <p:cTn id="17" dur="1000"/>
                                        <p:tgtEl>
                                          <p:spTgt spid="9">
                                            <p:bg/>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62000" y="533400"/>
            <a:ext cx="8001000" cy="1143000"/>
          </a:xfrm>
        </p:spPr>
        <p:txBody>
          <a:bodyPr/>
          <a:lstStyle/>
          <a:p>
            <a:pPr eaLnBrk="1" hangingPunct="1"/>
            <a:r>
              <a:rPr lang="en-US" smtClean="0"/>
              <a:t>Why all this fuss about a medlist?</a:t>
            </a:r>
          </a:p>
        </p:txBody>
      </p:sp>
      <p:sp>
        <p:nvSpPr>
          <p:cNvPr id="104451" name="Rectangle 3"/>
          <p:cNvSpPr>
            <a:spLocks noGrp="1" noChangeArrowheads="1"/>
          </p:cNvSpPr>
          <p:nvPr>
            <p:ph type="body" idx="1"/>
          </p:nvPr>
        </p:nvSpPr>
        <p:spPr/>
        <p:txBody>
          <a:bodyPr/>
          <a:lstStyle/>
          <a:p>
            <a:pPr eaLnBrk="1" hangingPunct="1"/>
            <a:r>
              <a:rPr lang="en-US" smtClean="0"/>
              <a:t>Medication Reconciliation</a:t>
            </a:r>
          </a:p>
          <a:p>
            <a:pPr lvl="1" eaLnBrk="1" hangingPunct="1"/>
            <a:r>
              <a:rPr lang="en-US" smtClean="0"/>
              <a:t>Decrease in medication errors</a:t>
            </a:r>
          </a:p>
          <a:p>
            <a:pPr lvl="1" eaLnBrk="1" hangingPunct="1"/>
            <a:r>
              <a:rPr lang="en-US" smtClean="0"/>
              <a:t>Reduction in hospital readmissions</a:t>
            </a:r>
          </a:p>
          <a:p>
            <a:pPr eaLnBrk="1" hangingPunct="1"/>
            <a:r>
              <a:rPr lang="en-US" smtClean="0"/>
              <a:t>Medication lists help in care transitions</a:t>
            </a:r>
          </a:p>
          <a:p>
            <a:pPr lvl="1" eaLnBrk="1" hangingPunct="1"/>
            <a:endParaRPr lang="en-US" smtClean="0"/>
          </a:p>
          <a:p>
            <a:pPr lvl="1" eaLnBrk="1" hangingPunct="1">
              <a:buFontTx/>
              <a:buNone/>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44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445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44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4294967295"/>
          </p:nvPr>
        </p:nvSpPr>
        <p:spPr>
          <a:xfrm>
            <a:off x="457200" y="1828800"/>
            <a:ext cx="8153400" cy="3657600"/>
          </a:xfrm>
        </p:spPr>
        <p:txBody>
          <a:bodyPr/>
          <a:lstStyle/>
          <a:p>
            <a:pPr eaLnBrk="1" hangingPunct="1"/>
            <a:r>
              <a:rPr lang="en-US" smtClean="0"/>
              <a:t>Taking Medications</a:t>
            </a:r>
          </a:p>
          <a:p>
            <a:pPr lvl="1" eaLnBrk="1" hangingPunct="1"/>
            <a:r>
              <a:rPr lang="en-US" smtClean="0"/>
              <a:t>Involve your doctor and pharmacist in adding or changing herbals and OTC</a:t>
            </a:r>
            <a:r>
              <a:rPr lang="ja-JP" altLang="en-US" smtClean="0">
                <a:ea typeface="ＭＳ Ｐゴシック" charset="-128"/>
              </a:rPr>
              <a:t>’</a:t>
            </a:r>
            <a:r>
              <a:rPr lang="en-US" altLang="ja-JP" smtClean="0">
                <a:ea typeface="ＭＳ Ｐゴシック" charset="-128"/>
              </a:rPr>
              <a:t>s</a:t>
            </a:r>
          </a:p>
          <a:p>
            <a:pPr lvl="1" eaLnBrk="1" hangingPunct="1"/>
            <a:r>
              <a:rPr lang="en-US" smtClean="0"/>
              <a:t>Involve them in stopping medications</a:t>
            </a:r>
          </a:p>
          <a:p>
            <a:pPr lvl="1" eaLnBrk="1" hangingPunct="1"/>
            <a:r>
              <a:rPr lang="en-US" smtClean="0"/>
              <a:t>Know your meds</a:t>
            </a:r>
          </a:p>
          <a:p>
            <a:pPr lvl="2" eaLnBrk="1" hangingPunct="1"/>
            <a:r>
              <a:rPr lang="en-US" smtClean="0"/>
              <a:t>What are they treating?</a:t>
            </a:r>
          </a:p>
          <a:p>
            <a:pPr lvl="2" eaLnBrk="1" hangingPunct="1"/>
            <a:r>
              <a:rPr lang="en-US" smtClean="0"/>
              <a:t>What should I monitor for?</a:t>
            </a:r>
          </a:p>
          <a:p>
            <a:pPr lvl="1" eaLnBrk="1" hangingPunct="1"/>
            <a:endParaRPr lang="en-US" smtClean="0"/>
          </a:p>
        </p:txBody>
      </p:sp>
      <p:pic>
        <p:nvPicPr>
          <p:cNvPr id="21507" name="Picture 6" descr="medication-safety-tips"/>
          <p:cNvPicPr>
            <a:picLocks noChangeAspect="1" noChangeArrowheads="1"/>
          </p:cNvPicPr>
          <p:nvPr/>
        </p:nvPicPr>
        <p:blipFill>
          <a:blip r:embed="rId3"/>
          <a:srcRect/>
          <a:stretch>
            <a:fillRect/>
          </a:stretch>
        </p:blipFill>
        <p:spPr bwMode="auto">
          <a:xfrm>
            <a:off x="7162800" y="0"/>
            <a:ext cx="2197100" cy="2197100"/>
          </a:xfrm>
          <a:prstGeom prst="rect">
            <a:avLst/>
          </a:prstGeom>
          <a:noFill/>
          <a:ln w="9525">
            <a:noFill/>
            <a:miter lim="800000"/>
            <a:headEnd/>
            <a:tailEnd/>
          </a:ln>
        </p:spPr>
      </p:pic>
      <p:pic>
        <p:nvPicPr>
          <p:cNvPr id="21508" name="Picture 7" descr="meds"/>
          <p:cNvPicPr>
            <a:picLocks noChangeAspect="1" noChangeArrowheads="1"/>
          </p:cNvPicPr>
          <p:nvPr/>
        </p:nvPicPr>
        <p:blipFill>
          <a:blip r:embed="rId4"/>
          <a:srcRect/>
          <a:stretch>
            <a:fillRect/>
          </a:stretch>
        </p:blipFill>
        <p:spPr bwMode="auto">
          <a:xfrm>
            <a:off x="5867400" y="3733800"/>
            <a:ext cx="2438400" cy="2438400"/>
          </a:xfrm>
          <a:prstGeom prst="rect">
            <a:avLst/>
          </a:prstGeom>
          <a:noFill/>
          <a:ln w="9525">
            <a:noFill/>
            <a:miter lim="800000"/>
            <a:headEnd/>
            <a:tailEnd/>
          </a:ln>
        </p:spPr>
      </p:pic>
      <p:sp>
        <p:nvSpPr>
          <p:cNvPr id="21509" name="Rectangle 3"/>
          <p:cNvSpPr txBox="1">
            <a:spLocks noChangeArrowheads="1"/>
          </p:cNvSpPr>
          <p:nvPr/>
        </p:nvSpPr>
        <p:spPr bwMode="auto">
          <a:xfrm>
            <a:off x="457200" y="3733800"/>
            <a:ext cx="5486400" cy="4038600"/>
          </a:xfrm>
          <a:prstGeom prst="rect">
            <a:avLst/>
          </a:prstGeom>
          <a:noFill/>
          <a:ln w="9525">
            <a:noFill/>
            <a:miter lim="800000"/>
            <a:headEnd/>
            <a:tailEnd/>
          </a:ln>
        </p:spPr>
        <p:txBody>
          <a:bodyPr/>
          <a:lstStyle/>
          <a:p>
            <a:pPr marL="742950" lvl="1" indent="-285750" defTabSz="457200">
              <a:spcBef>
                <a:spcPct val="20000"/>
              </a:spcBef>
              <a:buFont typeface="Arial" charset="0"/>
              <a:buChar char="–"/>
            </a:pPr>
            <a:endParaRPr lang="en-US" sz="2400">
              <a:latin typeface="Calibri" pitchFamily="34" charset="0"/>
            </a:endParaRPr>
          </a:p>
        </p:txBody>
      </p:sp>
      <p:sp>
        <p:nvSpPr>
          <p:cNvPr id="21510" name="Rectangle 5"/>
          <p:cNvSpPr>
            <a:spLocks noChangeArrowheads="1"/>
          </p:cNvSpPr>
          <p:nvPr/>
        </p:nvSpPr>
        <p:spPr bwMode="auto">
          <a:xfrm>
            <a:off x="762000" y="533400"/>
            <a:ext cx="6627813" cy="1143000"/>
          </a:xfrm>
          <a:prstGeom prst="rect">
            <a:avLst/>
          </a:prstGeom>
          <a:noFill/>
          <a:ln w="9525">
            <a:noFill/>
            <a:miter lim="800000"/>
            <a:headEnd/>
            <a:tailEnd/>
          </a:ln>
          <a:effectLst/>
        </p:spPr>
        <p:txBody>
          <a:bodyPr anchor="ctr"/>
          <a:lstStyle/>
          <a:p>
            <a:r>
              <a:rPr lang="en-US" sz="3300">
                <a:solidFill>
                  <a:schemeClr val="tx2"/>
                </a:solidFill>
                <a:latin typeface="Arial Black" pitchFamily="34" charset="0"/>
              </a:rPr>
              <a:t>How to be a Safe Patient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p:txBody>
          <a:bodyPr anchor="ctr"/>
          <a:lstStyle/>
          <a:p>
            <a:pPr eaLnBrk="1" hangingPunct="1"/>
            <a:r>
              <a:rPr lang="en-US" smtClean="0"/>
              <a:t>Introduction</a:t>
            </a:r>
            <a:r>
              <a:rPr lang="en-US" altLang="zh-CN" sz="2500" baseline="30000" smtClean="0">
                <a:solidFill>
                  <a:srgbClr val="000000"/>
                </a:solidFill>
                <a:latin typeface="Times New (W1)" pitchFamily="18" charset="0"/>
                <a:ea typeface="SimSun" pitchFamily="2" charset="-122"/>
                <a:cs typeface="Times New Roman" pitchFamily="18" charset="0"/>
              </a:rPr>
              <a:t>1</a:t>
            </a:r>
            <a:r>
              <a:rPr lang="en-US" altLang="zh-CN" smtClean="0">
                <a:ea typeface="SimSun" pitchFamily="2" charset="-122"/>
              </a:rPr>
              <a:t> </a:t>
            </a:r>
            <a:endParaRPr lang="en-US" smtClean="0"/>
          </a:p>
        </p:txBody>
      </p:sp>
      <p:sp>
        <p:nvSpPr>
          <p:cNvPr id="4099" name="Rectangle 3"/>
          <p:cNvSpPr>
            <a:spLocks noGrp="1" noChangeArrowheads="1"/>
          </p:cNvSpPr>
          <p:nvPr>
            <p:ph idx="4294967295"/>
          </p:nvPr>
        </p:nvSpPr>
        <p:spPr/>
        <p:txBody>
          <a:bodyPr/>
          <a:lstStyle/>
          <a:p>
            <a:pPr eaLnBrk="1" hangingPunct="1">
              <a:lnSpc>
                <a:spcPct val="90000"/>
              </a:lnSpc>
            </a:pPr>
            <a:r>
              <a:rPr lang="en-US" sz="2400" smtClean="0"/>
              <a:t>Adverse drug events are the sixth leading cause of death in hospitals and are responsible for 7% of all admissions. </a:t>
            </a:r>
          </a:p>
          <a:p>
            <a:pPr eaLnBrk="1" hangingPunct="1">
              <a:lnSpc>
                <a:spcPct val="90000"/>
              </a:lnSpc>
            </a:pPr>
            <a:r>
              <a:rPr lang="en-US" sz="2400" smtClean="0"/>
              <a:t>Health &amp; Human Services estimates that medication errors cost medicare 1.2 billion dollars </a:t>
            </a:r>
          </a:p>
          <a:p>
            <a:pPr eaLnBrk="1" hangingPunct="1">
              <a:lnSpc>
                <a:spcPct val="90000"/>
              </a:lnSpc>
            </a:pPr>
            <a:r>
              <a:rPr lang="en-US" sz="2400" smtClean="0"/>
              <a:t>Over half of adverse drug events are preventable, a significant cause is incomplete medication information. </a:t>
            </a:r>
          </a:p>
          <a:p>
            <a:pPr eaLnBrk="1" hangingPunct="1">
              <a:lnSpc>
                <a:spcPct val="90000"/>
              </a:lnSpc>
            </a:pPr>
            <a:r>
              <a:rPr lang="en-US" sz="2400" smtClean="0"/>
              <a:t>Keeping an accurate and up to date medication list will decrease your risk of an adverse drug event. </a:t>
            </a:r>
          </a:p>
          <a:p>
            <a:pPr eaLnBrk="1" hangingPunct="1">
              <a:lnSpc>
                <a:spcPct val="90000"/>
              </a:lnSpc>
              <a:buFont typeface="Wingdings" pitchFamily="2" charset="2"/>
              <a:buNone/>
            </a:pPr>
            <a:endParaRPr lang="en-US" sz="11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title" idx="4294967295"/>
          </p:nvPr>
        </p:nvSpPr>
        <p:spPr>
          <a:xfrm>
            <a:off x="762000" y="533400"/>
            <a:ext cx="6627813" cy="1143000"/>
          </a:xfrm>
          <a:noFill/>
        </p:spPr>
        <p:txBody>
          <a:bodyPr anchor="ctr"/>
          <a:lstStyle/>
          <a:p>
            <a:pPr eaLnBrk="1" hangingPunct="1"/>
            <a:r>
              <a:rPr lang="en-US" smtClean="0"/>
              <a:t>How to be a Safe Patient</a:t>
            </a:r>
          </a:p>
        </p:txBody>
      </p:sp>
      <p:sp>
        <p:nvSpPr>
          <p:cNvPr id="22531" name="Rectangle 3"/>
          <p:cNvSpPr>
            <a:spLocks noGrp="1" noChangeArrowheads="1"/>
          </p:cNvSpPr>
          <p:nvPr>
            <p:ph idx="4294967295"/>
          </p:nvPr>
        </p:nvSpPr>
        <p:spPr>
          <a:xfrm>
            <a:off x="762000" y="2109788"/>
            <a:ext cx="7696200" cy="3833812"/>
          </a:xfrm>
        </p:spPr>
        <p:txBody>
          <a:bodyPr/>
          <a:lstStyle/>
          <a:p>
            <a:pPr eaLnBrk="1" hangingPunct="1">
              <a:lnSpc>
                <a:spcPct val="90000"/>
              </a:lnSpc>
            </a:pPr>
            <a:r>
              <a:rPr lang="en-US" smtClean="0"/>
              <a:t>Keep one week of all meds on hand at all times</a:t>
            </a:r>
          </a:p>
          <a:p>
            <a:pPr eaLnBrk="1" hangingPunct="1">
              <a:lnSpc>
                <a:spcPct val="90000"/>
              </a:lnSpc>
            </a:pPr>
            <a:r>
              <a:rPr lang="en-US" smtClean="0"/>
              <a:t>Fill early a few months in a row to build up 7 days of all prescription medications</a:t>
            </a:r>
          </a:p>
          <a:p>
            <a:pPr eaLnBrk="1" hangingPunct="1">
              <a:lnSpc>
                <a:spcPct val="90000"/>
              </a:lnSpc>
            </a:pPr>
            <a:r>
              <a:rPr lang="en-US" smtClean="0"/>
              <a:t>Swap out your back up meds regularly</a:t>
            </a:r>
          </a:p>
          <a:p>
            <a:pPr eaLnBrk="1" hangingPunct="1">
              <a:lnSpc>
                <a:spcPct val="90000"/>
              </a:lnSpc>
            </a:pPr>
            <a:endParaRPr lang="en-US" smtClean="0"/>
          </a:p>
        </p:txBody>
      </p:sp>
      <p:pic>
        <p:nvPicPr>
          <p:cNvPr id="22532" name="Picture 6" descr="medication-safety-tips"/>
          <p:cNvPicPr>
            <a:picLocks noChangeAspect="1" noChangeArrowheads="1"/>
          </p:cNvPicPr>
          <p:nvPr/>
        </p:nvPicPr>
        <p:blipFill>
          <a:blip r:embed="rId3"/>
          <a:srcRect/>
          <a:stretch>
            <a:fillRect/>
          </a:stretch>
        </p:blipFill>
        <p:spPr bwMode="auto">
          <a:xfrm>
            <a:off x="7162800" y="0"/>
            <a:ext cx="2197100" cy="2197100"/>
          </a:xfrm>
          <a:prstGeom prst="rect">
            <a:avLst/>
          </a:prstGeom>
          <a:noFill/>
          <a:ln w="9525">
            <a:noFill/>
            <a:miter lim="800000"/>
            <a:headEnd/>
            <a:tailEnd/>
          </a:ln>
        </p:spPr>
      </p:pic>
      <p:sp>
        <p:nvSpPr>
          <p:cNvPr id="22533" name="Rectangle 3"/>
          <p:cNvSpPr txBox="1">
            <a:spLocks noChangeArrowheads="1"/>
          </p:cNvSpPr>
          <p:nvPr/>
        </p:nvSpPr>
        <p:spPr bwMode="auto">
          <a:xfrm>
            <a:off x="3200400" y="4419600"/>
            <a:ext cx="5181600" cy="2438400"/>
          </a:xfrm>
          <a:prstGeom prst="rect">
            <a:avLst/>
          </a:prstGeom>
          <a:noFill/>
          <a:ln w="9525">
            <a:noFill/>
            <a:miter lim="800000"/>
            <a:headEnd/>
            <a:tailEnd/>
          </a:ln>
        </p:spPr>
        <p:txBody>
          <a:bodyPr/>
          <a:lstStyle/>
          <a:p>
            <a:pPr marL="742950" lvl="1" indent="-285750" defTabSz="457200">
              <a:lnSpc>
                <a:spcPct val="90000"/>
              </a:lnSpc>
              <a:spcBef>
                <a:spcPct val="20000"/>
              </a:spcBef>
              <a:buFont typeface="Arial" charset="0"/>
              <a:buChar char="–"/>
            </a:pPr>
            <a:endParaRPr lang="en-US" sz="2400">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title" idx="4294967295"/>
          </p:nvPr>
        </p:nvSpPr>
        <p:spPr>
          <a:xfrm>
            <a:off x="762000" y="533400"/>
            <a:ext cx="6627813" cy="1143000"/>
          </a:xfrm>
          <a:noFill/>
        </p:spPr>
        <p:txBody>
          <a:bodyPr anchor="ctr"/>
          <a:lstStyle/>
          <a:p>
            <a:pPr eaLnBrk="1" hangingPunct="1"/>
            <a:r>
              <a:rPr lang="en-US" smtClean="0"/>
              <a:t>How to be a Safe Patient</a:t>
            </a:r>
          </a:p>
        </p:txBody>
      </p:sp>
      <p:sp>
        <p:nvSpPr>
          <p:cNvPr id="23555" name="Rectangle 3"/>
          <p:cNvSpPr>
            <a:spLocks noGrp="1" noChangeArrowheads="1"/>
          </p:cNvSpPr>
          <p:nvPr>
            <p:ph idx="4294967295"/>
          </p:nvPr>
        </p:nvSpPr>
        <p:spPr>
          <a:xfrm>
            <a:off x="762000" y="1828800"/>
            <a:ext cx="8229600" cy="4572000"/>
          </a:xfrm>
        </p:spPr>
        <p:txBody>
          <a:bodyPr/>
          <a:lstStyle/>
          <a:p>
            <a:pPr eaLnBrk="1" hangingPunct="1"/>
            <a:r>
              <a:rPr lang="en-US" sz="2800" smtClean="0"/>
              <a:t>Storage of Medications</a:t>
            </a:r>
          </a:p>
          <a:p>
            <a:pPr lvl="1" eaLnBrk="1" hangingPunct="1"/>
            <a:r>
              <a:rPr lang="en-US" sz="2400" smtClean="0"/>
              <a:t>Avoid extreme temperatures (do not leave in car, travel with them in carry on luggage)</a:t>
            </a:r>
          </a:p>
          <a:p>
            <a:pPr lvl="1" eaLnBrk="1" hangingPunct="1"/>
            <a:r>
              <a:rPr lang="en-US" sz="2400" smtClean="0"/>
              <a:t>Avoid humidity (bathroom)</a:t>
            </a:r>
          </a:p>
          <a:p>
            <a:pPr lvl="1" eaLnBrk="1" hangingPunct="1"/>
            <a:r>
              <a:rPr lang="en-US" sz="2400" smtClean="0"/>
              <a:t>Pay attention to special storage needs (e.g. refrigeration)</a:t>
            </a:r>
          </a:p>
          <a:p>
            <a:pPr eaLnBrk="1" hangingPunct="1"/>
            <a:r>
              <a:rPr lang="en-US" sz="2800" smtClean="0"/>
              <a:t>Do not</a:t>
            </a:r>
            <a:r>
              <a:rPr lang="en-US" altLang="ja-JP" sz="2800" smtClean="0">
                <a:ea typeface="ＭＳ Ｐゴシック" charset="-128"/>
              </a:rPr>
              <a:t> share medications!</a:t>
            </a:r>
            <a:endParaRPr lang="en-US" sz="2800" smtClean="0"/>
          </a:p>
        </p:txBody>
      </p:sp>
      <p:pic>
        <p:nvPicPr>
          <p:cNvPr id="23556" name="Picture 7" descr="medication-safety-tips"/>
          <p:cNvPicPr>
            <a:picLocks noChangeAspect="1" noChangeArrowheads="1"/>
          </p:cNvPicPr>
          <p:nvPr/>
        </p:nvPicPr>
        <p:blipFill>
          <a:blip r:embed="rId3"/>
          <a:srcRect/>
          <a:stretch>
            <a:fillRect/>
          </a:stretch>
        </p:blipFill>
        <p:spPr bwMode="auto">
          <a:xfrm>
            <a:off x="7162800" y="0"/>
            <a:ext cx="2197100" cy="2197100"/>
          </a:xfrm>
          <a:prstGeom prst="rect">
            <a:avLst/>
          </a:prstGeom>
          <a:noFill/>
          <a:ln w="9525">
            <a:noFill/>
            <a:miter lim="800000"/>
            <a:headEnd/>
            <a:tailEnd/>
          </a:ln>
        </p:spPr>
      </p:pic>
      <p:pic>
        <p:nvPicPr>
          <p:cNvPr id="23557" name="Picture 1" descr="dont' share.jpg"/>
          <p:cNvPicPr>
            <a:picLocks noChangeAspect="1"/>
          </p:cNvPicPr>
          <p:nvPr/>
        </p:nvPicPr>
        <p:blipFill>
          <a:blip r:embed="rId4"/>
          <a:srcRect/>
          <a:stretch>
            <a:fillRect/>
          </a:stretch>
        </p:blipFill>
        <p:spPr bwMode="auto">
          <a:xfrm>
            <a:off x="2133600" y="4953000"/>
            <a:ext cx="5181600" cy="1360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9"/>
          <p:cNvSpPr>
            <a:spLocks noGrp="1" noChangeArrowheads="1"/>
          </p:cNvSpPr>
          <p:nvPr>
            <p:ph type="title" idx="4294967295"/>
          </p:nvPr>
        </p:nvSpPr>
        <p:spPr>
          <a:xfrm>
            <a:off x="762000" y="533400"/>
            <a:ext cx="6627813" cy="1143000"/>
          </a:xfrm>
          <a:noFill/>
        </p:spPr>
        <p:txBody>
          <a:bodyPr anchor="ctr"/>
          <a:lstStyle/>
          <a:p>
            <a:pPr eaLnBrk="1" hangingPunct="1"/>
            <a:r>
              <a:rPr lang="en-US" smtClean="0"/>
              <a:t>How to be a Safe Patient</a:t>
            </a:r>
          </a:p>
        </p:txBody>
      </p:sp>
      <p:sp>
        <p:nvSpPr>
          <p:cNvPr id="24579" name="Rectangle 3"/>
          <p:cNvSpPr>
            <a:spLocks noGrp="1" noChangeArrowheads="1"/>
          </p:cNvSpPr>
          <p:nvPr>
            <p:ph type="body" sz="half" idx="4294967295"/>
          </p:nvPr>
        </p:nvSpPr>
        <p:spPr>
          <a:xfrm>
            <a:off x="3810000" y="1752600"/>
            <a:ext cx="4800600" cy="4724400"/>
          </a:xfrm>
        </p:spPr>
        <p:txBody>
          <a:bodyPr/>
          <a:lstStyle/>
          <a:p>
            <a:pPr eaLnBrk="1" hangingPunct="1"/>
            <a:r>
              <a:rPr lang="en-US" sz="2700" smtClean="0"/>
              <a:t>Disposal</a:t>
            </a:r>
          </a:p>
          <a:p>
            <a:pPr lvl="1" eaLnBrk="1" hangingPunct="1"/>
            <a:r>
              <a:rPr lang="en-US" sz="2200" smtClean="0"/>
              <a:t>Narcotics</a:t>
            </a:r>
          </a:p>
          <a:p>
            <a:pPr lvl="2" eaLnBrk="1" hangingPunct="1"/>
            <a:r>
              <a:rPr lang="en-US" sz="2000" smtClean="0"/>
              <a:t>DEA Take back Day: When: April 27, 2013 10:00AM - 2:00PM</a:t>
            </a:r>
          </a:p>
          <a:p>
            <a:pPr lvl="2" eaLnBrk="1" hangingPunct="1"/>
            <a:r>
              <a:rPr lang="en-US" sz="2000" smtClean="0"/>
              <a:t>Police</a:t>
            </a:r>
          </a:p>
          <a:p>
            <a:pPr lvl="1" eaLnBrk="1" hangingPunct="1"/>
            <a:r>
              <a:rPr lang="en-US" sz="2200" smtClean="0"/>
              <a:t>Safe Return boxes</a:t>
            </a:r>
          </a:p>
          <a:p>
            <a:pPr lvl="2" eaLnBrk="1" hangingPunct="1"/>
            <a:r>
              <a:rPr lang="en-US" sz="2000" smtClean="0"/>
              <a:t>Takebackyourmeds.org for locations</a:t>
            </a:r>
          </a:p>
          <a:p>
            <a:pPr lvl="1" eaLnBrk="1" hangingPunct="1"/>
            <a:r>
              <a:rPr lang="en-US" sz="2200" smtClean="0"/>
              <a:t>Kitty litter or coffee in the trash</a:t>
            </a:r>
          </a:p>
          <a:p>
            <a:pPr eaLnBrk="1" hangingPunct="1"/>
            <a:endParaRPr lang="en-US" sz="2700" smtClean="0"/>
          </a:p>
        </p:txBody>
      </p:sp>
      <p:pic>
        <p:nvPicPr>
          <p:cNvPr id="36870" name="Picture 6" descr="coffee ground"/>
          <p:cNvPicPr>
            <a:picLocks noGrp="1" noChangeAspect="1" noChangeArrowheads="1"/>
          </p:cNvPicPr>
          <p:nvPr>
            <p:ph sz="quarter" idx="4294967295"/>
          </p:nvPr>
        </p:nvPicPr>
        <p:blipFill>
          <a:blip r:embed="rId3"/>
          <a:srcRect/>
          <a:stretch>
            <a:fillRect/>
          </a:stretch>
        </p:blipFill>
        <p:spPr>
          <a:xfrm>
            <a:off x="2286000" y="3810000"/>
            <a:ext cx="1617663" cy="2438400"/>
          </a:xfrm>
          <a:extLst>
            <a:ext uri="{AF507438-7753-43E0-B8FC-AC1667EBCBE1}">
              <a14:hiddenEffects xmlns="" xmlns:a14="http://schemas.microsoft.com/office/drawing/2010/main">
                <a:effectLst>
                  <a:outerShdw blurRad="63500" dist="38099" dir="2700000" algn="ctr" rotWithShape="0">
                    <a:srgbClr val="808080">
                      <a:alpha val="74997"/>
                    </a:srgbClr>
                  </a:outerShdw>
                </a:effectLst>
              </a14:hiddenEffects>
            </a:ext>
          </a:extLst>
        </p:spPr>
      </p:pic>
      <p:pic>
        <p:nvPicPr>
          <p:cNvPr id="24581" name="Picture 10" descr="medication-safety-tips"/>
          <p:cNvPicPr>
            <a:picLocks noChangeAspect="1" noChangeArrowheads="1"/>
          </p:cNvPicPr>
          <p:nvPr/>
        </p:nvPicPr>
        <p:blipFill>
          <a:blip r:embed="rId4"/>
          <a:srcRect/>
          <a:stretch>
            <a:fillRect/>
          </a:stretch>
        </p:blipFill>
        <p:spPr bwMode="auto">
          <a:xfrm>
            <a:off x="7162800" y="0"/>
            <a:ext cx="2197100" cy="2197100"/>
          </a:xfrm>
          <a:prstGeom prst="rect">
            <a:avLst/>
          </a:prstGeom>
          <a:noFill/>
          <a:ln w="9525">
            <a:noFill/>
            <a:miter lim="800000"/>
            <a:headEnd/>
            <a:tailEnd/>
          </a:ln>
        </p:spPr>
      </p:pic>
      <p:pic>
        <p:nvPicPr>
          <p:cNvPr id="36868" name="Picture 4" descr="drug_take_back_day"/>
          <p:cNvPicPr>
            <a:picLocks noGrp="1" noChangeAspect="1" noChangeArrowheads="1"/>
          </p:cNvPicPr>
          <p:nvPr>
            <p:ph sz="quarter" idx="4294967295"/>
          </p:nvPr>
        </p:nvPicPr>
        <p:blipFill>
          <a:blip r:embed="rId5"/>
          <a:srcRect/>
          <a:stretch>
            <a:fillRect/>
          </a:stretch>
        </p:blipFill>
        <p:spPr>
          <a:xfrm>
            <a:off x="381000" y="1928813"/>
            <a:ext cx="2185988" cy="2185987"/>
          </a:xfrm>
          <a:extLst>
            <a:ext uri="{AF507438-7753-43E0-B8FC-AC1667EBCBE1}">
              <a14:hiddenEffects xmlns="" xmlns:a14="http://schemas.microsoft.com/office/drawing/2010/main">
                <a:effectLst>
                  <a:outerShdw blurRad="63500" dist="38099" dir="2700000" algn="ctr" rotWithShape="0">
                    <a:srgbClr val="808080">
                      <a:alpha val="74997"/>
                    </a:srgbClr>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a:xfrm>
            <a:off x="762000" y="1219200"/>
            <a:ext cx="7696200" cy="1143000"/>
          </a:xfrm>
        </p:spPr>
        <p:txBody>
          <a:bodyPr/>
          <a:lstStyle/>
          <a:p>
            <a:pPr algn="ctr" eaLnBrk="1" hangingPunct="1"/>
            <a:r>
              <a:rPr lang="en-US" smtClean="0"/>
              <a:t>Ease your medication burden</a:t>
            </a:r>
          </a:p>
        </p:txBody>
      </p:sp>
      <p:pic>
        <p:nvPicPr>
          <p:cNvPr id="25603" name="Picture 2" descr="http://t2.gstatic.com/images?q=tbn:ANd9GcQsCRBCFoDubCJjFgrud_V0xt6ctWLVMQMhXbcnYp2QYpHxfamxeTyJIA"/>
          <p:cNvPicPr>
            <a:picLocks noGrp="1" noChangeAspect="1" noChangeArrowheads="1"/>
          </p:cNvPicPr>
          <p:nvPr>
            <p:ph idx="1"/>
          </p:nvPr>
        </p:nvPicPr>
        <p:blipFill>
          <a:blip r:embed="rId2"/>
          <a:srcRect/>
          <a:stretch>
            <a:fillRect/>
          </a:stretch>
        </p:blipFill>
        <p:spPr>
          <a:xfrm>
            <a:off x="2209800" y="2438400"/>
            <a:ext cx="4876800" cy="3638550"/>
          </a:xfr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457200" y="533400"/>
            <a:ext cx="8229600" cy="1143000"/>
          </a:xfrm>
        </p:spPr>
        <p:txBody>
          <a:bodyPr anchor="ctr"/>
          <a:lstStyle/>
          <a:p>
            <a:pPr eaLnBrk="1" hangingPunct="1"/>
            <a:r>
              <a:rPr lang="en-US" sz="2500" smtClean="0"/>
              <a:t>Help Your Pharmacy Help You:</a:t>
            </a:r>
            <a:br>
              <a:rPr lang="en-US" sz="2500" smtClean="0"/>
            </a:br>
            <a:r>
              <a:rPr lang="en-US" sz="2500" smtClean="0"/>
              <a:t>Ways to Avoid Delays and Frustration</a:t>
            </a:r>
          </a:p>
        </p:txBody>
      </p:sp>
      <p:sp>
        <p:nvSpPr>
          <p:cNvPr id="21507" name="Rectangle 3"/>
          <p:cNvSpPr>
            <a:spLocks noGrp="1" noChangeArrowheads="1"/>
          </p:cNvSpPr>
          <p:nvPr>
            <p:ph type="body" sz="half" idx="4294967295"/>
          </p:nvPr>
        </p:nvSpPr>
        <p:spPr>
          <a:xfrm>
            <a:off x="685800" y="1828800"/>
            <a:ext cx="7481888" cy="2787650"/>
          </a:xfrm>
        </p:spPr>
        <p:txBody>
          <a:bodyPr/>
          <a:lstStyle/>
          <a:p>
            <a:pPr eaLnBrk="1" hangingPunct="1"/>
            <a:r>
              <a:rPr lang="en-US" sz="2700" smtClean="0"/>
              <a:t>Limit yourself to only one or two pharmacies</a:t>
            </a:r>
          </a:p>
          <a:p>
            <a:pPr eaLnBrk="1" hangingPunct="1"/>
            <a:r>
              <a:rPr lang="en-US" sz="2700" smtClean="0"/>
              <a:t>Know your pharmacist</a:t>
            </a:r>
          </a:p>
          <a:p>
            <a:pPr eaLnBrk="1" hangingPunct="1"/>
            <a:r>
              <a:rPr lang="en-US" sz="2700" smtClean="0"/>
              <a:t>Allow three days for refills</a:t>
            </a:r>
          </a:p>
          <a:p>
            <a:pPr lvl="1" eaLnBrk="1" hangingPunct="1"/>
            <a:r>
              <a:rPr lang="en-US" sz="2200" smtClean="0"/>
              <a:t>Refill request, insurance, prior authorizations, etc.</a:t>
            </a:r>
          </a:p>
          <a:p>
            <a:pPr eaLnBrk="1" hangingPunct="1"/>
            <a:r>
              <a:rPr lang="en-US" sz="2700" smtClean="0"/>
              <a:t>Counseling</a:t>
            </a:r>
          </a:p>
          <a:p>
            <a:pPr eaLnBrk="1" hangingPunct="1"/>
            <a:r>
              <a:rPr lang="en-US" sz="2700" smtClean="0"/>
              <a:t>Ask questions</a:t>
            </a:r>
          </a:p>
        </p:txBody>
      </p:sp>
      <p:pic>
        <p:nvPicPr>
          <p:cNvPr id="26628" name="Picture 1" descr="happy rph.jpg"/>
          <p:cNvPicPr>
            <a:picLocks noChangeAspect="1"/>
          </p:cNvPicPr>
          <p:nvPr/>
        </p:nvPicPr>
        <p:blipFill>
          <a:blip r:embed="rId3"/>
          <a:srcRect/>
          <a:stretch>
            <a:fillRect/>
          </a:stretch>
        </p:blipFill>
        <p:spPr bwMode="auto">
          <a:xfrm>
            <a:off x="4648200" y="3886200"/>
            <a:ext cx="3581400" cy="2387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p:txBody>
          <a:bodyPr anchor="ctr"/>
          <a:lstStyle/>
          <a:p>
            <a:pPr eaLnBrk="1" hangingPunct="1"/>
            <a:r>
              <a:rPr lang="en-US" sz="2900" smtClean="0"/>
              <a:t>Options to make taking your meds easier</a:t>
            </a:r>
          </a:p>
        </p:txBody>
      </p:sp>
      <p:sp>
        <p:nvSpPr>
          <p:cNvPr id="27651" name="Rectangle 3"/>
          <p:cNvSpPr>
            <a:spLocks noGrp="1" noChangeArrowheads="1"/>
          </p:cNvSpPr>
          <p:nvPr>
            <p:ph idx="4294967295"/>
          </p:nvPr>
        </p:nvSpPr>
        <p:spPr>
          <a:xfrm>
            <a:off x="4038600" y="1905000"/>
            <a:ext cx="4876800" cy="5334000"/>
          </a:xfrm>
        </p:spPr>
        <p:txBody>
          <a:bodyPr/>
          <a:lstStyle/>
          <a:p>
            <a:pPr eaLnBrk="1" hangingPunct="1"/>
            <a:r>
              <a:rPr lang="en-US" sz="2400" smtClean="0"/>
              <a:t>Medisets/Bubble packs</a:t>
            </a:r>
          </a:p>
          <a:p>
            <a:pPr eaLnBrk="1" hangingPunct="1"/>
            <a:r>
              <a:rPr lang="en-US" sz="2400" smtClean="0"/>
              <a:t>Pill boxes</a:t>
            </a:r>
          </a:p>
          <a:p>
            <a:pPr eaLnBrk="1" hangingPunct="1"/>
            <a:r>
              <a:rPr lang="en-US" sz="2400" smtClean="0"/>
              <a:t>Medication List</a:t>
            </a:r>
          </a:p>
          <a:p>
            <a:pPr eaLnBrk="1" hangingPunct="1"/>
            <a:r>
              <a:rPr lang="en-US" sz="2400" smtClean="0"/>
              <a:t>Medication synchronization</a:t>
            </a:r>
          </a:p>
          <a:p>
            <a:pPr eaLnBrk="1" hangingPunct="1"/>
            <a:r>
              <a:rPr lang="en-US" sz="2400" smtClean="0"/>
              <a:t>Automatic Cycle filling </a:t>
            </a:r>
          </a:p>
          <a:p>
            <a:pPr eaLnBrk="1" hangingPunct="1"/>
            <a:r>
              <a:rPr lang="en-US" sz="2400" smtClean="0"/>
              <a:t>Liquid forms and compounding</a:t>
            </a:r>
          </a:p>
          <a:p>
            <a:pPr eaLnBrk="1" hangingPunct="1"/>
            <a:r>
              <a:rPr lang="en-US" sz="2400" smtClean="0"/>
              <a:t>Long acting forms</a:t>
            </a:r>
          </a:p>
          <a:p>
            <a:pPr eaLnBrk="1" hangingPunct="1"/>
            <a:r>
              <a:rPr lang="en-US" sz="2400" smtClean="0"/>
              <a:t>Med reminders, alerts, monitors, etc. </a:t>
            </a:r>
          </a:p>
          <a:p>
            <a:pPr eaLnBrk="1" hangingPunct="1"/>
            <a:endParaRPr lang="en-US" sz="2400" smtClean="0"/>
          </a:p>
        </p:txBody>
      </p:sp>
      <p:pic>
        <p:nvPicPr>
          <p:cNvPr id="27652" name="Picture 1" descr="3652661409_a5eddf0ea5_z.jpg"/>
          <p:cNvPicPr>
            <a:picLocks noChangeAspect="1"/>
          </p:cNvPicPr>
          <p:nvPr/>
        </p:nvPicPr>
        <p:blipFill>
          <a:blip r:embed="rId3"/>
          <a:srcRect l="7285" r="46210"/>
          <a:stretch>
            <a:fillRect/>
          </a:stretch>
        </p:blipFill>
        <p:spPr bwMode="auto">
          <a:xfrm>
            <a:off x="762000" y="1828800"/>
            <a:ext cx="2317750" cy="3581400"/>
          </a:xfrm>
          <a:prstGeom prst="rect">
            <a:avLst/>
          </a:prstGeom>
          <a:noFill/>
          <a:ln w="9525">
            <a:noFill/>
            <a:miter lim="800000"/>
            <a:headEnd/>
            <a:tailEnd/>
          </a:ln>
        </p:spPr>
      </p:pic>
      <p:sp>
        <p:nvSpPr>
          <p:cNvPr id="27653" name="TextBox 1"/>
          <p:cNvSpPr txBox="1">
            <a:spLocks noChangeArrowheads="1"/>
          </p:cNvSpPr>
          <p:nvPr/>
        </p:nvSpPr>
        <p:spPr bwMode="auto">
          <a:xfrm>
            <a:off x="903288" y="5867400"/>
            <a:ext cx="7250112" cy="369888"/>
          </a:xfrm>
          <a:prstGeom prst="rect">
            <a:avLst/>
          </a:prstGeom>
          <a:noFill/>
          <a:ln w="9525">
            <a:noFill/>
            <a:miter lim="800000"/>
            <a:headEnd/>
            <a:tailEnd/>
          </a:ln>
        </p:spPr>
        <p:txBody>
          <a:bodyPr wrap="none">
            <a:spAutoFit/>
          </a:bodyPr>
          <a:lstStyle/>
          <a:p>
            <a:r>
              <a:rPr lang="en-US">
                <a:solidFill>
                  <a:srgbClr val="FF0000"/>
                </a:solidFill>
              </a:rPr>
              <a:t>***Customize this slide to reflect services available to your patients***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sz="quarter" idx="4294967295"/>
          </p:nvPr>
        </p:nvSpPr>
        <p:spPr>
          <a:xfrm>
            <a:off x="457200" y="152400"/>
            <a:ext cx="8229600" cy="1143000"/>
          </a:xfrm>
        </p:spPr>
        <p:txBody>
          <a:bodyPr anchor="ctr"/>
          <a:lstStyle/>
          <a:p>
            <a:pPr eaLnBrk="1" hangingPunct="1"/>
            <a:r>
              <a:rPr lang="en-US" smtClean="0"/>
              <a:t>Medication Aids</a:t>
            </a:r>
          </a:p>
        </p:txBody>
      </p:sp>
      <p:pic>
        <p:nvPicPr>
          <p:cNvPr id="30736" name="Picture 16" descr="bubble-pack"/>
          <p:cNvPicPr>
            <a:picLocks noGrp="1" noChangeAspect="1" noChangeArrowheads="1"/>
          </p:cNvPicPr>
          <p:nvPr>
            <p:ph sz="quarter" idx="4294967295"/>
          </p:nvPr>
        </p:nvPicPr>
        <p:blipFill>
          <a:blip r:embed="rId3"/>
          <a:srcRect/>
          <a:stretch>
            <a:fillRect/>
          </a:stretch>
        </p:blipFill>
        <p:spPr>
          <a:xfrm>
            <a:off x="1654175" y="1219200"/>
            <a:ext cx="2689225" cy="2819400"/>
          </a:xfrm>
          <a:extLst>
            <a:ext uri="{AF507438-7753-43E0-B8FC-AC1667EBCBE1}">
              <a14:hiddenEffects xmlns="" xmlns:a14="http://schemas.microsoft.com/office/drawing/2010/main">
                <a:effectLst>
                  <a:outerShdw blurRad="63500" dist="38099" dir="2700000" algn="ctr" rotWithShape="0">
                    <a:srgbClr val="808080">
                      <a:alpha val="74997"/>
                    </a:srgbClr>
                  </a:outerShdw>
                </a:effectLst>
              </a14:hiddenEffects>
            </a:ext>
          </a:extLst>
        </p:spPr>
      </p:pic>
      <p:pic>
        <p:nvPicPr>
          <p:cNvPr id="30731" name="Picture 11" descr="mediset"/>
          <p:cNvPicPr>
            <a:picLocks noGrp="1" noChangeAspect="1" noChangeArrowheads="1"/>
          </p:cNvPicPr>
          <p:nvPr>
            <p:ph sz="quarter" idx="4294967295"/>
          </p:nvPr>
        </p:nvPicPr>
        <p:blipFill>
          <a:blip r:embed="rId4"/>
          <a:srcRect t="13889" b="13889"/>
          <a:stretch>
            <a:fillRect/>
          </a:stretch>
        </p:blipFill>
        <p:spPr>
          <a:xfrm>
            <a:off x="4419600" y="4114800"/>
            <a:ext cx="3776663" cy="1952625"/>
          </a:xfrm>
          <a:extLst>
            <a:ext uri="{AF507438-7753-43E0-B8FC-AC1667EBCBE1}">
              <a14:hiddenEffects xmlns="" xmlns:a14="http://schemas.microsoft.com/office/drawing/2010/main">
                <a:effectLst>
                  <a:outerShdw blurRad="63500" dist="38099" dir="2700000" algn="ctr" rotWithShape="0">
                    <a:srgbClr val="808080">
                      <a:alpha val="74997"/>
                    </a:srgbClr>
                  </a:outerShdw>
                </a:effectLst>
              </a14:hiddenEffects>
            </a:ext>
          </a:extLst>
        </p:spPr>
      </p:pic>
      <p:pic>
        <p:nvPicPr>
          <p:cNvPr id="28677" name="Picture 17" descr="dose_alert"/>
          <p:cNvPicPr>
            <a:picLocks noChangeAspect="1" noChangeArrowheads="1"/>
          </p:cNvPicPr>
          <p:nvPr/>
        </p:nvPicPr>
        <p:blipFill>
          <a:blip r:embed="rId5"/>
          <a:srcRect/>
          <a:stretch>
            <a:fillRect/>
          </a:stretch>
        </p:blipFill>
        <p:spPr bwMode="auto">
          <a:xfrm>
            <a:off x="1447800" y="4060825"/>
            <a:ext cx="2971800" cy="2720975"/>
          </a:xfrm>
          <a:prstGeom prst="rect">
            <a:avLst/>
          </a:prstGeom>
          <a:noFill/>
          <a:ln w="9525">
            <a:noFill/>
            <a:miter lim="800000"/>
            <a:headEnd/>
            <a:tailEnd/>
          </a:ln>
        </p:spPr>
      </p:pic>
      <p:pic>
        <p:nvPicPr>
          <p:cNvPr id="28678" name="Content Placeholder 3" descr="compounding.jpg"/>
          <p:cNvPicPr>
            <a:picLocks noGrp="1" noChangeAspect="1"/>
          </p:cNvPicPr>
          <p:nvPr>
            <p:ph sz="quarter" idx="4294967295"/>
          </p:nvPr>
        </p:nvPicPr>
        <p:blipFill>
          <a:blip r:embed="rId6"/>
          <a:srcRect t="9425" b="9425"/>
          <a:stretch>
            <a:fillRect/>
          </a:stretch>
        </p:blipFill>
        <p:spPr>
          <a:xfrm>
            <a:off x="4343400" y="1219200"/>
            <a:ext cx="4038600" cy="24384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Other Pharmacist Services	</a:t>
            </a:r>
          </a:p>
        </p:txBody>
      </p:sp>
      <p:sp>
        <p:nvSpPr>
          <p:cNvPr id="29699" name="Rectangle 3"/>
          <p:cNvSpPr>
            <a:spLocks noGrp="1" noChangeArrowheads="1"/>
          </p:cNvSpPr>
          <p:nvPr>
            <p:ph type="body" sz="half" idx="1"/>
          </p:nvPr>
        </p:nvSpPr>
        <p:spPr/>
        <p:txBody>
          <a:bodyPr/>
          <a:lstStyle/>
          <a:p>
            <a:pPr eaLnBrk="1" hangingPunct="1"/>
            <a:r>
              <a:rPr lang="en-US" sz="2700" smtClean="0"/>
              <a:t>Medication Therapy Management (MTM)</a:t>
            </a:r>
          </a:p>
          <a:p>
            <a:pPr eaLnBrk="1" hangingPunct="1"/>
            <a:r>
              <a:rPr lang="en-US" sz="2700" smtClean="0"/>
              <a:t>Vaccinations</a:t>
            </a:r>
          </a:p>
          <a:p>
            <a:pPr eaLnBrk="1" hangingPunct="1"/>
            <a:r>
              <a:rPr lang="en-US" sz="2700" smtClean="0"/>
              <a:t>Travel Medications</a:t>
            </a:r>
          </a:p>
          <a:p>
            <a:pPr eaLnBrk="1" hangingPunct="1"/>
            <a:endParaRPr lang="en-US" sz="2700" smtClean="0"/>
          </a:p>
        </p:txBody>
      </p:sp>
      <p:pic>
        <p:nvPicPr>
          <p:cNvPr id="29700" name="Picture 5" descr="81172836"/>
          <p:cNvPicPr>
            <a:picLocks noGrp="1" noChangeAspect="1" noChangeArrowheads="1"/>
          </p:cNvPicPr>
          <p:nvPr>
            <p:ph sz="half" idx="2"/>
          </p:nvPr>
        </p:nvPicPr>
        <p:blipFill>
          <a:blip r:embed="rId3"/>
          <a:srcRect/>
          <a:stretch>
            <a:fillRect/>
          </a:stretch>
        </p:blipFill>
        <p:spPr>
          <a:xfrm>
            <a:off x="4648200" y="2057400"/>
            <a:ext cx="3771900" cy="2514600"/>
          </a:xfr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p:txBody>
          <a:bodyPr anchor="ctr"/>
          <a:lstStyle/>
          <a:p>
            <a:pPr eaLnBrk="1" hangingPunct="1"/>
            <a:r>
              <a:rPr lang="en-US" smtClean="0"/>
              <a:t>Success with a med list!</a:t>
            </a:r>
          </a:p>
        </p:txBody>
      </p:sp>
      <p:sp>
        <p:nvSpPr>
          <p:cNvPr id="30723" name="Content Placeholder 2"/>
          <p:cNvSpPr txBox="1">
            <a:spLocks/>
          </p:cNvSpPr>
          <p:nvPr/>
        </p:nvSpPr>
        <p:spPr bwMode="auto">
          <a:xfrm>
            <a:off x="228600" y="4114800"/>
            <a:ext cx="8915400" cy="2333625"/>
          </a:xfrm>
          <a:prstGeom prst="rect">
            <a:avLst/>
          </a:prstGeom>
          <a:noFill/>
          <a:ln w="9525">
            <a:noFill/>
            <a:miter lim="800000"/>
            <a:headEnd/>
            <a:tailEnd/>
          </a:ln>
        </p:spPr>
        <p:txBody>
          <a:bodyPr/>
          <a:lstStyle/>
          <a:p>
            <a:pPr marL="273050" indent="-273050" eaLnBrk="0" hangingPunct="0">
              <a:spcBef>
                <a:spcPts val="575"/>
              </a:spcBef>
              <a:buClr>
                <a:schemeClr val="accent1"/>
              </a:buClr>
              <a:buSzPct val="85000"/>
              <a:buFont typeface="Wingdings 2" pitchFamily="18" charset="2"/>
              <a:buChar char=""/>
            </a:pPr>
            <a:r>
              <a:rPr lang="en-US">
                <a:latin typeface="Perpetua" pitchFamily="18" charset="0"/>
              </a:rPr>
              <a:t>Several years ago we created a medication list where we recorded all her medications with dose, frequency, and indication, along with her medication allergies &amp; a list of all her conditions and prior procedures. She carries this around with her and brings a fresh copy to each physician visit. </a:t>
            </a:r>
          </a:p>
          <a:p>
            <a:pPr marL="273050" indent="-273050" eaLnBrk="0" hangingPunct="0">
              <a:spcBef>
                <a:spcPts val="575"/>
              </a:spcBef>
              <a:buClr>
                <a:schemeClr val="accent1"/>
              </a:buClr>
              <a:buSzPct val="85000"/>
              <a:buFont typeface="Wingdings 2" pitchFamily="18" charset="2"/>
              <a:buChar char=""/>
            </a:pPr>
            <a:r>
              <a:rPr lang="en-US">
                <a:latin typeface="Perpetua" pitchFamily="18" charset="0"/>
              </a:rPr>
              <a:t>The physicians’ office staff all LOVE her organized, clear and concise list which helps them keep accurate records for her. Whenever they comment about her list she proudly announces, ‘Well, my daughter is a nurse!’”</a:t>
            </a:r>
          </a:p>
        </p:txBody>
      </p:sp>
      <p:pic>
        <p:nvPicPr>
          <p:cNvPr id="30724" name="Picture 8" descr="http://photos2.demandstudios.com/DM-Resize/photos.demandstudios.com/getty/article/152/251/89793598_XS.jpg?h=10000&amp;w=400&amp;keep_ratio=1"/>
          <p:cNvPicPr>
            <a:picLocks noChangeAspect="1" noChangeArrowheads="1"/>
          </p:cNvPicPr>
          <p:nvPr/>
        </p:nvPicPr>
        <p:blipFill>
          <a:blip r:embed="rId2"/>
          <a:srcRect/>
          <a:stretch>
            <a:fillRect/>
          </a:stretch>
        </p:blipFill>
        <p:spPr bwMode="auto">
          <a:xfrm>
            <a:off x="5105400" y="1495425"/>
            <a:ext cx="3810000" cy="2543175"/>
          </a:xfrm>
          <a:prstGeom prst="rect">
            <a:avLst/>
          </a:prstGeom>
          <a:noFill/>
          <a:ln w="9525">
            <a:noFill/>
            <a:miter lim="800000"/>
            <a:headEnd/>
            <a:tailEnd/>
          </a:ln>
        </p:spPr>
      </p:pic>
      <p:sp>
        <p:nvSpPr>
          <p:cNvPr id="30725" name="Content Placeholder 2"/>
          <p:cNvSpPr txBox="1">
            <a:spLocks/>
          </p:cNvSpPr>
          <p:nvPr/>
        </p:nvSpPr>
        <p:spPr bwMode="auto">
          <a:xfrm>
            <a:off x="152400" y="2085975"/>
            <a:ext cx="5029200" cy="2181225"/>
          </a:xfrm>
          <a:prstGeom prst="rect">
            <a:avLst/>
          </a:prstGeom>
          <a:noFill/>
          <a:ln w="9525">
            <a:noFill/>
            <a:miter lim="800000"/>
            <a:headEnd/>
            <a:tailEnd/>
          </a:ln>
        </p:spPr>
        <p:txBody>
          <a:bodyPr/>
          <a:lstStyle/>
          <a:p>
            <a:pPr marL="342900" indent="-342900" eaLnBrk="0" hangingPunct="0">
              <a:spcBef>
                <a:spcPct val="20000"/>
              </a:spcBef>
              <a:buFontTx/>
              <a:buChar char="•"/>
            </a:pPr>
            <a:r>
              <a:rPr lang="en-US">
                <a:latin typeface="Perpetua" pitchFamily="18" charset="0"/>
              </a:rPr>
              <a:t>My mother is 87 years-old with multiple medical conditions. She manages her own medications and routinely takes around 15 pills a day plus multiple doses of insulin (2 types). She visits several specialty physicians regularly and is asked on each visit to validate her medications.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Conclusions</a:t>
            </a:r>
          </a:p>
        </p:txBody>
      </p:sp>
      <p:sp>
        <p:nvSpPr>
          <p:cNvPr id="31747" name="Rectangle 3"/>
          <p:cNvSpPr>
            <a:spLocks noGrp="1" noChangeArrowheads="1"/>
          </p:cNvSpPr>
          <p:nvPr>
            <p:ph type="body" idx="1"/>
          </p:nvPr>
        </p:nvSpPr>
        <p:spPr/>
        <p:txBody>
          <a:bodyPr/>
          <a:lstStyle/>
          <a:p>
            <a:pPr eaLnBrk="1" hangingPunct="1"/>
            <a:r>
              <a:rPr lang="en-US" smtClean="0"/>
              <a:t>Medication lists can be used to improve your healthcare across settings</a:t>
            </a:r>
          </a:p>
          <a:p>
            <a:pPr eaLnBrk="1" hangingPunct="1"/>
            <a:r>
              <a:rPr lang="en-US" smtClean="0"/>
              <a:t>Your pharmacist can be a valuable resource in managing your medications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p:txBody>
          <a:bodyPr anchor="ctr"/>
          <a:lstStyle/>
          <a:p>
            <a:pPr eaLnBrk="1" hangingPunct="1"/>
            <a:r>
              <a:rPr lang="en-US" smtClean="0"/>
              <a:t>Overview of Presentation</a:t>
            </a:r>
          </a:p>
        </p:txBody>
      </p:sp>
      <p:sp>
        <p:nvSpPr>
          <p:cNvPr id="5123" name="Rectangle 3"/>
          <p:cNvSpPr>
            <a:spLocks noGrp="1" noChangeArrowheads="1"/>
          </p:cNvSpPr>
          <p:nvPr>
            <p:ph idx="4294967295"/>
          </p:nvPr>
        </p:nvSpPr>
        <p:spPr>
          <a:xfrm>
            <a:off x="3124200" y="2027238"/>
            <a:ext cx="5715000" cy="4525962"/>
          </a:xfrm>
        </p:spPr>
        <p:txBody>
          <a:bodyPr/>
          <a:lstStyle/>
          <a:p>
            <a:pPr eaLnBrk="1" hangingPunct="1">
              <a:lnSpc>
                <a:spcPct val="90000"/>
              </a:lnSpc>
            </a:pPr>
            <a:r>
              <a:rPr lang="en-US" smtClean="0"/>
              <a:t>Definitions</a:t>
            </a:r>
          </a:p>
          <a:p>
            <a:pPr eaLnBrk="1" hangingPunct="1">
              <a:lnSpc>
                <a:spcPct val="90000"/>
              </a:lnSpc>
            </a:pPr>
            <a:r>
              <a:rPr lang="en-US" smtClean="0"/>
              <a:t>Medications</a:t>
            </a:r>
          </a:p>
          <a:p>
            <a:pPr eaLnBrk="1" hangingPunct="1">
              <a:lnSpc>
                <a:spcPct val="90000"/>
              </a:lnSpc>
            </a:pPr>
            <a:r>
              <a:rPr lang="en-US" smtClean="0"/>
              <a:t>Be a Safe Patient</a:t>
            </a:r>
          </a:p>
          <a:p>
            <a:pPr eaLnBrk="1" hangingPunct="1">
              <a:lnSpc>
                <a:spcPct val="90000"/>
              </a:lnSpc>
            </a:pPr>
            <a:r>
              <a:rPr lang="en-US" smtClean="0"/>
              <a:t>Simplify Your Medication Life</a:t>
            </a:r>
          </a:p>
          <a:p>
            <a:pPr eaLnBrk="1" hangingPunct="1">
              <a:lnSpc>
                <a:spcPct val="90000"/>
              </a:lnSpc>
            </a:pPr>
            <a:r>
              <a:rPr lang="en-US" smtClean="0"/>
              <a:t>Conclusions</a:t>
            </a:r>
          </a:p>
          <a:p>
            <a:pPr eaLnBrk="1" hangingPunct="1">
              <a:lnSpc>
                <a:spcPct val="90000"/>
              </a:lnSpc>
            </a:pPr>
            <a:r>
              <a:rPr lang="en-US" smtClean="0"/>
              <a:t>Questions</a:t>
            </a:r>
          </a:p>
          <a:p>
            <a:pPr eaLnBrk="1" hangingPunct="1">
              <a:lnSpc>
                <a:spcPct val="90000"/>
              </a:lnSpc>
            </a:pPr>
            <a:endParaRPr lang="en-US" smtClean="0"/>
          </a:p>
        </p:txBody>
      </p:sp>
      <p:pic>
        <p:nvPicPr>
          <p:cNvPr id="5124" name="Picture 1" descr="yellow and blue pills.png"/>
          <p:cNvPicPr>
            <a:picLocks noChangeAspect="1"/>
          </p:cNvPicPr>
          <p:nvPr/>
        </p:nvPicPr>
        <p:blipFill>
          <a:blip r:embed="rId2"/>
          <a:srcRect l="26060"/>
          <a:stretch>
            <a:fillRect/>
          </a:stretch>
        </p:blipFill>
        <p:spPr bwMode="auto">
          <a:xfrm>
            <a:off x="0" y="3886200"/>
            <a:ext cx="2836863" cy="2414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p:txBody>
          <a:bodyPr anchor="ctr"/>
          <a:lstStyle/>
          <a:p>
            <a:pPr eaLnBrk="1" hangingPunct="1"/>
            <a:r>
              <a:rPr lang="en-US" smtClean="0"/>
              <a:t>Resources</a:t>
            </a:r>
          </a:p>
        </p:txBody>
      </p:sp>
      <p:sp>
        <p:nvSpPr>
          <p:cNvPr id="32771" name="Rectangle 3"/>
          <p:cNvSpPr>
            <a:spLocks noGrp="1" noChangeArrowheads="1"/>
          </p:cNvSpPr>
          <p:nvPr>
            <p:ph idx="4294967295"/>
          </p:nvPr>
        </p:nvSpPr>
        <p:spPr>
          <a:xfrm>
            <a:off x="457200" y="1905000"/>
            <a:ext cx="8229600" cy="5029200"/>
          </a:xfrm>
        </p:spPr>
        <p:txBody>
          <a:bodyPr/>
          <a:lstStyle/>
          <a:p>
            <a:pPr eaLnBrk="1" hangingPunct="1">
              <a:lnSpc>
                <a:spcPct val="90000"/>
              </a:lnSpc>
            </a:pPr>
            <a:r>
              <a:rPr lang="en-US" sz="2700" smtClean="0">
                <a:solidFill>
                  <a:srgbClr val="0000FF"/>
                </a:solidFill>
                <a:hlinkClick r:id="rId3"/>
              </a:rPr>
              <a:t>www.mymedicinelist.org</a:t>
            </a:r>
            <a:endParaRPr lang="en-US" sz="2700" smtClean="0">
              <a:solidFill>
                <a:srgbClr val="0000FF"/>
              </a:solidFill>
            </a:endParaRPr>
          </a:p>
          <a:p>
            <a:pPr eaLnBrk="1" hangingPunct="1">
              <a:lnSpc>
                <a:spcPct val="90000"/>
              </a:lnSpc>
            </a:pPr>
            <a:r>
              <a:rPr lang="en-US" sz="2700" smtClean="0">
                <a:solidFill>
                  <a:srgbClr val="0000FF"/>
                </a:solidFill>
                <a:hlinkClick r:id="rId4"/>
              </a:rPr>
              <a:t>www.wapatientsafety.org</a:t>
            </a:r>
            <a:endParaRPr lang="en-US" sz="2700" smtClean="0">
              <a:solidFill>
                <a:srgbClr val="0000FF"/>
              </a:solidFill>
            </a:endParaRPr>
          </a:p>
          <a:p>
            <a:pPr eaLnBrk="1" hangingPunct="1">
              <a:lnSpc>
                <a:spcPct val="90000"/>
              </a:lnSpc>
            </a:pPr>
            <a:r>
              <a:rPr lang="en-US" sz="2700" smtClean="0"/>
              <a:t>Pharmacist</a:t>
            </a:r>
          </a:p>
          <a:p>
            <a:pPr eaLnBrk="1" hangingPunct="1">
              <a:lnSpc>
                <a:spcPct val="90000"/>
              </a:lnSpc>
            </a:pPr>
            <a:r>
              <a:rPr lang="en-US" sz="2700" smtClean="0"/>
              <a:t>Doctor</a:t>
            </a:r>
            <a:r>
              <a:rPr lang="ja-JP" altLang="en-US" sz="2700" smtClean="0">
                <a:ea typeface="ＭＳ Ｐゴシック" charset="-128"/>
              </a:rPr>
              <a:t>’</a:t>
            </a:r>
            <a:r>
              <a:rPr lang="en-US" altLang="ja-JP" sz="2700" smtClean="0">
                <a:ea typeface="ＭＳ Ｐゴシック" charset="-128"/>
              </a:rPr>
              <a:t>s Office</a:t>
            </a:r>
          </a:p>
          <a:p>
            <a:pPr eaLnBrk="1" hangingPunct="1">
              <a:lnSpc>
                <a:spcPct val="90000"/>
              </a:lnSpc>
            </a:pPr>
            <a:r>
              <a:rPr lang="en-US" sz="2700" smtClean="0"/>
              <a:t>Family members</a:t>
            </a:r>
          </a:p>
          <a:p>
            <a:pPr eaLnBrk="1" hangingPunct="1">
              <a:lnSpc>
                <a:spcPct val="90000"/>
              </a:lnSpc>
            </a:pPr>
            <a:r>
              <a:rPr lang="en-US" sz="2700" smtClean="0"/>
              <a:t>MySwedish, MyGroupHealth, UW Ecare, etc. </a:t>
            </a:r>
          </a:p>
        </p:txBody>
      </p:sp>
      <p:pic>
        <p:nvPicPr>
          <p:cNvPr id="32772" name="Picture 1" descr="rph and senior.jpg"/>
          <p:cNvPicPr>
            <a:picLocks noChangeAspect="1"/>
          </p:cNvPicPr>
          <p:nvPr/>
        </p:nvPicPr>
        <p:blipFill>
          <a:blip r:embed="rId5"/>
          <a:srcRect/>
          <a:stretch>
            <a:fillRect/>
          </a:stretch>
        </p:blipFill>
        <p:spPr bwMode="auto">
          <a:xfrm>
            <a:off x="5029200" y="1752600"/>
            <a:ext cx="3429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p:txBody>
          <a:bodyPr anchor="ctr"/>
          <a:lstStyle/>
          <a:p>
            <a:pPr eaLnBrk="1" hangingPunct="1"/>
            <a:r>
              <a:rPr lang="en-US" smtClean="0"/>
              <a:t>Questions</a:t>
            </a:r>
          </a:p>
        </p:txBody>
      </p:sp>
      <p:pic>
        <p:nvPicPr>
          <p:cNvPr id="33795" name="Picture 5" descr="pill question.jpeg"/>
          <p:cNvPicPr>
            <a:picLocks noChangeAspect="1"/>
          </p:cNvPicPr>
          <p:nvPr/>
        </p:nvPicPr>
        <p:blipFill>
          <a:blip r:embed="rId2"/>
          <a:srcRect/>
          <a:stretch>
            <a:fillRect/>
          </a:stretch>
        </p:blipFill>
        <p:spPr bwMode="auto">
          <a:xfrm>
            <a:off x="2819400" y="1828800"/>
            <a:ext cx="3436938" cy="44196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References</a:t>
            </a:r>
          </a:p>
        </p:txBody>
      </p:sp>
      <p:sp>
        <p:nvSpPr>
          <p:cNvPr id="34819" name="Rectangle 3"/>
          <p:cNvSpPr>
            <a:spLocks noGrp="1" noChangeArrowheads="1"/>
          </p:cNvSpPr>
          <p:nvPr>
            <p:ph type="body" idx="1"/>
          </p:nvPr>
        </p:nvSpPr>
        <p:spPr/>
        <p:txBody>
          <a:bodyPr/>
          <a:lstStyle/>
          <a:p>
            <a:pPr marL="609600" indent="-609600" eaLnBrk="1" hangingPunct="1">
              <a:lnSpc>
                <a:spcPct val="90000"/>
              </a:lnSpc>
              <a:buFont typeface="Arial" charset="0"/>
              <a:buAutoNum type="arabicPeriod"/>
            </a:pPr>
            <a:r>
              <a:rPr lang="en-US" sz="1300" smtClean="0"/>
              <a:t>Tamblyn R, Huang A, Meguerditchian A, Winslade N, Rochefort C, Forester A, et al. Using novel Canadian resources to improve medication reconciliation at discharge: study protocol for a randomized control trial. Trials [Internet]. 2012 [cited 21 Jan 2013]; 13(50):1-13. Available from: </a:t>
            </a:r>
            <a:r>
              <a:rPr lang="en-US" sz="1300" smtClean="0">
                <a:hlinkClick r:id="rId2"/>
              </a:rPr>
              <a:t>http://www.trialsjournal.com/content/13/1/150</a:t>
            </a:r>
            <a:endParaRPr lang="en-US" sz="1300" smtClean="0"/>
          </a:p>
          <a:p>
            <a:pPr marL="609600" indent="-609600" eaLnBrk="1" hangingPunct="1">
              <a:lnSpc>
                <a:spcPct val="90000"/>
              </a:lnSpc>
              <a:buFont typeface="Arial" charset="0"/>
              <a:buAutoNum type="arabicPeriod"/>
            </a:pPr>
            <a:r>
              <a:rPr lang="en-US" sz="1300" smtClean="0"/>
              <a:t>The American Geriatrics Society 2012 Beers Criteria Update Expert Panel. American Geriatrics Society Updated Beers Criteria for Potentially Inappropriate Medication Use in Older Adults. J Am Geriatr Soc [Internet]. 2012[cited 21 Jan 2013]; 1-13.</a:t>
            </a:r>
          </a:p>
          <a:p>
            <a:pPr marL="609600" indent="-609600" eaLnBrk="1" hangingPunct="1">
              <a:lnSpc>
                <a:spcPct val="90000"/>
              </a:lnSpc>
              <a:buFont typeface="Arial" charset="0"/>
              <a:buAutoNum type="arabicPeriod"/>
            </a:pPr>
            <a:r>
              <a:rPr lang="en-US" sz="1300" smtClean="0"/>
              <a:t>Olesen, C., Harbig, P., Barat, I. and Damsgaard, E. M. (2012), Absence of ‘over-the-counter’ medicinal products in on-line prescription records: a risk factor of overlooking interactions in the elderly. Pharmacoepidem. Drug Safe.. doi: 10.1002/pds.3362</a:t>
            </a:r>
          </a:p>
          <a:p>
            <a:pPr marL="609600" indent="-609600" eaLnBrk="1" hangingPunct="1">
              <a:lnSpc>
                <a:spcPct val="90000"/>
              </a:lnSpc>
              <a:buFont typeface="Arial" charset="0"/>
              <a:buAutoNum type="arabicPeriod"/>
            </a:pPr>
            <a:r>
              <a:rPr lang="en-US" sz="1300" smtClean="0"/>
              <a:t>Takebackyourmeds.org</a:t>
            </a:r>
          </a:p>
          <a:p>
            <a:pPr marL="609600" indent="-609600" eaLnBrk="1" hangingPunct="1">
              <a:lnSpc>
                <a:spcPct val="90000"/>
              </a:lnSpc>
              <a:buFont typeface="Arial" charset="0"/>
              <a:buAutoNum type="arabicPeriod"/>
            </a:pPr>
            <a:r>
              <a:rPr lang="en-US" sz="1300" smtClean="0"/>
              <a:t>www.deadiversion.usdoj.gov/drug_disposal/takeback</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p:txBody>
          <a:bodyPr anchor="ctr"/>
          <a:lstStyle/>
          <a:p>
            <a:pPr eaLnBrk="1" hangingPunct="1"/>
            <a:r>
              <a:rPr lang="en-US" sz="2500" smtClean="0"/>
              <a:t>**Why do my pills change shape and color?</a:t>
            </a:r>
          </a:p>
        </p:txBody>
      </p:sp>
      <p:sp>
        <p:nvSpPr>
          <p:cNvPr id="35843" name="Rectangle 3"/>
          <p:cNvSpPr>
            <a:spLocks noGrp="1" noChangeArrowheads="1"/>
          </p:cNvSpPr>
          <p:nvPr>
            <p:ph idx="4294967295"/>
          </p:nvPr>
        </p:nvSpPr>
        <p:spPr/>
        <p:txBody>
          <a:bodyPr/>
          <a:lstStyle/>
          <a:p>
            <a:pPr eaLnBrk="1" hangingPunct="1"/>
            <a:r>
              <a:rPr lang="en-US" smtClean="0"/>
              <a:t>manufacturer shortages</a:t>
            </a:r>
          </a:p>
          <a:p>
            <a:pPr eaLnBrk="1" hangingPunct="1"/>
            <a:r>
              <a:rPr lang="en-US" smtClean="0"/>
              <a:t>different generic manufacturers</a:t>
            </a:r>
          </a:p>
          <a:p>
            <a:pPr eaLnBrk="1" hangingPunct="1"/>
            <a:r>
              <a:rPr lang="en-US" smtClean="0"/>
              <a:t>lowest cost</a:t>
            </a:r>
          </a:p>
          <a:p>
            <a:pPr eaLnBrk="1" hangingPunct="1"/>
            <a:r>
              <a:rPr lang="en-US" smtClean="0"/>
              <a:t>different doses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p:txBody>
          <a:bodyPr anchor="ctr"/>
          <a:lstStyle/>
          <a:p>
            <a:pPr eaLnBrk="1" hangingPunct="1"/>
            <a:r>
              <a:rPr lang="en-US" sz="2500" smtClean="0"/>
              <a:t>**Why does one generic seem to work better than another?</a:t>
            </a:r>
          </a:p>
        </p:txBody>
      </p:sp>
      <p:sp>
        <p:nvSpPr>
          <p:cNvPr id="36867" name="Rectangle 3"/>
          <p:cNvSpPr>
            <a:spLocks noGrp="1" noChangeArrowheads="1"/>
          </p:cNvSpPr>
          <p:nvPr>
            <p:ph idx="4294967295"/>
          </p:nvPr>
        </p:nvSpPr>
        <p:spPr/>
        <p:txBody>
          <a:bodyPr/>
          <a:lstStyle/>
          <a:p>
            <a:pPr eaLnBrk="1" hangingPunct="1"/>
            <a:r>
              <a:rPr lang="en-US" smtClean="0"/>
              <a:t>Most generic drugs are required to be 80-110% of the potency of the brand name medication.</a:t>
            </a:r>
          </a:p>
          <a:p>
            <a:pPr lvl="1" eaLnBrk="1" hangingPunct="1"/>
            <a:r>
              <a:rPr lang="en-US" smtClean="0"/>
              <a:t>In some very narrow therapeutic window medications some patients who are more sensitive to medications may notice a difference.</a:t>
            </a:r>
          </a:p>
          <a:p>
            <a:pPr eaLnBrk="1" hangingPunct="1"/>
            <a:r>
              <a:rPr lang="en-US" smtClean="0"/>
              <a:t>Different fillers</a:t>
            </a:r>
          </a:p>
          <a:p>
            <a:pPr eaLnBrk="1" hangingPunct="1"/>
            <a:r>
              <a:rPr lang="en-US" smtClean="0"/>
              <a:t>Pills physically formed differently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p:txBody>
          <a:bodyPr anchor="ctr"/>
          <a:lstStyle/>
          <a:p>
            <a:pPr eaLnBrk="1" hangingPunct="1"/>
            <a:r>
              <a:rPr lang="en-US" sz="2100" smtClean="0"/>
              <a:t>**Why can</a:t>
            </a:r>
            <a:r>
              <a:rPr lang="ja-JP" altLang="en-US" sz="2100" smtClean="0">
                <a:latin typeface="Arial" charset="0"/>
                <a:ea typeface="ＭＳ Ｐゴシック" charset="-128"/>
              </a:rPr>
              <a:t>’</a:t>
            </a:r>
            <a:r>
              <a:rPr lang="en-US" altLang="ja-JP" sz="2100" smtClean="0">
                <a:ea typeface="ＭＳ Ｐゴシック" charset="-128"/>
              </a:rPr>
              <a:t>t all my drugs be made in domestically? Are medications from other countries safe to use?</a:t>
            </a:r>
            <a:endParaRPr lang="en-US" sz="2100" smtClean="0"/>
          </a:p>
        </p:txBody>
      </p:sp>
      <p:sp>
        <p:nvSpPr>
          <p:cNvPr id="37891" name="Rectangle 3"/>
          <p:cNvSpPr>
            <a:spLocks noGrp="1" noChangeArrowheads="1"/>
          </p:cNvSpPr>
          <p:nvPr>
            <p:ph idx="4294967295"/>
          </p:nvPr>
        </p:nvSpPr>
        <p:spPr>
          <a:xfrm>
            <a:off x="457200" y="1981200"/>
            <a:ext cx="8229600" cy="4525963"/>
          </a:xfrm>
        </p:spPr>
        <p:txBody>
          <a:bodyPr/>
          <a:lstStyle/>
          <a:p>
            <a:pPr eaLnBrk="1" hangingPunct="1">
              <a:lnSpc>
                <a:spcPct val="90000"/>
              </a:lnSpc>
            </a:pPr>
            <a:r>
              <a:rPr lang="en-US" sz="2400" smtClean="0"/>
              <a:t>America doesn't</a:t>
            </a:r>
            <a:r>
              <a:rPr lang="ja-JP" altLang="en-US" sz="2400" smtClean="0">
                <a:ea typeface="ＭＳ Ｐゴシック" charset="-128"/>
              </a:rPr>
              <a:t>’</a:t>
            </a:r>
            <a:r>
              <a:rPr lang="en-US" altLang="ja-JP" sz="2400" smtClean="0">
                <a:ea typeface="ＭＳ Ｐゴシック" charset="-128"/>
              </a:rPr>
              <a:t>t have the manufacturing infrastructure to produce all drugs.  If only domestically manufactured medications were allowed we would face sever drug shortages.</a:t>
            </a:r>
          </a:p>
          <a:p>
            <a:pPr eaLnBrk="1" hangingPunct="1">
              <a:lnSpc>
                <a:spcPct val="90000"/>
              </a:lnSpc>
            </a:pPr>
            <a:r>
              <a:rPr lang="en-US" sz="2400" smtClean="0"/>
              <a:t>The cost of meds would soar!</a:t>
            </a:r>
          </a:p>
          <a:p>
            <a:pPr eaLnBrk="1" hangingPunct="1">
              <a:lnSpc>
                <a:spcPct val="90000"/>
              </a:lnSpc>
            </a:pPr>
            <a:r>
              <a:rPr lang="en-US" sz="2400" smtClean="0"/>
              <a:t>All medications legally imported into US are held to the same standards of manufacturing as domestically produced meds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p:txBody>
          <a:bodyPr anchor="ctr"/>
          <a:lstStyle/>
          <a:p>
            <a:pPr eaLnBrk="1" hangingPunct="1"/>
            <a:r>
              <a:rPr lang="en-US" sz="2900" smtClean="0"/>
              <a:t>Why does it take so long to fill an rx?</a:t>
            </a:r>
          </a:p>
        </p:txBody>
      </p:sp>
      <p:sp>
        <p:nvSpPr>
          <p:cNvPr id="38915" name="Rectangle 3"/>
          <p:cNvSpPr>
            <a:spLocks noGrp="1" noChangeArrowheads="1"/>
          </p:cNvSpPr>
          <p:nvPr>
            <p:ph type="body" sz="half" idx="4294967295"/>
          </p:nvPr>
        </p:nvSpPr>
        <p:spPr>
          <a:xfrm>
            <a:off x="457200" y="1752600"/>
            <a:ext cx="5105400" cy="5486400"/>
          </a:xfrm>
        </p:spPr>
        <p:txBody>
          <a:bodyPr/>
          <a:lstStyle/>
          <a:p>
            <a:pPr eaLnBrk="1" hangingPunct="1">
              <a:lnSpc>
                <a:spcPct val="80000"/>
              </a:lnSpc>
            </a:pPr>
            <a:r>
              <a:rPr lang="en-US" sz="1600" smtClean="0"/>
              <a:t>Verify all patient info is correct: name, DOB, address, phone, insurance, other meds</a:t>
            </a:r>
          </a:p>
          <a:p>
            <a:pPr eaLnBrk="1" hangingPunct="1">
              <a:lnSpc>
                <a:spcPct val="80000"/>
              </a:lnSpc>
            </a:pPr>
            <a:r>
              <a:rPr lang="en-US" sz="1600" smtClean="0"/>
              <a:t>Verify that prescription has all necessary info</a:t>
            </a:r>
          </a:p>
          <a:p>
            <a:pPr eaLnBrk="1" hangingPunct="1">
              <a:lnSpc>
                <a:spcPct val="80000"/>
              </a:lnSpc>
            </a:pPr>
            <a:r>
              <a:rPr lang="en-US" sz="1600" smtClean="0"/>
              <a:t>Verify if this prescription is the right med at the right dose for you</a:t>
            </a:r>
          </a:p>
          <a:p>
            <a:pPr lvl="1" eaLnBrk="1" hangingPunct="1">
              <a:lnSpc>
                <a:spcPct val="80000"/>
              </a:lnSpc>
            </a:pPr>
            <a:r>
              <a:rPr lang="en-US" sz="1400" smtClean="0"/>
              <a:t>DDI, reasons for lower doses, disease state concerns</a:t>
            </a:r>
          </a:p>
          <a:p>
            <a:pPr eaLnBrk="1" hangingPunct="1">
              <a:lnSpc>
                <a:spcPct val="80000"/>
              </a:lnSpc>
            </a:pPr>
            <a:r>
              <a:rPr lang="en-US" sz="1600" smtClean="0"/>
              <a:t>Insurance problems</a:t>
            </a:r>
          </a:p>
          <a:p>
            <a:pPr lvl="1" eaLnBrk="1" hangingPunct="1">
              <a:lnSpc>
                <a:spcPct val="80000"/>
              </a:lnSpc>
            </a:pPr>
            <a:r>
              <a:rPr lang="en-US" sz="1400" smtClean="0"/>
              <a:t>Sometimes your insurance has changed and you don</a:t>
            </a:r>
            <a:r>
              <a:rPr lang="ja-JP" altLang="en-US" sz="1400" smtClean="0">
                <a:ea typeface="ＭＳ Ｐゴシック" charset="-128"/>
              </a:rPr>
              <a:t>’</a:t>
            </a:r>
            <a:r>
              <a:rPr lang="en-US" altLang="ja-JP" sz="1400" smtClean="0">
                <a:ea typeface="ＭＳ Ｐゴシック" charset="-128"/>
              </a:rPr>
              <a:t>t have the new card, it takes a while to call</a:t>
            </a:r>
          </a:p>
          <a:p>
            <a:pPr lvl="1" eaLnBrk="1" hangingPunct="1">
              <a:lnSpc>
                <a:spcPct val="80000"/>
              </a:lnSpc>
            </a:pPr>
            <a:r>
              <a:rPr lang="en-US" sz="1400" smtClean="0"/>
              <a:t>Prior authorization and waiting for the MD</a:t>
            </a:r>
          </a:p>
          <a:p>
            <a:pPr eaLnBrk="1" hangingPunct="1">
              <a:lnSpc>
                <a:spcPct val="80000"/>
              </a:lnSpc>
            </a:pPr>
            <a:r>
              <a:rPr lang="en-US" sz="1600" smtClean="0"/>
              <a:t>Type prescription, fill with correct amount of correct medication</a:t>
            </a:r>
          </a:p>
          <a:p>
            <a:pPr lvl="1" eaLnBrk="1" hangingPunct="1">
              <a:lnSpc>
                <a:spcPct val="80000"/>
              </a:lnSpc>
            </a:pPr>
            <a:r>
              <a:rPr lang="en-US" sz="1400" smtClean="0"/>
              <a:t>This process requires extra time for controlled substances</a:t>
            </a:r>
          </a:p>
          <a:p>
            <a:pPr eaLnBrk="1" hangingPunct="1">
              <a:lnSpc>
                <a:spcPct val="80000"/>
              </a:lnSpc>
            </a:pPr>
            <a:r>
              <a:rPr lang="en-US" sz="1600" smtClean="0"/>
              <a:t>Verify that right med is in bottle for you</a:t>
            </a:r>
          </a:p>
          <a:p>
            <a:pPr eaLnBrk="1" hangingPunct="1">
              <a:lnSpc>
                <a:spcPct val="80000"/>
              </a:lnSpc>
            </a:pPr>
            <a:r>
              <a:rPr lang="en-US" sz="1600" smtClean="0"/>
              <a:t>Counsel</a:t>
            </a:r>
          </a:p>
          <a:p>
            <a:pPr lvl="1" eaLnBrk="1" hangingPunct="1">
              <a:lnSpc>
                <a:spcPct val="80000"/>
              </a:lnSpc>
            </a:pPr>
            <a:r>
              <a:rPr lang="en-US" sz="1400" smtClean="0"/>
              <a:t>If you don</a:t>
            </a:r>
            <a:r>
              <a:rPr lang="en-US" altLang="en-US" sz="1400" smtClean="0"/>
              <a:t>’</a:t>
            </a:r>
            <a:r>
              <a:rPr lang="en-US" sz="1400" smtClean="0"/>
              <a:t>t know how to take your medication it will not work as well</a:t>
            </a:r>
          </a:p>
          <a:p>
            <a:pPr lvl="1" eaLnBrk="1" hangingPunct="1">
              <a:lnSpc>
                <a:spcPct val="80000"/>
              </a:lnSpc>
            </a:pPr>
            <a:r>
              <a:rPr lang="en-US" sz="1400" smtClean="0"/>
              <a:t>Patients need to be prepared to watch for adverse reactions so that they can advocate for their own health and safety.</a:t>
            </a:r>
          </a:p>
        </p:txBody>
      </p:sp>
      <p:pic>
        <p:nvPicPr>
          <p:cNvPr id="26628" name="Picture 4" descr="five-rights-patient-safety"/>
          <p:cNvPicPr>
            <a:picLocks noGrp="1" noChangeAspect="1" noChangeArrowheads="1"/>
          </p:cNvPicPr>
          <p:nvPr>
            <p:ph sz="half" idx="4294967295"/>
          </p:nvPr>
        </p:nvPicPr>
        <p:blipFill>
          <a:blip r:embed="rId3"/>
          <a:srcRect t="12643" b="12643"/>
          <a:stretch>
            <a:fillRect/>
          </a:stretch>
        </p:blipFill>
        <p:spPr>
          <a:xfrm>
            <a:off x="5410200" y="1676400"/>
            <a:ext cx="3641725" cy="4191000"/>
          </a:xfrm>
          <a:extLst>
            <a:ext uri="{AF507438-7753-43E0-B8FC-AC1667EBCBE1}">
              <a14:hiddenEffects xmlns="" xmlns:a14="http://schemas.microsoft.com/office/drawing/2010/main">
                <a:effectLst>
                  <a:outerShdw blurRad="63500" dist="38099" dir="2700000" algn="ctr" rotWithShape="0">
                    <a:srgbClr val="808080">
                      <a:alpha val="74997"/>
                    </a:srgbClr>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anchor="ctr"/>
          <a:lstStyle/>
          <a:p>
            <a:pPr eaLnBrk="1" hangingPunct="1"/>
            <a:r>
              <a:rPr lang="en-US" smtClean="0"/>
              <a:t>Definitions	</a:t>
            </a:r>
          </a:p>
        </p:txBody>
      </p:sp>
      <p:sp>
        <p:nvSpPr>
          <p:cNvPr id="6147" name="Rectangle 3"/>
          <p:cNvSpPr>
            <a:spLocks noGrp="1" noChangeArrowheads="1"/>
          </p:cNvSpPr>
          <p:nvPr>
            <p:ph type="body" sz="half" idx="4294967295"/>
          </p:nvPr>
        </p:nvSpPr>
        <p:spPr>
          <a:xfrm>
            <a:off x="762000" y="1905000"/>
            <a:ext cx="2565400" cy="4038600"/>
          </a:xfrm>
        </p:spPr>
        <p:txBody>
          <a:bodyPr/>
          <a:lstStyle/>
          <a:p>
            <a:pPr eaLnBrk="1" hangingPunct="1"/>
            <a:r>
              <a:rPr lang="en-US" sz="2700" smtClean="0"/>
              <a:t>Medication</a:t>
            </a:r>
          </a:p>
          <a:p>
            <a:pPr lvl="1" eaLnBrk="1" hangingPunct="1"/>
            <a:r>
              <a:rPr lang="en-US" sz="2200" smtClean="0"/>
              <a:t>Prescription</a:t>
            </a:r>
          </a:p>
          <a:p>
            <a:pPr lvl="1" eaLnBrk="1" hangingPunct="1"/>
            <a:r>
              <a:rPr lang="en-US" sz="2200" smtClean="0"/>
              <a:t>Herbals</a:t>
            </a:r>
          </a:p>
          <a:p>
            <a:pPr lvl="1" eaLnBrk="1" hangingPunct="1"/>
            <a:r>
              <a:rPr lang="en-US" sz="2200" smtClean="0"/>
              <a:t>Supplements</a:t>
            </a:r>
          </a:p>
          <a:p>
            <a:pPr lvl="1" eaLnBrk="1" hangingPunct="1"/>
            <a:r>
              <a:rPr lang="en-US" sz="2200" smtClean="0"/>
              <a:t>OTC</a:t>
            </a:r>
          </a:p>
          <a:p>
            <a:pPr lvl="1" eaLnBrk="1" hangingPunct="1"/>
            <a:r>
              <a:rPr lang="en-US" sz="2200" smtClean="0"/>
              <a:t>Topical</a:t>
            </a:r>
          </a:p>
          <a:p>
            <a:pPr lvl="1" eaLnBrk="1" hangingPunct="1"/>
            <a:r>
              <a:rPr lang="en-US" sz="2200" smtClean="0"/>
              <a:t>Brand vs. Generic</a:t>
            </a:r>
          </a:p>
        </p:txBody>
      </p:sp>
      <p:pic>
        <p:nvPicPr>
          <p:cNvPr id="5125" name="Picture 5" descr="rx"/>
          <p:cNvPicPr>
            <a:picLocks noGrp="1" noChangeAspect="1" noChangeArrowheads="1"/>
          </p:cNvPicPr>
          <p:nvPr>
            <p:ph sz="quarter" idx="4294967295"/>
          </p:nvPr>
        </p:nvPicPr>
        <p:blipFill>
          <a:blip r:embed="rId3"/>
          <a:srcRect/>
          <a:stretch>
            <a:fillRect/>
          </a:stretch>
        </p:blipFill>
        <p:spPr>
          <a:xfrm>
            <a:off x="3352800" y="1828800"/>
            <a:ext cx="2857500" cy="1895475"/>
          </a:xfrm>
          <a:extLst>
            <a:ext uri="{AF507438-7753-43E0-B8FC-AC1667EBCBE1}">
              <a14:hiddenEffects xmlns="" xmlns:a14="http://schemas.microsoft.com/office/drawing/2010/main">
                <a:effectLst>
                  <a:outerShdw blurRad="63500" dist="38099" dir="2700000" algn="ctr" rotWithShape="0">
                    <a:srgbClr val="808080">
                      <a:alpha val="74997"/>
                    </a:srgbClr>
                  </a:outerShdw>
                </a:effectLst>
              </a14:hiddenEffects>
            </a:ext>
          </a:extLst>
        </p:spPr>
      </p:pic>
      <p:pic>
        <p:nvPicPr>
          <p:cNvPr id="6149" name="Picture 14" descr="insulin"/>
          <p:cNvPicPr>
            <a:picLocks noChangeAspect="1" noChangeArrowheads="1"/>
          </p:cNvPicPr>
          <p:nvPr/>
        </p:nvPicPr>
        <p:blipFill>
          <a:blip r:embed="rId4"/>
          <a:srcRect/>
          <a:stretch>
            <a:fillRect/>
          </a:stretch>
        </p:blipFill>
        <p:spPr bwMode="auto">
          <a:xfrm>
            <a:off x="6324600" y="2971800"/>
            <a:ext cx="2552700" cy="1838325"/>
          </a:xfrm>
          <a:prstGeom prst="rect">
            <a:avLst/>
          </a:prstGeom>
          <a:noFill/>
          <a:ln w="9525">
            <a:noFill/>
            <a:miter lim="800000"/>
            <a:headEnd/>
            <a:tailEnd/>
          </a:ln>
        </p:spPr>
      </p:pic>
      <p:pic>
        <p:nvPicPr>
          <p:cNvPr id="6150" name="Picture 15" descr="topical"/>
          <p:cNvPicPr>
            <a:picLocks noChangeAspect="1" noChangeArrowheads="1"/>
          </p:cNvPicPr>
          <p:nvPr/>
        </p:nvPicPr>
        <p:blipFill>
          <a:blip r:embed="rId5"/>
          <a:srcRect/>
          <a:stretch>
            <a:fillRect/>
          </a:stretch>
        </p:blipFill>
        <p:spPr bwMode="auto">
          <a:xfrm>
            <a:off x="3429000" y="4038600"/>
            <a:ext cx="2819400" cy="188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p:txBody>
          <a:bodyPr anchor="ctr"/>
          <a:lstStyle/>
          <a:p>
            <a:pPr eaLnBrk="1" hangingPunct="1"/>
            <a:r>
              <a:rPr lang="en-US" smtClean="0"/>
              <a:t>Definitions</a:t>
            </a:r>
          </a:p>
        </p:txBody>
      </p:sp>
      <p:sp>
        <p:nvSpPr>
          <p:cNvPr id="7171" name="Rectangle 3"/>
          <p:cNvSpPr>
            <a:spLocks noGrp="1" noChangeArrowheads="1"/>
          </p:cNvSpPr>
          <p:nvPr>
            <p:ph type="body" sz="half" idx="4294967295"/>
          </p:nvPr>
        </p:nvSpPr>
        <p:spPr>
          <a:xfrm>
            <a:off x="4648200" y="1874838"/>
            <a:ext cx="4038600" cy="4525962"/>
          </a:xfrm>
        </p:spPr>
        <p:txBody>
          <a:bodyPr/>
          <a:lstStyle/>
          <a:p>
            <a:pPr eaLnBrk="1" hangingPunct="1"/>
            <a:r>
              <a:rPr lang="en-US" sz="3200" smtClean="0"/>
              <a:t>Pharmacist</a:t>
            </a:r>
          </a:p>
          <a:p>
            <a:pPr lvl="1" eaLnBrk="1" hangingPunct="1"/>
            <a:r>
              <a:rPr lang="en-US" sz="2200" smtClean="0"/>
              <a:t>A medication expert</a:t>
            </a:r>
          </a:p>
          <a:p>
            <a:pPr eaLnBrk="1" hangingPunct="1"/>
            <a:r>
              <a:rPr lang="en-US" sz="3200" smtClean="0"/>
              <a:t>Pharmacy</a:t>
            </a:r>
          </a:p>
          <a:p>
            <a:pPr lvl="1" eaLnBrk="1" hangingPunct="1"/>
            <a:r>
              <a:rPr lang="en-US" sz="2200" smtClean="0"/>
              <a:t>Community</a:t>
            </a:r>
          </a:p>
          <a:p>
            <a:pPr lvl="1" eaLnBrk="1" hangingPunct="1"/>
            <a:r>
              <a:rPr lang="en-US" sz="2200" smtClean="0"/>
              <a:t>Mail order</a:t>
            </a:r>
          </a:p>
          <a:p>
            <a:pPr lvl="1" eaLnBrk="1" hangingPunct="1"/>
            <a:r>
              <a:rPr lang="en-US" sz="2200" smtClean="0"/>
              <a:t>Inpatient</a:t>
            </a:r>
          </a:p>
          <a:p>
            <a:pPr eaLnBrk="1" hangingPunct="1">
              <a:buFontTx/>
              <a:buNone/>
            </a:pPr>
            <a:endParaRPr lang="en-US" sz="2700" smtClean="0"/>
          </a:p>
        </p:txBody>
      </p:sp>
      <p:pic>
        <p:nvPicPr>
          <p:cNvPr id="51205" name="Picture 5" descr="Female-pharmacist"/>
          <p:cNvPicPr>
            <a:picLocks noGrp="1" noChangeAspect="1" noChangeArrowheads="1"/>
          </p:cNvPicPr>
          <p:nvPr>
            <p:ph sz="quarter" idx="4294967295"/>
          </p:nvPr>
        </p:nvPicPr>
        <p:blipFill>
          <a:blip r:embed="rId3"/>
          <a:srcRect t="1888" b="1888"/>
          <a:stretch>
            <a:fillRect/>
          </a:stretch>
        </p:blipFill>
        <p:spPr>
          <a:xfrm>
            <a:off x="762000" y="1906588"/>
            <a:ext cx="3657600" cy="1979612"/>
          </a:xfrm>
          <a:extLst>
            <a:ext uri="{AF507438-7753-43E0-B8FC-AC1667EBCBE1}">
              <a14:hiddenEffects xmlns="" xmlns:a14="http://schemas.microsoft.com/office/drawing/2010/main">
                <a:effectLst>
                  <a:outerShdw blurRad="63500" dist="38099" dir="2700000" algn="ctr" rotWithShape="0">
                    <a:srgbClr val="808080">
                      <a:alpha val="74997"/>
                    </a:srgbClr>
                  </a:outerShdw>
                </a:effectLst>
              </a14:hiddenEffects>
            </a:ext>
          </a:extLst>
        </p:spPr>
      </p:pic>
      <p:pic>
        <p:nvPicPr>
          <p:cNvPr id="51207" name="Picture 7" descr="patient-counseling-amy"/>
          <p:cNvPicPr>
            <a:picLocks noGrp="1" noChangeAspect="1" noChangeArrowheads="1"/>
          </p:cNvPicPr>
          <p:nvPr>
            <p:ph sz="quarter" idx="4294967295"/>
          </p:nvPr>
        </p:nvPicPr>
        <p:blipFill>
          <a:blip r:embed="rId4"/>
          <a:srcRect/>
          <a:stretch>
            <a:fillRect/>
          </a:stretch>
        </p:blipFill>
        <p:spPr>
          <a:xfrm>
            <a:off x="762000" y="4038600"/>
            <a:ext cx="3581400" cy="2219325"/>
          </a:xfrm>
          <a:extLst>
            <a:ext uri="{AF507438-7753-43E0-B8FC-AC1667EBCBE1}">
              <a14:hiddenEffects xmlns="" xmlns:a14="http://schemas.microsoft.com/office/drawing/2010/main">
                <a:effectLst>
                  <a:outerShdw blurRad="63500" dist="38099" dir="2700000" algn="ctr" rotWithShape="0">
                    <a:srgbClr val="808080">
                      <a:alpha val="74997"/>
                    </a:srgbClr>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p:txBody>
          <a:bodyPr anchor="ctr"/>
          <a:lstStyle/>
          <a:p>
            <a:pPr eaLnBrk="1" hangingPunct="1"/>
            <a:r>
              <a:rPr lang="en-US" smtClean="0"/>
              <a:t>Definitions</a:t>
            </a:r>
          </a:p>
        </p:txBody>
      </p:sp>
      <p:sp>
        <p:nvSpPr>
          <p:cNvPr id="8195" name="Rectangle 3"/>
          <p:cNvSpPr>
            <a:spLocks noGrp="1" noChangeArrowheads="1"/>
          </p:cNvSpPr>
          <p:nvPr>
            <p:ph type="body" sz="half" idx="4294967295"/>
          </p:nvPr>
        </p:nvSpPr>
        <p:spPr>
          <a:xfrm>
            <a:off x="762000" y="1905000"/>
            <a:ext cx="3776663" cy="4038600"/>
          </a:xfrm>
        </p:spPr>
        <p:txBody>
          <a:bodyPr/>
          <a:lstStyle/>
          <a:p>
            <a:pPr eaLnBrk="1" hangingPunct="1"/>
            <a:r>
              <a:rPr lang="en-US" sz="2700" smtClean="0"/>
              <a:t>Provider:</a:t>
            </a:r>
          </a:p>
          <a:p>
            <a:pPr lvl="1" eaLnBrk="1" hangingPunct="1"/>
            <a:r>
              <a:rPr lang="en-US" sz="2200" smtClean="0"/>
              <a:t>Physician</a:t>
            </a:r>
          </a:p>
          <a:p>
            <a:pPr lvl="1" eaLnBrk="1" hangingPunct="1"/>
            <a:r>
              <a:rPr lang="en-US" sz="2200" smtClean="0"/>
              <a:t>Dentist</a:t>
            </a:r>
          </a:p>
          <a:p>
            <a:pPr lvl="1" eaLnBrk="1" hangingPunct="1"/>
            <a:r>
              <a:rPr lang="en-US" sz="2200" smtClean="0"/>
              <a:t>Naturopath</a:t>
            </a:r>
          </a:p>
          <a:p>
            <a:pPr lvl="1" eaLnBrk="1" hangingPunct="1"/>
            <a:r>
              <a:rPr lang="en-US" sz="2200" smtClean="0"/>
              <a:t>Nurse Practitioner</a:t>
            </a:r>
          </a:p>
          <a:p>
            <a:pPr lvl="1" eaLnBrk="1" hangingPunct="1"/>
            <a:r>
              <a:rPr lang="en-US" sz="2200" smtClean="0"/>
              <a:t>Physician</a:t>
            </a:r>
            <a:r>
              <a:rPr lang="en-US" altLang="en-US" sz="2200" smtClean="0"/>
              <a:t>’</a:t>
            </a:r>
            <a:r>
              <a:rPr lang="en-US" sz="2200" smtClean="0"/>
              <a:t>s Assistant</a:t>
            </a:r>
          </a:p>
          <a:p>
            <a:pPr lvl="1" eaLnBrk="1" hangingPunct="1"/>
            <a:r>
              <a:rPr lang="en-US" sz="2200" smtClean="0"/>
              <a:t>Pharmacist in Clinic</a:t>
            </a:r>
          </a:p>
          <a:p>
            <a:pPr eaLnBrk="1" hangingPunct="1"/>
            <a:endParaRPr lang="en-US" sz="2700" smtClean="0"/>
          </a:p>
        </p:txBody>
      </p:sp>
      <p:pic>
        <p:nvPicPr>
          <p:cNvPr id="52228" name="Picture 4" descr="doctor_and_elderly_patient"/>
          <p:cNvPicPr>
            <a:picLocks noGrp="1" noChangeAspect="1" noChangeArrowheads="1"/>
          </p:cNvPicPr>
          <p:nvPr>
            <p:ph sz="quarter" idx="4294967295"/>
          </p:nvPr>
        </p:nvPicPr>
        <p:blipFill>
          <a:blip r:embed="rId3"/>
          <a:srcRect t="9389" b="9389"/>
          <a:stretch>
            <a:fillRect/>
          </a:stretch>
        </p:blipFill>
        <p:spPr>
          <a:xfrm>
            <a:off x="4681538" y="1905000"/>
            <a:ext cx="3776662" cy="1951038"/>
          </a:xfrm>
          <a:extLst>
            <a:ext uri="{AF507438-7753-43E0-B8FC-AC1667EBCBE1}">
              <a14:hiddenEffects xmlns="" xmlns:a14="http://schemas.microsoft.com/office/drawing/2010/main">
                <a:effectLst>
                  <a:outerShdw blurRad="63500" dist="38099" dir="2700000" algn="ctr" rotWithShape="0">
                    <a:srgbClr val="808080">
                      <a:alpha val="74997"/>
                    </a:srgbClr>
                  </a:outerShdw>
                </a:effectLst>
              </a14:hiddenEffects>
            </a:ext>
          </a:extLst>
        </p:spPr>
      </p:pic>
      <p:pic>
        <p:nvPicPr>
          <p:cNvPr id="52230" name="Picture 6" descr="dentist"/>
          <p:cNvPicPr>
            <a:picLocks noGrp="1" noChangeAspect="1" noChangeArrowheads="1"/>
          </p:cNvPicPr>
          <p:nvPr>
            <p:ph sz="quarter" idx="4294967295"/>
          </p:nvPr>
        </p:nvPicPr>
        <p:blipFill>
          <a:blip r:embed="rId4"/>
          <a:srcRect t="9251" b="9251"/>
          <a:stretch>
            <a:fillRect/>
          </a:stretch>
        </p:blipFill>
        <p:spPr>
          <a:xfrm>
            <a:off x="4681538" y="3990975"/>
            <a:ext cx="3776662" cy="1952625"/>
          </a:xfrm>
          <a:extLst>
            <a:ext uri="{AF507438-7753-43E0-B8FC-AC1667EBCBE1}">
              <a14:hiddenEffects xmlns="" xmlns:a14="http://schemas.microsoft.com/office/drawing/2010/main">
                <a:effectLst>
                  <a:outerShdw blurRad="63500" dist="38099" dir="2700000" algn="ctr" rotWithShape="0">
                    <a:srgbClr val="808080">
                      <a:alpha val="74997"/>
                    </a:srgbClr>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title"/>
          </p:nvPr>
        </p:nvSpPr>
        <p:spPr>
          <a:xfrm>
            <a:off x="762000" y="1295400"/>
            <a:ext cx="7696200" cy="1143000"/>
          </a:xfrm>
        </p:spPr>
        <p:txBody>
          <a:bodyPr/>
          <a:lstStyle/>
          <a:p>
            <a:pPr algn="ctr" eaLnBrk="1" hangingPunct="1"/>
            <a:r>
              <a:rPr lang="en-US" smtClean="0"/>
              <a:t>Medications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p:txBody>
          <a:bodyPr anchor="ctr"/>
          <a:lstStyle/>
          <a:p>
            <a:pPr eaLnBrk="1" hangingPunct="1"/>
            <a:r>
              <a:rPr lang="en-US" smtClean="0"/>
              <a:t>Role of Medications</a:t>
            </a:r>
          </a:p>
        </p:txBody>
      </p:sp>
      <p:sp>
        <p:nvSpPr>
          <p:cNvPr id="11267" name="Rectangle 3"/>
          <p:cNvSpPr>
            <a:spLocks noGrp="1" noChangeArrowheads="1"/>
          </p:cNvSpPr>
          <p:nvPr>
            <p:ph idx="4294967295"/>
          </p:nvPr>
        </p:nvSpPr>
        <p:spPr>
          <a:xfrm>
            <a:off x="4419600" y="1798638"/>
            <a:ext cx="4419600" cy="4525962"/>
          </a:xfrm>
        </p:spPr>
        <p:txBody>
          <a:bodyPr/>
          <a:lstStyle/>
          <a:p>
            <a:pPr eaLnBrk="1" hangingPunct="1"/>
            <a:r>
              <a:rPr lang="en-US" dirty="0" smtClean="0"/>
              <a:t>Chronic</a:t>
            </a:r>
          </a:p>
          <a:p>
            <a:pPr eaLnBrk="1" hangingPunct="1"/>
            <a:r>
              <a:rPr lang="en-US" dirty="0" smtClean="0"/>
              <a:t>Acute</a:t>
            </a:r>
          </a:p>
          <a:p>
            <a:pPr eaLnBrk="1" hangingPunct="1"/>
            <a:r>
              <a:rPr lang="en-US" dirty="0" smtClean="0"/>
              <a:t>Preventive</a:t>
            </a:r>
            <a:endParaRPr lang="en-US" dirty="0" smtClean="0"/>
          </a:p>
          <a:p>
            <a:pPr eaLnBrk="1" hangingPunct="1"/>
            <a:r>
              <a:rPr lang="en-US" dirty="0" smtClean="0"/>
              <a:t>Goal of Medications:</a:t>
            </a:r>
          </a:p>
          <a:p>
            <a:pPr lvl="1" eaLnBrk="1" hangingPunct="1"/>
            <a:r>
              <a:rPr lang="en-US" dirty="0" smtClean="0"/>
              <a:t>Safe</a:t>
            </a:r>
          </a:p>
          <a:p>
            <a:pPr lvl="1" eaLnBrk="1" hangingPunct="1"/>
            <a:r>
              <a:rPr lang="en-US" dirty="0" smtClean="0"/>
              <a:t>Efficacious</a:t>
            </a:r>
          </a:p>
          <a:p>
            <a:pPr lvl="1" eaLnBrk="1" hangingPunct="1"/>
            <a:r>
              <a:rPr lang="en-US" dirty="0" smtClean="0"/>
              <a:t>Cost and time effective</a:t>
            </a:r>
          </a:p>
          <a:p>
            <a:pPr lvl="1" eaLnBrk="1" hangingPunct="1"/>
            <a:r>
              <a:rPr lang="en-US" dirty="0" smtClean="0"/>
              <a:t>Benefit outweigh risk</a:t>
            </a:r>
          </a:p>
        </p:txBody>
      </p:sp>
      <p:pic>
        <p:nvPicPr>
          <p:cNvPr id="10244" name="Picture 1" descr="Utopia.jpg"/>
          <p:cNvPicPr>
            <a:picLocks noChangeAspect="1"/>
          </p:cNvPicPr>
          <p:nvPr/>
        </p:nvPicPr>
        <p:blipFill>
          <a:blip r:embed="rId3"/>
          <a:srcRect/>
          <a:stretch>
            <a:fillRect/>
          </a:stretch>
        </p:blipFill>
        <p:spPr bwMode="auto">
          <a:xfrm>
            <a:off x="457200" y="1828800"/>
            <a:ext cx="3810000" cy="381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p:txBody>
          <a:bodyPr anchor="ctr"/>
          <a:lstStyle/>
          <a:p>
            <a:pPr eaLnBrk="1" hangingPunct="1"/>
            <a:r>
              <a:rPr lang="en-US" smtClean="0"/>
              <a:t>Adverse Events of Medications</a:t>
            </a:r>
          </a:p>
        </p:txBody>
      </p:sp>
      <p:sp>
        <p:nvSpPr>
          <p:cNvPr id="11267" name="Rectangle 3"/>
          <p:cNvSpPr>
            <a:spLocks noGrp="1" noChangeArrowheads="1"/>
          </p:cNvSpPr>
          <p:nvPr>
            <p:ph type="body" sz="half" idx="4294967295"/>
          </p:nvPr>
        </p:nvSpPr>
        <p:spPr>
          <a:xfrm>
            <a:off x="381000" y="1951038"/>
            <a:ext cx="5486400" cy="4221162"/>
          </a:xfrm>
        </p:spPr>
        <p:txBody>
          <a:bodyPr/>
          <a:lstStyle/>
          <a:p>
            <a:pPr eaLnBrk="1" hangingPunct="1"/>
            <a:r>
              <a:rPr lang="en-US" sz="2700" smtClean="0"/>
              <a:t>Side effects: all medications have side effects</a:t>
            </a:r>
          </a:p>
          <a:p>
            <a:pPr eaLnBrk="1" hangingPunct="1"/>
            <a:r>
              <a:rPr lang="en-US" sz="2700" smtClean="0"/>
              <a:t>Some medications may not be appropriate in older adults.</a:t>
            </a:r>
            <a:r>
              <a:rPr lang="en-US" altLang="zh-CN" sz="2700" baseline="30000" smtClean="0">
                <a:solidFill>
                  <a:srgbClr val="000000"/>
                </a:solidFill>
                <a:latin typeface="Times New (W1)" pitchFamily="18" charset="0"/>
                <a:ea typeface="SimSun" pitchFamily="2" charset="-122"/>
                <a:cs typeface="Times New Roman" pitchFamily="18" charset="0"/>
              </a:rPr>
              <a:t>2</a:t>
            </a:r>
            <a:r>
              <a:rPr lang="en-US" altLang="zh-CN" sz="2700" smtClean="0">
                <a:ea typeface="SimSun" pitchFamily="2" charset="-122"/>
              </a:rPr>
              <a:t> </a:t>
            </a:r>
            <a:endParaRPr lang="en-US" sz="2700" smtClean="0"/>
          </a:p>
          <a:p>
            <a:pPr eaLnBrk="1" hangingPunct="1"/>
            <a:r>
              <a:rPr lang="en-US" sz="2700" smtClean="0"/>
              <a:t>Decreased kidney or liver function as you age can increase your risk of an adverse drug event</a:t>
            </a:r>
          </a:p>
          <a:p>
            <a:pPr eaLnBrk="1" hangingPunct="1"/>
            <a:r>
              <a:rPr lang="en-US" sz="2700" smtClean="0"/>
              <a:t>Drug Interactions</a:t>
            </a:r>
          </a:p>
        </p:txBody>
      </p:sp>
      <p:pic>
        <p:nvPicPr>
          <p:cNvPr id="7172" name="Picture 4" descr="warninglabels"/>
          <p:cNvPicPr>
            <a:picLocks noGrp="1" noChangeAspect="1" noChangeArrowheads="1"/>
          </p:cNvPicPr>
          <p:nvPr>
            <p:ph sz="half" idx="4294967295"/>
          </p:nvPr>
        </p:nvPicPr>
        <p:blipFill>
          <a:blip r:embed="rId3"/>
          <a:srcRect t="7040" b="7040"/>
          <a:stretch>
            <a:fillRect/>
          </a:stretch>
        </p:blipFill>
        <p:spPr>
          <a:xfrm>
            <a:off x="5969000" y="2514600"/>
            <a:ext cx="2565400" cy="2743200"/>
          </a:xfrm>
          <a:extLst>
            <a:ext uri="{AF507438-7753-43E0-B8FC-AC1667EBCBE1}">
              <a14:hiddenEffects xmlns="" xmlns:a14="http://schemas.microsoft.com/office/drawing/2010/main">
                <a:effectLst>
                  <a:outerShdw blurRad="63500" dist="38099" dir="2700000" algn="ctr" rotWithShape="0">
                    <a:srgbClr val="808080">
                      <a:alpha val="74997"/>
                    </a:srgbClr>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994</TotalTime>
  <Words>4281</Words>
  <Application>Microsoft Office PowerPoint</Application>
  <PresentationFormat>On-screen Show (4:3)</PresentationFormat>
  <Paragraphs>297</Paragraphs>
  <Slides>36</Slides>
  <Notes>27</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Studio</vt:lpstr>
      <vt:lpstr>Medication Safety and You</vt:lpstr>
      <vt:lpstr>Introduction1 </vt:lpstr>
      <vt:lpstr>Overview of Presentation</vt:lpstr>
      <vt:lpstr>Definitions </vt:lpstr>
      <vt:lpstr>Definitions</vt:lpstr>
      <vt:lpstr>Definitions</vt:lpstr>
      <vt:lpstr>Medications</vt:lpstr>
      <vt:lpstr>Role of Medications</vt:lpstr>
      <vt:lpstr>Adverse Events of Medications</vt:lpstr>
      <vt:lpstr>Examples of medication errors</vt:lpstr>
      <vt:lpstr>Safe Patients</vt:lpstr>
      <vt:lpstr>Advantages of being a Safe Patient</vt:lpstr>
      <vt:lpstr>It’s all about you!</vt:lpstr>
      <vt:lpstr>How to be a Safe Patient</vt:lpstr>
      <vt:lpstr>What to include in a medication list</vt:lpstr>
      <vt:lpstr>Medication List Examples</vt:lpstr>
      <vt:lpstr>Medication List Examples</vt:lpstr>
      <vt:lpstr>Why all this fuss about a medlist?</vt:lpstr>
      <vt:lpstr>Slide 19</vt:lpstr>
      <vt:lpstr>How to be a Safe Patient</vt:lpstr>
      <vt:lpstr>How to be a Safe Patient</vt:lpstr>
      <vt:lpstr>How to be a Safe Patient</vt:lpstr>
      <vt:lpstr>Ease your medication burden</vt:lpstr>
      <vt:lpstr>Help Your Pharmacy Help You: Ways to Avoid Delays and Frustration</vt:lpstr>
      <vt:lpstr>Options to make taking your meds easier</vt:lpstr>
      <vt:lpstr>Medication Aids</vt:lpstr>
      <vt:lpstr>Other Pharmacist Services </vt:lpstr>
      <vt:lpstr>Success with a med list!</vt:lpstr>
      <vt:lpstr>Conclusions</vt:lpstr>
      <vt:lpstr>Resources</vt:lpstr>
      <vt:lpstr>Questions</vt:lpstr>
      <vt:lpstr>References</vt:lpstr>
      <vt:lpstr>**Why do my pills change shape and color?</vt:lpstr>
      <vt:lpstr>**Why does one generic seem to work better than another?</vt:lpstr>
      <vt:lpstr>**Why can’t all my drugs be made in domestically? Are medications from other countries safe to use?</vt:lpstr>
      <vt:lpstr>Why does it take so long to fill an rx?</vt:lpstr>
    </vt:vector>
  </TitlesOfParts>
  <Company>Kelley-Ross &amp; Associates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Medlist for Mirabella</dc:title>
  <dc:creator>pcclient</dc:creator>
  <cp:lastModifiedBy>msmith</cp:lastModifiedBy>
  <cp:revision>124</cp:revision>
  <cp:lastPrinted>2013-01-22T17:36:01Z</cp:lastPrinted>
  <dcterms:created xsi:type="dcterms:W3CDTF">2013-01-10T22:41:31Z</dcterms:created>
  <dcterms:modified xsi:type="dcterms:W3CDTF">2013-04-15T15:36:41Z</dcterms:modified>
</cp:coreProperties>
</file>