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30"/>
  </p:notesMasterIdLst>
  <p:handoutMasterIdLst>
    <p:handoutMasterId r:id="rId31"/>
  </p:handoutMasterIdLst>
  <p:sldIdLst>
    <p:sldId id="279" r:id="rId2"/>
    <p:sldId id="445" r:id="rId3"/>
    <p:sldId id="463" r:id="rId4"/>
    <p:sldId id="446" r:id="rId5"/>
    <p:sldId id="454" r:id="rId6"/>
    <p:sldId id="477" r:id="rId7"/>
    <p:sldId id="447" r:id="rId8"/>
    <p:sldId id="460" r:id="rId9"/>
    <p:sldId id="451" r:id="rId10"/>
    <p:sldId id="452" r:id="rId11"/>
    <p:sldId id="448" r:id="rId12"/>
    <p:sldId id="449" r:id="rId13"/>
    <p:sldId id="462" r:id="rId14"/>
    <p:sldId id="457" r:id="rId15"/>
    <p:sldId id="461" r:id="rId16"/>
    <p:sldId id="467" r:id="rId17"/>
    <p:sldId id="464" r:id="rId18"/>
    <p:sldId id="465" r:id="rId19"/>
    <p:sldId id="466" r:id="rId20"/>
    <p:sldId id="400" r:id="rId21"/>
    <p:sldId id="403" r:id="rId22"/>
    <p:sldId id="468" r:id="rId23"/>
    <p:sldId id="472" r:id="rId24"/>
    <p:sldId id="471" r:id="rId25"/>
    <p:sldId id="469" r:id="rId26"/>
    <p:sldId id="470" r:id="rId27"/>
    <p:sldId id="473" r:id="rId28"/>
    <p:sldId id="47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74DB4F"/>
    <a:srgbClr val="0066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0698" autoAdjust="0"/>
  </p:normalViewPr>
  <p:slideViewPr>
    <p:cSldViewPr>
      <p:cViewPr varScale="1">
        <p:scale>
          <a:sx n="79" d="100"/>
          <a:sy n="79" d="100"/>
        </p:scale>
        <p:origin x="-570"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324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3505152-620C-4C6A-B5A7-2F056AC7A47F}" type="datetimeFigureOut">
              <a:rPr lang="en-US" smtClean="0"/>
              <a:pPr/>
              <a:t>7/27/2011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DE12CEA-B4A5-4DF6-87D5-6EECDBD7092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4FBD75-27AC-412F-80CD-65FF4D756C95}" type="datetimeFigureOut">
              <a:rPr lang="en-US" smtClean="0"/>
              <a:pPr/>
              <a:t>7/27/2011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763707-7854-4FBC-A0AB-C13FBE8AF8D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F1DCB11-17FB-4628-BB8C-E879D758A567}"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Notable changes:</a:t>
            </a:r>
          </a:p>
          <a:p>
            <a:pPr marL="228600" indent="-228600">
              <a:buAutoNum type="arabicPeriod"/>
            </a:pPr>
            <a:r>
              <a:rPr lang="en-US" baseline="0" dirty="0" smtClean="0"/>
              <a:t> 1 safety goal (</a:t>
            </a:r>
            <a:r>
              <a:rPr lang="en-US" baseline="0" dirty="0" err="1" smtClean="0"/>
              <a:t>vs</a:t>
            </a:r>
            <a:r>
              <a:rPr lang="en-US" baseline="0" dirty="0" smtClean="0"/>
              <a:t> 4) and 5 </a:t>
            </a:r>
            <a:r>
              <a:rPr lang="en-US" baseline="0" dirty="0" err="1" smtClean="0"/>
              <a:t>Eps</a:t>
            </a:r>
            <a:endParaRPr lang="en-US" baseline="0" dirty="0" smtClean="0"/>
          </a:p>
          <a:p>
            <a:pPr marL="228600" indent="-228600">
              <a:buAutoNum type="arabicPeriod"/>
            </a:pPr>
            <a:r>
              <a:rPr lang="en-US" baseline="0" dirty="0" smtClean="0"/>
              <a:t>No hospital internal </a:t>
            </a:r>
            <a:r>
              <a:rPr lang="en-US" baseline="0" dirty="0" err="1" smtClean="0"/>
              <a:t>tx</a:t>
            </a:r>
            <a:r>
              <a:rPr lang="en-US" baseline="0" dirty="0" smtClean="0"/>
              <a:t> med </a:t>
            </a:r>
            <a:r>
              <a:rPr lang="en-US" baseline="0" dirty="0" err="1" smtClean="0"/>
              <a:t>rec</a:t>
            </a:r>
            <a:endParaRPr lang="en-US" baseline="0" dirty="0" smtClean="0"/>
          </a:p>
          <a:p>
            <a:pPr marL="228600" indent="-228600">
              <a:buAutoNum type="arabicPeriod"/>
            </a:pPr>
            <a:r>
              <a:rPr lang="en-US" baseline="0" dirty="0" smtClean="0"/>
              <a:t>‘</a:t>
            </a:r>
            <a:r>
              <a:rPr lang="en-US" sz="1200" kern="1200" baseline="0" dirty="0" smtClean="0">
                <a:solidFill>
                  <a:schemeClr val="tx1"/>
                </a:solidFill>
                <a:latin typeface="+mn-lt"/>
                <a:ea typeface="+mn-ea"/>
                <a:cs typeface="+mn-cs"/>
              </a:rPr>
              <a:t>good faith’ effort to obtain this information</a:t>
            </a:r>
          </a:p>
          <a:p>
            <a:pPr marL="228600" indent="-228600">
              <a:buAutoNum type="arabicPeriod"/>
            </a:pPr>
            <a:r>
              <a:rPr lang="en-US" sz="1200" kern="1200" dirty="0" smtClean="0">
                <a:solidFill>
                  <a:schemeClr val="tx1"/>
                </a:solidFill>
                <a:latin typeface="+mn-lt"/>
                <a:ea typeface="+mn-ea"/>
                <a:cs typeface="+mn-cs"/>
              </a:rPr>
              <a:t>allows the hospital to define for itself the minimum amount of medication information that must be captured in non-24-hour settings</a:t>
            </a:r>
          </a:p>
          <a:p>
            <a:pPr marL="228600" indent="-228600">
              <a:buAutoNum type="arabicPeriod"/>
            </a:pPr>
            <a:r>
              <a:rPr lang="en-US" sz="1200" kern="1200" dirty="0" smtClean="0">
                <a:solidFill>
                  <a:schemeClr val="tx1"/>
                </a:solidFill>
                <a:latin typeface="+mn-lt"/>
                <a:ea typeface="+mn-ea"/>
                <a:cs typeface="+mn-cs"/>
              </a:rPr>
              <a:t>Including the purpose of a medication can be very useful for patient education, but stating this as an example of the information that should be provided to the patient is a new expectation, and one that may cause some confusion</a:t>
            </a:r>
            <a:endParaRPr lang="en-US" sz="1200" kern="1200" baseline="0" dirty="0" smtClean="0">
              <a:solidFill>
                <a:schemeClr val="tx1"/>
              </a:solidFill>
              <a:latin typeface="+mn-lt"/>
              <a:ea typeface="+mn-ea"/>
              <a:cs typeface="+mn-cs"/>
            </a:endParaRPr>
          </a:p>
          <a:p>
            <a:pPr marL="228600" indent="-228600">
              <a:buAutoNum type="arabicPeriod"/>
            </a:pPr>
            <a:r>
              <a:rPr lang="en-US" sz="1200" kern="1200" dirty="0" smtClean="0">
                <a:solidFill>
                  <a:schemeClr val="tx1"/>
                </a:solidFill>
                <a:latin typeface="+mn-lt"/>
                <a:ea typeface="+mn-ea"/>
                <a:cs typeface="+mn-cs"/>
              </a:rPr>
              <a:t>EP 4 includes a second concept from the minimal use portion of the previous safety goal that allows a hospital to supply the patient with just their new short-term medication(s) in a list, if nothing else has been changed. </a:t>
            </a:r>
          </a:p>
          <a:p>
            <a:pPr marL="228600" indent="-228600">
              <a:buAutoNum type="arabicPeriod"/>
            </a:pPr>
            <a:r>
              <a:rPr lang="en-US" sz="1200" kern="1200" dirty="0" smtClean="0">
                <a:solidFill>
                  <a:schemeClr val="tx1"/>
                </a:solidFill>
                <a:latin typeface="+mn-lt"/>
                <a:ea typeface="+mn-ea"/>
                <a:cs typeface="+mn-cs"/>
              </a:rPr>
              <a:t>A significant requirement has been removed from this stage in the process, as the hospital is no longer required to directly send discharge medication reconciliation information to primary care physicians. EP 5 places a degree of responsibility on patients by requiring they bring their medication lists to their doctors at the next visit</a:t>
            </a:r>
            <a:endParaRPr lang="en-US" sz="1200" kern="1200" baseline="0" dirty="0" smtClean="0">
              <a:solidFill>
                <a:schemeClr val="tx1"/>
              </a:solidFill>
              <a:latin typeface="+mn-lt"/>
              <a:ea typeface="+mn-ea"/>
              <a:cs typeface="+mn-cs"/>
            </a:endParaRP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97763707-7854-4FBC-A0AB-C13FBE8AF8D9}"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6172200"/>
            <a:ext cx="457200" cy="457200"/>
          </a:xfrm>
        </p:spPr>
        <p:txBody>
          <a:bodyPr lIns="0" tIns="0" rIns="0" bIns="0">
            <a:noAutofit/>
          </a:bodyPr>
          <a:lstStyle>
            <a:lvl1pPr algn="ctr">
              <a:defRPr sz="1400">
                <a:solidFill>
                  <a:srgbClr val="FFFFFF"/>
                </a:solidFill>
              </a:defRPr>
            </a:lvl1pPr>
          </a:lstStyle>
          <a:p>
            <a:fld id="{95B515B9-6DC3-403C-AAA1-31C883E2A755}" type="slidenum">
              <a:rPr lang="en-US" smtClean="0"/>
              <a:pPr/>
              <a:t>‹#›</a:t>
            </a:fld>
            <a:endParaRPr lang="en-US" dirty="0"/>
          </a:p>
        </p:txBody>
      </p:sp>
      <p:sp>
        <p:nvSpPr>
          <p:cNvPr id="11" name="Rectangle 10"/>
          <p:cNvSpPr/>
          <p:nvPr/>
        </p:nvSpPr>
        <p:spPr>
          <a:xfrm>
            <a:off x="2514600" y="2895599"/>
            <a:ext cx="5943600" cy="76201"/>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0" y="2438400"/>
            <a:ext cx="3810000" cy="457200"/>
          </a:xfrm>
        </p:spPr>
        <p:txBody>
          <a:bodyPr anchor="ctr">
            <a:noAutofit/>
          </a:bodyPr>
          <a:lstStyle>
            <a:lvl1pPr algn="ctr">
              <a:defRPr lang="en-US" sz="3200" dirty="0">
                <a:solidFill>
                  <a:schemeClr val="accent1"/>
                </a:solidFill>
                <a:latin typeface="Calibri" pitchFamily="34" charset="0"/>
                <a:cs typeface="Calibri" pitchFamily="34" charset="0"/>
              </a:defRPr>
            </a:lvl1pPr>
          </a:lstStyle>
          <a:p>
            <a:r>
              <a:rPr kumimoji="0" lang="en-US" dirty="0" smtClean="0"/>
              <a:t>Click to edit Master title style</a:t>
            </a:r>
            <a:endParaRPr kumimoji="0" lang="en-US" dirty="0"/>
          </a:p>
        </p:txBody>
      </p:sp>
      <p:pic>
        <p:nvPicPr>
          <p:cNvPr id="9" name="Picture 8" descr="p1s_logo.gif"/>
          <p:cNvPicPr>
            <a:picLocks noChangeAspect="1"/>
          </p:cNvPicPr>
          <p:nvPr userDrawn="1"/>
        </p:nvPicPr>
        <p:blipFill>
          <a:blip r:embed="rId2" cstate="print"/>
          <a:stretch>
            <a:fillRect/>
          </a:stretch>
        </p:blipFill>
        <p:spPr>
          <a:xfrm>
            <a:off x="304800" y="2557563"/>
            <a:ext cx="2133600" cy="680936"/>
          </a:xfrm>
          <a:prstGeom prst="rect">
            <a:avLst/>
          </a:prstGeom>
        </p:spPr>
      </p:pic>
    </p:spTree>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868362"/>
          </a:xfrm>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47800"/>
            <a:ext cx="80772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p>
            <a:fld id="{95B515B9-6DC3-403C-AAA1-31C883E2A755}" type="slidenum">
              <a:rPr lang="en-US" smtClean="0"/>
              <a:pPr/>
              <a:t>‹#›</a:t>
            </a:fld>
            <a:endParaRPr lang="en-US"/>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p>
            <a:fld id="{95B515B9-6DC3-403C-AAA1-31C883E2A755}" type="slidenum">
              <a:rPr lang="en-US" smtClean="0"/>
              <a:pPr/>
              <a:t>‹#›</a:t>
            </a:fld>
            <a:endParaRPr 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772400" cy="868362"/>
          </a:xfrm>
        </p:spPr>
        <p:txBody>
          <a:bodyPr/>
          <a:lstStyle/>
          <a:p>
            <a:r>
              <a:rPr kumimoji="0" lang="en-US" smtClean="0"/>
              <a:t>Click to edit Master title style</a:t>
            </a:r>
            <a:endParaRPr kumimoji="0" lang="en-US"/>
          </a:p>
        </p:txBody>
      </p:sp>
      <p:sp>
        <p:nvSpPr>
          <p:cNvPr id="6" name="Slide Number Placeholder 5"/>
          <p:cNvSpPr>
            <a:spLocks noGrp="1"/>
          </p:cNvSpPr>
          <p:nvPr>
            <p:ph type="sldNum" sz="quarter" idx="12"/>
          </p:nvPr>
        </p:nvSpPr>
        <p:spPr/>
        <p:txBody>
          <a:bodyPr/>
          <a:lstStyle/>
          <a:p>
            <a:fld id="{95B515B9-6DC3-403C-AAA1-31C883E2A755}" type="slidenum">
              <a:rPr lang="en-US" smtClean="0"/>
              <a:pPr/>
              <a:t>‹#›</a:t>
            </a:fld>
            <a:endParaRPr lang="en-US" dirty="0"/>
          </a:p>
        </p:txBody>
      </p:sp>
      <p:sp>
        <p:nvSpPr>
          <p:cNvPr id="8" name="Content Placeholder 7"/>
          <p:cNvSpPr>
            <a:spLocks noGrp="1"/>
          </p:cNvSpPr>
          <p:nvPr>
            <p:ph sz="quarter" idx="1"/>
          </p:nvPr>
        </p:nvSpPr>
        <p:spPr>
          <a:xfrm>
            <a:off x="685800" y="1447800"/>
            <a:ext cx="7772400" cy="4572000"/>
          </a:xfrm>
        </p:spPr>
        <p:txBody>
          <a:bodyPr vert="horz"/>
          <a:lstStyle>
            <a:lvl1pPr>
              <a:defRPr baseline="0"/>
            </a:lvl1pPr>
            <a:lvl2pPr>
              <a:defRPr baseline="0"/>
            </a:lvl2pPr>
            <a:lvl3pPr>
              <a:defRPr baseline="0"/>
            </a:lvl3pPr>
            <a:lvl4pPr>
              <a:defRPr baseline="0"/>
            </a:lvl4pPr>
            <a:lvl5pPr>
              <a:defRPr baseline="0"/>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Ref idx="1001">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6172200"/>
            <a:ext cx="457200" cy="457200"/>
          </a:xfrm>
        </p:spPr>
        <p:txBody>
          <a:bodyPr/>
          <a:lstStyle/>
          <a:p>
            <a:fld id="{95B515B9-6DC3-403C-AAA1-31C883E2A75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7" name="Slide Number Placeholder 6"/>
          <p:cNvSpPr>
            <a:spLocks noGrp="1"/>
          </p:cNvSpPr>
          <p:nvPr>
            <p:ph type="sldNum" sz="quarter" idx="12"/>
          </p:nvPr>
        </p:nvSpPr>
        <p:spPr>
          <a:xfrm>
            <a:off x="4343400" y="6172200"/>
            <a:ext cx="457200" cy="457200"/>
          </a:xfrm>
        </p:spPr>
        <p:txBody>
          <a:bodyPr/>
          <a:lstStyle/>
          <a:p>
            <a:fld id="{95B515B9-6DC3-403C-AAA1-31C883E2A755}"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86995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9" name="Slide Number Placeholder 8"/>
          <p:cNvSpPr>
            <a:spLocks noGrp="1"/>
          </p:cNvSpPr>
          <p:nvPr>
            <p:ph type="sldNum" sz="quarter" idx="12"/>
          </p:nvPr>
        </p:nvSpPr>
        <p:spPr/>
        <p:txBody>
          <a:bodyPr/>
          <a:lstStyle/>
          <a:p>
            <a:fld id="{95B515B9-6DC3-403C-AAA1-31C883E2A755}"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Slide Number Placeholder 4"/>
          <p:cNvSpPr>
            <a:spLocks noGrp="1"/>
          </p:cNvSpPr>
          <p:nvPr>
            <p:ph type="sldNum" sz="quarter" idx="12"/>
          </p:nvPr>
        </p:nvSpPr>
        <p:spPr/>
        <p:txBody>
          <a:bodyPr/>
          <a:lstStyle/>
          <a:p>
            <a:fld id="{95B515B9-6DC3-403C-AAA1-31C883E2A755}" type="slidenum">
              <a:rPr lang="en-US" smtClean="0"/>
              <a:pPr/>
              <a:t>‹#›</a:t>
            </a:fld>
            <a:endParaRPr lang="en-US" dirty="0"/>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5B515B9-6DC3-403C-AAA1-31C883E2A755}" type="slidenum">
              <a:rPr lang="en-US" smtClean="0"/>
              <a:pPr/>
              <a:t>‹#›</a:t>
            </a:fld>
            <a:endParaRPr lang="en-US"/>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dirty="0" smtClean="0"/>
              <a:t>Click to edit Master title style</a:t>
            </a:r>
            <a:endParaRPr kumimoji="0" lang="en-US" dirty="0"/>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7" name="Slide Number Placeholder 6"/>
          <p:cNvSpPr>
            <a:spLocks noGrp="1"/>
          </p:cNvSpPr>
          <p:nvPr>
            <p:ph type="sldNum" sz="quarter" idx="12"/>
          </p:nvPr>
        </p:nvSpPr>
        <p:spPr/>
        <p:txBody>
          <a:bodyPr/>
          <a:lstStyle/>
          <a:p>
            <a:fld id="{95B515B9-6DC3-403C-AAA1-31C883E2A755}"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7" name="Slide Number Placeholder 6"/>
          <p:cNvSpPr>
            <a:spLocks noGrp="1"/>
          </p:cNvSpPr>
          <p:nvPr>
            <p:ph type="sldNum" sz="quarter" idx="12"/>
          </p:nvPr>
        </p:nvSpPr>
        <p:spPr>
          <a:xfrm>
            <a:off x="4343400" y="6172200"/>
            <a:ext cx="457200" cy="457200"/>
          </a:xfrm>
        </p:spPr>
        <p:txBody>
          <a:bodyPr/>
          <a:lstStyle/>
          <a:p>
            <a:fld id="{95B515B9-6DC3-403C-AAA1-31C883E2A755}"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868362"/>
          </a:xfrm>
          <a:prstGeom prst="rect">
            <a:avLst/>
          </a:prstGeom>
        </p:spPr>
        <p:txBody>
          <a:bodyPr bIns="91440"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23" name="Slide Number Placeholder 22"/>
          <p:cNvSpPr>
            <a:spLocks noGrp="1"/>
          </p:cNvSpPr>
          <p:nvPr>
            <p:ph type="sldNum" sz="quarter" idx="4"/>
          </p:nvPr>
        </p:nvSpPr>
        <p:spPr>
          <a:xfrm>
            <a:off x="4343400" y="61722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5B515B9-6DC3-403C-AAA1-31C883E2A755}" type="slidenum">
              <a:rPr lang="en-US" smtClean="0"/>
              <a:pPr/>
              <a:t>‹#›</a:t>
            </a:fld>
            <a:endParaRPr lang="en-US" dirty="0"/>
          </a:p>
        </p:txBody>
      </p:sp>
      <p:sp>
        <p:nvSpPr>
          <p:cNvPr id="10" name="Rectangle 801"/>
          <p:cNvSpPr txBox="1">
            <a:spLocks noChangeArrowheads="1"/>
          </p:cNvSpPr>
          <p:nvPr userDrawn="1"/>
        </p:nvSpPr>
        <p:spPr>
          <a:xfrm>
            <a:off x="381000" y="1066800"/>
            <a:ext cx="8458200" cy="76200"/>
          </a:xfrm>
          <a:prstGeom prst="rect">
            <a:avLst/>
          </a:prstGeom>
          <a:solidFill>
            <a:schemeClr val="bg2"/>
          </a:solidFill>
          <a:ln/>
        </p:spPr>
        <p:txBody>
          <a:bodyPr>
            <a:normAutofit fontScale="2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smtClean="0">
                <a:ln>
                  <a:noFill/>
                </a:ln>
                <a:solidFill>
                  <a:schemeClr val="accent1"/>
                </a:solidFill>
                <a:effectLst/>
                <a:uLnTx/>
                <a:uFillTx/>
                <a:latin typeface="Calibri" pitchFamily="34" charset="0"/>
                <a:ea typeface="+mj-ea"/>
                <a:cs typeface="Calibri" pitchFamily="34" charset="0"/>
              </a:rPr>
              <a:t/>
            </a:r>
            <a:br>
              <a:rPr kumimoji="0" lang="en-US" sz="2000" b="0" i="0" u="none" strike="noStrike" kern="1200" cap="none" spc="0" normalizeH="0" baseline="0" noProof="0" smtClean="0">
                <a:ln>
                  <a:noFill/>
                </a:ln>
                <a:solidFill>
                  <a:schemeClr val="accent1"/>
                </a:solidFill>
                <a:effectLst/>
                <a:uLnTx/>
                <a:uFillTx/>
                <a:latin typeface="Calibri" pitchFamily="34" charset="0"/>
                <a:ea typeface="+mj-ea"/>
                <a:cs typeface="Calibri" pitchFamily="34" charset="0"/>
              </a:rPr>
            </a:br>
            <a:r>
              <a:rPr kumimoji="0" lang="en-US" sz="2000" b="0" i="0" u="none" strike="noStrike" kern="1200" cap="none" spc="0" normalizeH="0" baseline="0" noProof="0" smtClean="0">
                <a:ln>
                  <a:noFill/>
                </a:ln>
                <a:solidFill>
                  <a:schemeClr val="folHlink"/>
                </a:solidFill>
                <a:effectLst/>
                <a:uLnTx/>
                <a:uFillTx/>
                <a:latin typeface="Calibri" pitchFamily="34" charset="0"/>
                <a:ea typeface="+mj-ea"/>
                <a:cs typeface="Calibri" pitchFamily="34" charset="0"/>
              </a:rPr>
              <a:t>                                                                                                        </a:t>
            </a:r>
            <a:r>
              <a:rPr kumimoji="0" lang="en-US" sz="2000" b="0" i="0" u="none" strike="noStrike" kern="1200" cap="none" spc="0" normalizeH="0" baseline="0" noProof="0" smtClean="0">
                <a:ln>
                  <a:noFill/>
                </a:ln>
                <a:solidFill>
                  <a:schemeClr val="accent1"/>
                </a:solidFill>
                <a:effectLst/>
                <a:uLnTx/>
                <a:uFillTx/>
                <a:latin typeface="Calibri" pitchFamily="34" charset="0"/>
                <a:ea typeface="+mj-ea"/>
                <a:cs typeface="Calibri" pitchFamily="34" charset="0"/>
              </a:rPr>
              <a:t/>
            </a:r>
            <a:br>
              <a:rPr kumimoji="0" lang="en-US" sz="2000" b="0" i="0" u="none" strike="noStrike" kern="1200" cap="none" spc="0" normalizeH="0" baseline="0" noProof="0" smtClean="0">
                <a:ln>
                  <a:noFill/>
                </a:ln>
                <a:solidFill>
                  <a:schemeClr val="accent1"/>
                </a:solidFill>
                <a:effectLst/>
                <a:uLnTx/>
                <a:uFillTx/>
                <a:latin typeface="Calibri" pitchFamily="34" charset="0"/>
                <a:ea typeface="+mj-ea"/>
                <a:cs typeface="Calibri" pitchFamily="34" charset="0"/>
              </a:rPr>
            </a:br>
            <a:endParaRPr kumimoji="0" lang="en-US" sz="2000" b="0" i="0" u="none" strike="noStrike" kern="1200" cap="none" spc="0" normalizeH="0" baseline="0" noProof="0" dirty="0">
              <a:ln>
                <a:noFill/>
              </a:ln>
              <a:solidFill>
                <a:schemeClr val="accent1"/>
              </a:solidFill>
              <a:effectLst/>
              <a:uLnTx/>
              <a:uFillTx/>
              <a:latin typeface="Calibri" pitchFamily="34" charset="0"/>
              <a:ea typeface="+mj-ea"/>
              <a:cs typeface="Calibri" pitchFamily="34" charset="0"/>
            </a:endParaRP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ransition spd="med">
    <p:fade/>
  </p:transition>
  <p:txStyles>
    <p:titleStyle>
      <a:lvl1pPr algn="ctr" rtl="0" eaLnBrk="1" latinLnBrk="0" hangingPunct="1">
        <a:spcBef>
          <a:spcPct val="0"/>
        </a:spcBef>
        <a:buNone/>
        <a:defRPr kumimoji="0" sz="4000" kern="1200">
          <a:solidFill>
            <a:schemeClr val="accent1"/>
          </a:solidFill>
          <a:latin typeface="Calibri" pitchFamily="34" charset="0"/>
          <a:ea typeface="+mj-ea"/>
          <a:cs typeface="Calibri" pitchFamily="34" charset="0"/>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5"/>
          <p:cNvSpPr>
            <a:spLocks noGrp="1"/>
          </p:cNvSpPr>
          <p:nvPr>
            <p:ph type="title"/>
          </p:nvPr>
        </p:nvSpPr>
        <p:spPr>
          <a:xfrm>
            <a:off x="304800" y="304800"/>
            <a:ext cx="8229600" cy="1524000"/>
          </a:xfrm>
        </p:spPr>
        <p:txBody>
          <a:bodyPr>
            <a:normAutofit/>
          </a:bodyPr>
          <a:lstStyle/>
          <a:p>
            <a:pPr algn="ctr"/>
            <a:r>
              <a:rPr lang="en-US" sz="4400" b="1" dirty="0" smtClean="0"/>
              <a:t>Medication Reconciliation</a:t>
            </a:r>
            <a:endParaRPr lang="en-US" sz="4400" dirty="0"/>
          </a:p>
        </p:txBody>
      </p:sp>
      <p:sp>
        <p:nvSpPr>
          <p:cNvPr id="5" name="TextBox 4"/>
          <p:cNvSpPr txBox="1"/>
          <p:nvPr/>
        </p:nvSpPr>
        <p:spPr>
          <a:xfrm>
            <a:off x="228600" y="6019800"/>
            <a:ext cx="4343400" cy="646331"/>
          </a:xfrm>
          <a:prstGeom prst="rect">
            <a:avLst/>
          </a:prstGeom>
          <a:noFill/>
        </p:spPr>
        <p:txBody>
          <a:bodyPr wrap="square" rtlCol="0">
            <a:spAutoFit/>
          </a:bodyPr>
          <a:lstStyle/>
          <a:p>
            <a:r>
              <a:rPr lang="en-US" b="1" dirty="0" smtClean="0">
                <a:solidFill>
                  <a:schemeClr val="tx1">
                    <a:lumMod val="85000"/>
                    <a:lumOff val="15000"/>
                  </a:schemeClr>
                </a:solidFill>
                <a:latin typeface="Calibri" pitchFamily="34" charset="0"/>
                <a:cs typeface="Calibri" pitchFamily="34" charset="0"/>
              </a:rPr>
              <a:t>WPSC Medication Safety Project</a:t>
            </a:r>
          </a:p>
          <a:p>
            <a:r>
              <a:rPr lang="en-US" b="1" dirty="0" smtClean="0">
                <a:solidFill>
                  <a:schemeClr val="tx1">
                    <a:lumMod val="85000"/>
                    <a:lumOff val="15000"/>
                  </a:schemeClr>
                </a:solidFill>
                <a:latin typeface="Calibri" pitchFamily="34" charset="0"/>
                <a:cs typeface="Calibri" pitchFamily="34" charset="0"/>
              </a:rPr>
              <a:t>April 27, 2011</a:t>
            </a:r>
            <a:endParaRPr lang="en-US" dirty="0">
              <a:solidFill>
                <a:schemeClr val="tx1">
                  <a:lumMod val="85000"/>
                  <a:lumOff val="15000"/>
                </a:schemeClr>
              </a:solidFill>
              <a:latin typeface="Calibri" pitchFamily="34" charset="0"/>
              <a:cs typeface="Calibri" pitchFamily="34" charset="0"/>
            </a:endParaRPr>
          </a:p>
        </p:txBody>
      </p:sp>
      <p:sp>
        <p:nvSpPr>
          <p:cNvPr id="7" name="Title 5"/>
          <p:cNvSpPr txBox="1">
            <a:spLocks/>
          </p:cNvSpPr>
          <p:nvPr/>
        </p:nvSpPr>
        <p:spPr>
          <a:xfrm>
            <a:off x="457200" y="2971800"/>
            <a:ext cx="8229600" cy="914400"/>
          </a:xfrm>
          <a:prstGeom prst="rect">
            <a:avLst/>
          </a:prstGeom>
        </p:spPr>
        <p:txBody>
          <a:bodyPr bIns="91440" anchor="b" anchorCtr="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accent1"/>
                </a:solidFill>
                <a:effectLst/>
                <a:uLnTx/>
                <a:uFillTx/>
                <a:latin typeface="Calibri" pitchFamily="34" charset="0"/>
                <a:ea typeface="+mj-ea"/>
                <a:cs typeface="Calibri" pitchFamily="34" charset="0"/>
              </a:rPr>
              <a:t>Definitions</a:t>
            </a:r>
            <a:r>
              <a:rPr kumimoji="0" lang="en-US" sz="4400" b="1" i="0" u="none" strike="noStrike" kern="1200" cap="none" spc="0" normalizeH="0" noProof="0" dirty="0" smtClean="0">
                <a:ln>
                  <a:noFill/>
                </a:ln>
                <a:solidFill>
                  <a:schemeClr val="accent1"/>
                </a:solidFill>
                <a:effectLst/>
                <a:uLnTx/>
                <a:uFillTx/>
                <a:latin typeface="Calibri" pitchFamily="34" charset="0"/>
                <a:ea typeface="+mj-ea"/>
                <a:cs typeface="Calibri" pitchFamily="34" charset="0"/>
              </a:rPr>
              <a:t> &amp;  Drivers</a:t>
            </a:r>
            <a:endParaRPr kumimoji="0" lang="en-US" sz="4400" b="0" i="0" u="none" strike="noStrike" kern="1200" cap="none" spc="0" normalizeH="0" baseline="0" noProof="0" dirty="0">
              <a:ln>
                <a:noFill/>
              </a:ln>
              <a:solidFill>
                <a:schemeClr val="accent1"/>
              </a:solidFill>
              <a:effectLst/>
              <a:uLnTx/>
              <a:uFillTx/>
              <a:latin typeface="Calibri" pitchFamily="34" charset="0"/>
              <a:ea typeface="+mj-ea"/>
              <a:cs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AHRQ and Med Recon</a:t>
            </a:r>
            <a:endParaRPr lang="en-US" dirty="0"/>
          </a:p>
        </p:txBody>
      </p:sp>
      <p:sp>
        <p:nvSpPr>
          <p:cNvPr id="3" name="Vertical Text Placeholder 2"/>
          <p:cNvSpPr>
            <a:spLocks noGrp="1"/>
          </p:cNvSpPr>
          <p:nvPr>
            <p:ph type="body" orient="vert" idx="1"/>
          </p:nvPr>
        </p:nvSpPr>
        <p:spPr/>
        <p:txBody>
          <a:bodyPr/>
          <a:lstStyle/>
          <a:p>
            <a:pPr>
              <a:buNone/>
            </a:pPr>
            <a:r>
              <a:rPr lang="en-US" dirty="0" smtClean="0"/>
              <a:t>Unintended inconsistencies in medication regimens occur with any transition in care….</a:t>
            </a:r>
          </a:p>
          <a:p>
            <a:pPr>
              <a:buNone/>
            </a:pPr>
            <a:endParaRPr lang="en-US" dirty="0" smtClean="0"/>
          </a:p>
          <a:p>
            <a:pPr>
              <a:buNone/>
            </a:pPr>
            <a:r>
              <a:rPr lang="en-US" dirty="0" smtClean="0"/>
              <a:t> Medication reconciliation refers to the process of avoiding such </a:t>
            </a:r>
            <a:r>
              <a:rPr lang="en-US" u="sng" dirty="0" smtClean="0"/>
              <a:t>inadvertent inconsistencies </a:t>
            </a:r>
            <a:r>
              <a:rPr lang="en-US" dirty="0" smtClean="0"/>
              <a:t>by reviewing the patient's current medication regimen and comparing it with the regimen being considered for the new setting of care.</a:t>
            </a:r>
            <a:br>
              <a:rPr lang="en-US" dirty="0" smtClean="0"/>
            </a:br>
            <a:r>
              <a:rPr lang="en-US" dirty="0" smtClean="0"/>
              <a:t/>
            </a:r>
            <a:br>
              <a:rPr lang="en-US" dirty="0" smtClean="0"/>
            </a:br>
            <a:endParaRPr lang="en-US" dirty="0"/>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50838"/>
            <a:ext cx="8153400" cy="868362"/>
          </a:xfrm>
        </p:spPr>
        <p:txBody>
          <a:bodyPr>
            <a:normAutofit fontScale="90000"/>
          </a:bodyPr>
          <a:lstStyle/>
          <a:p>
            <a:r>
              <a:rPr lang="en-US" dirty="0" smtClean="0"/>
              <a:t>ASHP-</a:t>
            </a:r>
            <a:r>
              <a:rPr lang="en-US" dirty="0" err="1" smtClean="0"/>
              <a:t>APhA</a:t>
            </a:r>
            <a:r>
              <a:rPr lang="en-US" dirty="0" smtClean="0"/>
              <a:t> </a:t>
            </a:r>
            <a:br>
              <a:rPr lang="en-US" dirty="0" smtClean="0"/>
            </a:br>
            <a:r>
              <a:rPr lang="en-US" dirty="0" smtClean="0"/>
              <a:t>Med Recon Consensus Statement</a:t>
            </a:r>
            <a:endParaRPr lang="en-US" dirty="0"/>
          </a:p>
        </p:txBody>
      </p:sp>
      <p:sp>
        <p:nvSpPr>
          <p:cNvPr id="3" name="Vertical Text Placeholder 2"/>
          <p:cNvSpPr>
            <a:spLocks noGrp="1"/>
          </p:cNvSpPr>
          <p:nvPr>
            <p:ph type="body" orient="vert" idx="1"/>
          </p:nvPr>
        </p:nvSpPr>
        <p:spPr/>
        <p:txBody>
          <a:bodyPr>
            <a:normAutofit lnSpcReduction="10000"/>
          </a:bodyPr>
          <a:lstStyle/>
          <a:p>
            <a:pPr>
              <a:buNone/>
            </a:pPr>
            <a:r>
              <a:rPr lang="en-US" dirty="0" smtClean="0"/>
              <a:t>Medication reconciliation: </a:t>
            </a:r>
          </a:p>
          <a:p>
            <a:r>
              <a:rPr lang="en-US" dirty="0" smtClean="0"/>
              <a:t>The comprehensive evaluation of a patient’s medication regimen </a:t>
            </a:r>
            <a:r>
              <a:rPr lang="en-US" u="sng" dirty="0" smtClean="0"/>
              <a:t>any time there is a change in therapy </a:t>
            </a:r>
            <a:r>
              <a:rPr lang="en-US" dirty="0" smtClean="0"/>
              <a:t>in an effort to avoid medication errors such as omissions, duplications, dosing errors, or drug interactions, as well as to observe compliance and adherence patterns. </a:t>
            </a:r>
          </a:p>
          <a:p>
            <a:r>
              <a:rPr lang="en-US" dirty="0" smtClean="0"/>
              <a:t>This process should include a comparison of the existing and previous medication regimens and should </a:t>
            </a:r>
            <a:r>
              <a:rPr lang="en-US" u="sng" dirty="0" smtClean="0"/>
              <a:t>occur at every transition of care </a:t>
            </a:r>
            <a:r>
              <a:rPr lang="en-US" dirty="0" smtClean="0"/>
              <a:t>in which new medications are ordered, existing orders are rewritten or adjusted, or if the patient has added </a:t>
            </a:r>
            <a:r>
              <a:rPr lang="en-US" u="sng" dirty="0" smtClean="0"/>
              <a:t>non-prescription medications</a:t>
            </a:r>
            <a:r>
              <a:rPr lang="en-US" dirty="0" smtClean="0"/>
              <a:t> to their self-care. </a:t>
            </a:r>
            <a:endParaRPr lang="en-US" dirty="0"/>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ASHP-</a:t>
            </a:r>
            <a:r>
              <a:rPr lang="en-US" dirty="0" err="1" smtClean="0"/>
              <a:t>APhA</a:t>
            </a:r>
            <a:r>
              <a:rPr lang="en-US" dirty="0" smtClean="0"/>
              <a:t> Med Recon Goals</a:t>
            </a:r>
            <a:endParaRPr lang="en-US" dirty="0"/>
          </a:p>
        </p:txBody>
      </p:sp>
      <p:sp>
        <p:nvSpPr>
          <p:cNvPr id="3" name="Vertical Text Placeholder 2"/>
          <p:cNvSpPr>
            <a:spLocks noGrp="1"/>
          </p:cNvSpPr>
          <p:nvPr>
            <p:ph type="body" orient="vert" idx="1"/>
          </p:nvPr>
        </p:nvSpPr>
        <p:spPr/>
        <p:txBody>
          <a:bodyPr>
            <a:normAutofit/>
          </a:bodyPr>
          <a:lstStyle/>
          <a:p>
            <a:r>
              <a:rPr lang="en-US" dirty="0" smtClean="0"/>
              <a:t>Medication reconciliation should be a </a:t>
            </a:r>
            <a:r>
              <a:rPr lang="en-US" u="sng" dirty="0" smtClean="0"/>
              <a:t>patient-centered process</a:t>
            </a:r>
            <a:r>
              <a:rPr lang="en-US" dirty="0" smtClean="0"/>
              <a:t>, taking into account the patient’s level of health literacy, cognitive and physical ability, and willingness to engage in his or /her personal health care. </a:t>
            </a:r>
          </a:p>
          <a:p>
            <a:r>
              <a:rPr lang="en-US" dirty="0" smtClean="0"/>
              <a:t>The goal of medication reconciliation is improvement in patient well-being through education, empowerment, and </a:t>
            </a:r>
            <a:r>
              <a:rPr lang="en-US" u="sng" dirty="0" smtClean="0"/>
              <a:t>active involvement </a:t>
            </a:r>
            <a:r>
              <a:rPr lang="en-US" dirty="0" smtClean="0"/>
              <a:t>in the accurate transfer of medication information throughout transitions along the healthcare continuum. By </a:t>
            </a:r>
            <a:r>
              <a:rPr lang="en-US" u="sng" dirty="0" smtClean="0"/>
              <a:t>promoting communication </a:t>
            </a:r>
            <a:r>
              <a:rPr lang="en-US" dirty="0" smtClean="0"/>
              <a:t>among patients and healthcare providers, medication reconciliation can resolve discrepancies in medication regimens and improve patient safety. </a:t>
            </a:r>
            <a:endParaRPr lang="en-US" dirty="0"/>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 </a:t>
            </a:r>
            <a:r>
              <a:rPr lang="en-US" dirty="0" err="1" smtClean="0"/>
              <a:t>Rec</a:t>
            </a:r>
            <a:r>
              <a:rPr lang="en-US" dirty="0" smtClean="0"/>
              <a:t>: The Process</a:t>
            </a:r>
            <a:endParaRPr lang="en-US" dirty="0"/>
          </a:p>
        </p:txBody>
      </p:sp>
      <p:sp>
        <p:nvSpPr>
          <p:cNvPr id="4" name="Down Arrow Callout 3"/>
          <p:cNvSpPr/>
          <p:nvPr/>
        </p:nvSpPr>
        <p:spPr>
          <a:xfrm>
            <a:off x="1752600" y="1371600"/>
            <a:ext cx="5181600" cy="9906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Collect</a:t>
            </a:r>
            <a:endParaRPr lang="en-US" sz="3200" dirty="0"/>
          </a:p>
        </p:txBody>
      </p:sp>
      <p:sp>
        <p:nvSpPr>
          <p:cNvPr id="5" name="Down Arrow Callout 4"/>
          <p:cNvSpPr/>
          <p:nvPr/>
        </p:nvSpPr>
        <p:spPr>
          <a:xfrm>
            <a:off x="1752600" y="2438400"/>
            <a:ext cx="5181600" cy="9906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Clarify</a:t>
            </a:r>
            <a:endParaRPr lang="en-US" sz="3200" dirty="0"/>
          </a:p>
        </p:txBody>
      </p:sp>
      <p:sp>
        <p:nvSpPr>
          <p:cNvPr id="6" name="Down Arrow Callout 5"/>
          <p:cNvSpPr/>
          <p:nvPr/>
        </p:nvSpPr>
        <p:spPr>
          <a:xfrm>
            <a:off x="1752600" y="3581400"/>
            <a:ext cx="5181600" cy="9144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Verify</a:t>
            </a:r>
            <a:endParaRPr lang="en-US" sz="3200" dirty="0"/>
          </a:p>
        </p:txBody>
      </p:sp>
      <p:sp>
        <p:nvSpPr>
          <p:cNvPr id="7" name="Down Arrow Callout 6"/>
          <p:cNvSpPr/>
          <p:nvPr/>
        </p:nvSpPr>
        <p:spPr>
          <a:xfrm>
            <a:off x="1752600" y="4572000"/>
            <a:ext cx="5181600" cy="9906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Reconcile</a:t>
            </a:r>
            <a:endParaRPr lang="en-US" sz="3200" dirty="0"/>
          </a:p>
        </p:txBody>
      </p:sp>
      <p:sp>
        <p:nvSpPr>
          <p:cNvPr id="9" name="Rectangle 8"/>
          <p:cNvSpPr/>
          <p:nvPr/>
        </p:nvSpPr>
        <p:spPr>
          <a:xfrm>
            <a:off x="1752600" y="5562600"/>
            <a:ext cx="5181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Communicate</a:t>
            </a:r>
            <a:endParaRPr lang="en-US" sz="3200" dirty="0"/>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Line 2"/>
          <p:cNvSpPr>
            <a:spLocks noChangeShapeType="1"/>
          </p:cNvSpPr>
          <p:nvPr/>
        </p:nvSpPr>
        <p:spPr bwMode="auto">
          <a:xfrm>
            <a:off x="495554" y="1143000"/>
            <a:ext cx="3578667" cy="0"/>
          </a:xfrm>
          <a:prstGeom prst="line">
            <a:avLst/>
          </a:prstGeom>
          <a:noFill/>
          <a:ln w="9525">
            <a:solidFill>
              <a:schemeClr val="tx1"/>
            </a:solidFill>
            <a:round/>
            <a:headEnd/>
            <a:tailEnd type="triangle" w="med" len="med"/>
          </a:ln>
          <a:effectLst/>
        </p:spPr>
        <p:txBody>
          <a:bodyPr wrap="none" lIns="89025" tIns="44513" rIns="89025" bIns="44513" anchor="ctr"/>
          <a:lstStyle/>
          <a:p>
            <a:endParaRPr lang="en-US"/>
          </a:p>
        </p:txBody>
      </p:sp>
      <p:sp>
        <p:nvSpPr>
          <p:cNvPr id="24579" name="Line 3"/>
          <p:cNvSpPr>
            <a:spLocks noChangeShapeType="1"/>
          </p:cNvSpPr>
          <p:nvPr/>
        </p:nvSpPr>
        <p:spPr bwMode="auto">
          <a:xfrm flipV="1">
            <a:off x="4216655" y="1143000"/>
            <a:ext cx="1922866" cy="0"/>
          </a:xfrm>
          <a:prstGeom prst="line">
            <a:avLst/>
          </a:prstGeom>
          <a:noFill/>
          <a:ln w="9525">
            <a:solidFill>
              <a:schemeClr val="tx1"/>
            </a:solidFill>
            <a:round/>
            <a:headEnd/>
            <a:tailEnd type="triangle" w="med" len="med"/>
          </a:ln>
          <a:effectLst/>
        </p:spPr>
        <p:txBody>
          <a:bodyPr wrap="none" lIns="89025" tIns="44513" rIns="89025" bIns="44513" anchor="ctr"/>
          <a:lstStyle/>
          <a:p>
            <a:endParaRPr lang="en-US"/>
          </a:p>
        </p:txBody>
      </p:sp>
      <p:sp>
        <p:nvSpPr>
          <p:cNvPr id="24580" name="Line 4"/>
          <p:cNvSpPr>
            <a:spLocks noChangeShapeType="1"/>
          </p:cNvSpPr>
          <p:nvPr/>
        </p:nvSpPr>
        <p:spPr bwMode="auto">
          <a:xfrm>
            <a:off x="6210738" y="1143000"/>
            <a:ext cx="2635039" cy="0"/>
          </a:xfrm>
          <a:prstGeom prst="line">
            <a:avLst/>
          </a:prstGeom>
          <a:noFill/>
          <a:ln w="9525">
            <a:solidFill>
              <a:schemeClr val="tx1"/>
            </a:solidFill>
            <a:round/>
            <a:headEnd/>
            <a:tailEnd type="triangle" w="med" len="med"/>
          </a:ln>
          <a:effectLst/>
        </p:spPr>
        <p:txBody>
          <a:bodyPr wrap="none" lIns="89025" tIns="44513" rIns="89025" bIns="44513" anchor="ctr"/>
          <a:lstStyle/>
          <a:p>
            <a:endParaRPr lang="en-US"/>
          </a:p>
        </p:txBody>
      </p:sp>
      <p:sp>
        <p:nvSpPr>
          <p:cNvPr id="24581" name="Text Box 5"/>
          <p:cNvSpPr txBox="1">
            <a:spLocks noChangeArrowheads="1"/>
          </p:cNvSpPr>
          <p:nvPr/>
        </p:nvSpPr>
        <p:spPr bwMode="auto">
          <a:xfrm>
            <a:off x="495553" y="1712707"/>
            <a:ext cx="997042" cy="259632"/>
          </a:xfrm>
          <a:prstGeom prst="rect">
            <a:avLst/>
          </a:prstGeom>
          <a:solidFill>
            <a:schemeClr val="accent1"/>
          </a:solidFill>
          <a:ln w="9525" algn="ctr">
            <a:solidFill>
              <a:schemeClr val="accent2"/>
            </a:solidFill>
            <a:miter lim="800000"/>
            <a:headEnd/>
            <a:tailEnd/>
          </a:ln>
          <a:effectLst/>
        </p:spPr>
        <p:txBody>
          <a:bodyPr lIns="89025" tIns="44513" rIns="89025" bIns="44513">
            <a:spAutoFit/>
          </a:bodyPr>
          <a:lstStyle/>
          <a:p>
            <a:pPr defTabSz="909418">
              <a:spcBef>
                <a:spcPct val="50000"/>
              </a:spcBef>
            </a:pPr>
            <a:r>
              <a:rPr lang="en-US" sz="1100" b="1" dirty="0">
                <a:solidFill>
                  <a:schemeClr val="bg1"/>
                </a:solidFill>
              </a:rPr>
              <a:t>Pt &amp; Family</a:t>
            </a:r>
          </a:p>
        </p:txBody>
      </p:sp>
      <p:sp>
        <p:nvSpPr>
          <p:cNvPr id="24582" name="Text Box 6"/>
          <p:cNvSpPr txBox="1">
            <a:spLocks noChangeArrowheads="1"/>
          </p:cNvSpPr>
          <p:nvPr/>
        </p:nvSpPr>
        <p:spPr bwMode="auto">
          <a:xfrm>
            <a:off x="202144" y="1143000"/>
            <a:ext cx="1550456" cy="582338"/>
          </a:xfrm>
          <a:prstGeom prst="rect">
            <a:avLst/>
          </a:prstGeom>
          <a:noFill/>
          <a:ln w="9525" algn="ctr">
            <a:noFill/>
            <a:miter lim="800000"/>
            <a:headEnd/>
            <a:tailEnd/>
          </a:ln>
          <a:effectLst/>
        </p:spPr>
        <p:txBody>
          <a:bodyPr wrap="square" lIns="89025" tIns="44513" rIns="89025" bIns="44513">
            <a:spAutoFit/>
          </a:bodyPr>
          <a:lstStyle/>
          <a:p>
            <a:pPr algn="ctr" defTabSz="909418"/>
            <a:r>
              <a:rPr lang="en-US" sz="1600" b="1" dirty="0"/>
              <a:t>Medication</a:t>
            </a:r>
          </a:p>
          <a:p>
            <a:pPr algn="ctr" defTabSz="909418"/>
            <a:r>
              <a:rPr lang="en-US" sz="1600" b="1" dirty="0"/>
              <a:t> Info Sources</a:t>
            </a:r>
          </a:p>
        </p:txBody>
      </p:sp>
      <p:sp>
        <p:nvSpPr>
          <p:cNvPr id="24583" name="Text Box 7"/>
          <p:cNvSpPr txBox="1">
            <a:spLocks noChangeArrowheads="1"/>
          </p:cNvSpPr>
          <p:nvPr/>
        </p:nvSpPr>
        <p:spPr bwMode="auto">
          <a:xfrm>
            <a:off x="495553" y="2178897"/>
            <a:ext cx="997042" cy="259631"/>
          </a:xfrm>
          <a:prstGeom prst="rect">
            <a:avLst/>
          </a:prstGeom>
          <a:solidFill>
            <a:schemeClr val="accent1"/>
          </a:solidFill>
          <a:ln w="9525" algn="ctr">
            <a:solidFill>
              <a:schemeClr val="accent2"/>
            </a:solidFill>
            <a:miter lim="800000"/>
            <a:headEnd/>
            <a:tailEnd/>
          </a:ln>
          <a:effectLst/>
        </p:spPr>
        <p:txBody>
          <a:bodyPr lIns="89025" tIns="44513" rIns="89025" bIns="44513">
            <a:spAutoFit/>
          </a:bodyPr>
          <a:lstStyle/>
          <a:p>
            <a:pPr defTabSz="909418">
              <a:spcBef>
                <a:spcPct val="50000"/>
              </a:spcBef>
            </a:pPr>
            <a:r>
              <a:rPr lang="en-US" sz="1100" b="1" dirty="0">
                <a:solidFill>
                  <a:schemeClr val="bg1"/>
                </a:solidFill>
              </a:rPr>
              <a:t>Physicians</a:t>
            </a:r>
          </a:p>
        </p:txBody>
      </p:sp>
      <p:sp>
        <p:nvSpPr>
          <p:cNvPr id="24584" name="Text Box 8"/>
          <p:cNvSpPr txBox="1">
            <a:spLocks noChangeArrowheads="1"/>
          </p:cNvSpPr>
          <p:nvPr/>
        </p:nvSpPr>
        <p:spPr bwMode="auto">
          <a:xfrm>
            <a:off x="495553" y="2660865"/>
            <a:ext cx="997042" cy="259631"/>
          </a:xfrm>
          <a:prstGeom prst="rect">
            <a:avLst/>
          </a:prstGeom>
          <a:solidFill>
            <a:schemeClr val="accent1"/>
          </a:solidFill>
          <a:ln w="9525" algn="ctr">
            <a:solidFill>
              <a:schemeClr val="accent2"/>
            </a:solidFill>
            <a:miter lim="800000"/>
            <a:headEnd/>
            <a:tailEnd/>
          </a:ln>
          <a:effectLst/>
        </p:spPr>
        <p:txBody>
          <a:bodyPr lIns="89025" tIns="44513" rIns="89025" bIns="44513">
            <a:spAutoFit/>
          </a:bodyPr>
          <a:lstStyle/>
          <a:p>
            <a:pPr defTabSz="909418">
              <a:spcBef>
                <a:spcPct val="50000"/>
              </a:spcBef>
            </a:pPr>
            <a:r>
              <a:rPr lang="en-US" sz="1100" b="1" dirty="0">
                <a:solidFill>
                  <a:schemeClr val="bg1"/>
                </a:solidFill>
              </a:rPr>
              <a:t>Pharmacies</a:t>
            </a:r>
          </a:p>
        </p:txBody>
      </p:sp>
      <p:sp>
        <p:nvSpPr>
          <p:cNvPr id="24585" name="Text Box 9"/>
          <p:cNvSpPr txBox="1">
            <a:spLocks noChangeArrowheads="1"/>
          </p:cNvSpPr>
          <p:nvPr/>
        </p:nvSpPr>
        <p:spPr bwMode="auto">
          <a:xfrm>
            <a:off x="495553" y="3142832"/>
            <a:ext cx="997042" cy="424591"/>
          </a:xfrm>
          <a:prstGeom prst="rect">
            <a:avLst/>
          </a:prstGeom>
          <a:solidFill>
            <a:schemeClr val="accent1"/>
          </a:solidFill>
          <a:ln w="9525" algn="ctr">
            <a:solidFill>
              <a:schemeClr val="accent2"/>
            </a:solidFill>
            <a:miter lim="800000"/>
            <a:headEnd/>
            <a:tailEnd/>
          </a:ln>
          <a:effectLst/>
        </p:spPr>
        <p:txBody>
          <a:bodyPr lIns="89025" tIns="44513" rIns="89025" bIns="44513">
            <a:spAutoFit/>
          </a:bodyPr>
          <a:lstStyle/>
          <a:p>
            <a:pPr defTabSz="909418">
              <a:spcBef>
                <a:spcPct val="50000"/>
              </a:spcBef>
            </a:pPr>
            <a:r>
              <a:rPr lang="en-US" sz="1100" b="1" dirty="0">
                <a:solidFill>
                  <a:schemeClr val="bg1"/>
                </a:solidFill>
              </a:rPr>
              <a:t>Care Facilities</a:t>
            </a:r>
          </a:p>
        </p:txBody>
      </p:sp>
      <p:sp>
        <p:nvSpPr>
          <p:cNvPr id="24586" name="Text Box 10"/>
          <p:cNvSpPr txBox="1">
            <a:spLocks noChangeArrowheads="1"/>
          </p:cNvSpPr>
          <p:nvPr/>
        </p:nvSpPr>
        <p:spPr bwMode="auto">
          <a:xfrm>
            <a:off x="495553" y="3693652"/>
            <a:ext cx="997042" cy="424591"/>
          </a:xfrm>
          <a:prstGeom prst="rect">
            <a:avLst/>
          </a:prstGeom>
          <a:solidFill>
            <a:schemeClr val="accent1"/>
          </a:solidFill>
          <a:ln w="9525" algn="ctr">
            <a:solidFill>
              <a:schemeClr val="accent2"/>
            </a:solidFill>
            <a:miter lim="800000"/>
            <a:headEnd/>
            <a:tailEnd/>
          </a:ln>
          <a:effectLst/>
        </p:spPr>
        <p:txBody>
          <a:bodyPr lIns="89025" tIns="44513" rIns="89025" bIns="44513">
            <a:spAutoFit/>
          </a:bodyPr>
          <a:lstStyle/>
          <a:p>
            <a:pPr defTabSz="909418">
              <a:spcBef>
                <a:spcPct val="50000"/>
              </a:spcBef>
            </a:pPr>
            <a:r>
              <a:rPr lang="en-US" sz="1100" b="1" dirty="0">
                <a:solidFill>
                  <a:schemeClr val="bg1"/>
                </a:solidFill>
              </a:rPr>
              <a:t>Medical Records</a:t>
            </a:r>
          </a:p>
        </p:txBody>
      </p:sp>
      <p:sp>
        <p:nvSpPr>
          <p:cNvPr id="24587" name="Text Box 11"/>
          <p:cNvSpPr txBox="1">
            <a:spLocks noChangeArrowheads="1"/>
          </p:cNvSpPr>
          <p:nvPr/>
        </p:nvSpPr>
        <p:spPr bwMode="auto">
          <a:xfrm>
            <a:off x="495553" y="4313325"/>
            <a:ext cx="997042" cy="428450"/>
          </a:xfrm>
          <a:prstGeom prst="rect">
            <a:avLst/>
          </a:prstGeom>
          <a:solidFill>
            <a:schemeClr val="accent1"/>
          </a:solidFill>
          <a:ln w="9525" algn="ctr">
            <a:solidFill>
              <a:schemeClr val="accent2"/>
            </a:solidFill>
            <a:miter lim="800000"/>
            <a:headEnd/>
            <a:tailEnd/>
          </a:ln>
          <a:effectLst/>
        </p:spPr>
        <p:txBody>
          <a:bodyPr lIns="89025" tIns="44513" rIns="89025" bIns="44513">
            <a:spAutoFit/>
          </a:bodyPr>
          <a:lstStyle/>
          <a:p>
            <a:pPr defTabSz="909418">
              <a:spcBef>
                <a:spcPct val="50000"/>
              </a:spcBef>
            </a:pPr>
            <a:r>
              <a:rPr lang="en-US" sz="1100" b="1" dirty="0">
                <a:solidFill>
                  <a:schemeClr val="bg1"/>
                </a:solidFill>
              </a:rPr>
              <a:t>3</a:t>
            </a:r>
            <a:r>
              <a:rPr lang="en-US" sz="1100" b="1" baseline="30000" dirty="0">
                <a:solidFill>
                  <a:schemeClr val="bg1"/>
                </a:solidFill>
              </a:rPr>
              <a:t>rd</a:t>
            </a:r>
            <a:r>
              <a:rPr lang="en-US" sz="1100" b="1" dirty="0">
                <a:solidFill>
                  <a:schemeClr val="bg1"/>
                </a:solidFill>
              </a:rPr>
              <a:t> Party Vendors</a:t>
            </a:r>
          </a:p>
        </p:txBody>
      </p:sp>
      <p:sp>
        <p:nvSpPr>
          <p:cNvPr id="24588" name="Text Box 12"/>
          <p:cNvSpPr txBox="1">
            <a:spLocks noChangeArrowheads="1"/>
          </p:cNvSpPr>
          <p:nvPr/>
        </p:nvSpPr>
        <p:spPr bwMode="auto">
          <a:xfrm>
            <a:off x="1866486" y="2653692"/>
            <a:ext cx="997042" cy="767004"/>
          </a:xfrm>
          <a:prstGeom prst="rect">
            <a:avLst/>
          </a:prstGeom>
          <a:solidFill>
            <a:srgbClr val="FFFF00"/>
          </a:solidFill>
          <a:ln w="9525" algn="ctr">
            <a:solidFill>
              <a:schemeClr val="accent2"/>
            </a:solidFill>
            <a:miter lim="800000"/>
            <a:headEnd/>
            <a:tailEnd/>
          </a:ln>
          <a:effectLst/>
        </p:spPr>
        <p:txBody>
          <a:bodyPr lIns="89025" tIns="44513" rIns="89025" bIns="44513">
            <a:spAutoFit/>
          </a:bodyPr>
          <a:lstStyle/>
          <a:p>
            <a:pPr algn="ctr" defTabSz="909418">
              <a:spcBef>
                <a:spcPct val="50000"/>
              </a:spcBef>
            </a:pPr>
            <a:r>
              <a:rPr lang="en-US" sz="1100" b="1" dirty="0">
                <a:solidFill>
                  <a:srgbClr val="FF0000"/>
                </a:solidFill>
              </a:rPr>
              <a:t>Pre-Admit </a:t>
            </a:r>
            <a:r>
              <a:rPr lang="en-US" sz="1100" b="1" dirty="0" err="1">
                <a:solidFill>
                  <a:srgbClr val="FF0000"/>
                </a:solidFill>
              </a:rPr>
              <a:t>Outpt</a:t>
            </a:r>
            <a:r>
              <a:rPr lang="en-US" sz="1100" b="1" dirty="0">
                <a:solidFill>
                  <a:srgbClr val="FF0000"/>
                </a:solidFill>
              </a:rPr>
              <a:t> Medication List</a:t>
            </a:r>
          </a:p>
        </p:txBody>
      </p:sp>
      <p:sp>
        <p:nvSpPr>
          <p:cNvPr id="24589" name="Text Box 13"/>
          <p:cNvSpPr txBox="1">
            <a:spLocks noChangeArrowheads="1"/>
          </p:cNvSpPr>
          <p:nvPr/>
        </p:nvSpPr>
        <p:spPr bwMode="auto">
          <a:xfrm>
            <a:off x="4554937" y="3900210"/>
            <a:ext cx="1139476" cy="424591"/>
          </a:xfrm>
          <a:prstGeom prst="rect">
            <a:avLst/>
          </a:prstGeom>
          <a:noFill/>
          <a:ln w="9525" algn="ctr">
            <a:solidFill>
              <a:schemeClr val="accent2"/>
            </a:solidFill>
            <a:miter lim="800000"/>
            <a:headEnd/>
            <a:tailEnd/>
          </a:ln>
          <a:effectLst/>
        </p:spPr>
        <p:txBody>
          <a:bodyPr lIns="89025" tIns="44513" rIns="89025" bIns="44513">
            <a:spAutoFit/>
          </a:bodyPr>
          <a:lstStyle/>
          <a:p>
            <a:pPr algn="ctr" defTabSz="909418">
              <a:spcBef>
                <a:spcPct val="50000"/>
              </a:spcBef>
            </a:pPr>
            <a:r>
              <a:rPr lang="en-US" sz="1100" b="1" dirty="0"/>
              <a:t>Inpatient Med List</a:t>
            </a:r>
          </a:p>
        </p:txBody>
      </p:sp>
      <p:sp>
        <p:nvSpPr>
          <p:cNvPr id="24590" name="Text Box 14"/>
          <p:cNvSpPr txBox="1">
            <a:spLocks noChangeArrowheads="1"/>
          </p:cNvSpPr>
          <p:nvPr/>
        </p:nvSpPr>
        <p:spPr bwMode="auto">
          <a:xfrm>
            <a:off x="3148396" y="2653692"/>
            <a:ext cx="997042" cy="767004"/>
          </a:xfrm>
          <a:prstGeom prst="rect">
            <a:avLst/>
          </a:prstGeom>
          <a:solidFill>
            <a:srgbClr val="FFFF00"/>
          </a:solidFill>
          <a:ln w="9525" algn="ctr">
            <a:solidFill>
              <a:schemeClr val="accent2"/>
            </a:solidFill>
            <a:miter lim="800000"/>
            <a:headEnd/>
            <a:tailEnd/>
          </a:ln>
          <a:effectLst/>
        </p:spPr>
        <p:txBody>
          <a:bodyPr lIns="89025" tIns="44513" rIns="89025" bIns="44513">
            <a:spAutoFit/>
          </a:bodyPr>
          <a:lstStyle/>
          <a:p>
            <a:pPr algn="ctr" defTabSz="909418">
              <a:spcBef>
                <a:spcPct val="50000"/>
              </a:spcBef>
            </a:pPr>
            <a:r>
              <a:rPr lang="en-US" sz="1100" b="1" dirty="0">
                <a:solidFill>
                  <a:srgbClr val="FF0000"/>
                </a:solidFill>
              </a:rPr>
              <a:t>Pre-Admit </a:t>
            </a:r>
            <a:r>
              <a:rPr lang="en-US" sz="1100" b="1" dirty="0" err="1">
                <a:solidFill>
                  <a:srgbClr val="FF0000"/>
                </a:solidFill>
              </a:rPr>
              <a:t>Outpt</a:t>
            </a:r>
            <a:r>
              <a:rPr lang="en-US" sz="1100" b="1" dirty="0">
                <a:solidFill>
                  <a:srgbClr val="FF0000"/>
                </a:solidFill>
              </a:rPr>
              <a:t> Medication List</a:t>
            </a:r>
          </a:p>
        </p:txBody>
      </p:sp>
      <p:sp>
        <p:nvSpPr>
          <p:cNvPr id="24591" name="Text Box 15"/>
          <p:cNvSpPr txBox="1">
            <a:spLocks noChangeArrowheads="1"/>
          </p:cNvSpPr>
          <p:nvPr/>
        </p:nvSpPr>
        <p:spPr bwMode="auto">
          <a:xfrm>
            <a:off x="1919898" y="4768039"/>
            <a:ext cx="997042" cy="597727"/>
          </a:xfrm>
          <a:prstGeom prst="rect">
            <a:avLst/>
          </a:prstGeom>
          <a:solidFill>
            <a:schemeClr val="accent1"/>
          </a:solidFill>
          <a:ln w="9525" algn="ctr">
            <a:solidFill>
              <a:schemeClr val="accent2"/>
            </a:solidFill>
            <a:miter lim="800000"/>
            <a:headEnd/>
            <a:tailEnd/>
          </a:ln>
          <a:effectLst/>
        </p:spPr>
        <p:txBody>
          <a:bodyPr lIns="89025" tIns="44513" rIns="89025" bIns="44513">
            <a:spAutoFit/>
          </a:bodyPr>
          <a:lstStyle/>
          <a:p>
            <a:pPr defTabSz="909418">
              <a:spcBef>
                <a:spcPct val="50000"/>
              </a:spcBef>
            </a:pPr>
            <a:r>
              <a:rPr lang="en-US" sz="1100" b="1" dirty="0"/>
              <a:t>Patient condition &amp; diagnosis</a:t>
            </a:r>
          </a:p>
        </p:txBody>
      </p:sp>
      <p:sp>
        <p:nvSpPr>
          <p:cNvPr id="24592" name="Text Box 16"/>
          <p:cNvSpPr txBox="1">
            <a:spLocks noChangeArrowheads="1"/>
          </p:cNvSpPr>
          <p:nvPr/>
        </p:nvSpPr>
        <p:spPr bwMode="auto">
          <a:xfrm>
            <a:off x="2418420" y="3900210"/>
            <a:ext cx="1139476" cy="424591"/>
          </a:xfrm>
          <a:prstGeom prst="rect">
            <a:avLst/>
          </a:prstGeom>
          <a:noFill/>
          <a:ln w="9525" algn="ctr">
            <a:solidFill>
              <a:schemeClr val="accent2"/>
            </a:solidFill>
            <a:miter lim="800000"/>
            <a:headEnd/>
            <a:tailEnd/>
          </a:ln>
          <a:effectLst/>
        </p:spPr>
        <p:txBody>
          <a:bodyPr lIns="89025" tIns="44513" rIns="89025" bIns="44513">
            <a:spAutoFit/>
          </a:bodyPr>
          <a:lstStyle/>
          <a:p>
            <a:pPr algn="ctr" defTabSz="909418">
              <a:spcBef>
                <a:spcPct val="50000"/>
              </a:spcBef>
            </a:pPr>
            <a:r>
              <a:rPr lang="en-US" sz="1100" b="1" dirty="0"/>
              <a:t>Inpatient Med List</a:t>
            </a:r>
          </a:p>
        </p:txBody>
      </p:sp>
      <p:sp>
        <p:nvSpPr>
          <p:cNvPr id="24593" name="Text Box 17"/>
          <p:cNvSpPr txBox="1">
            <a:spLocks noChangeArrowheads="1"/>
          </p:cNvSpPr>
          <p:nvPr/>
        </p:nvSpPr>
        <p:spPr bwMode="auto">
          <a:xfrm>
            <a:off x="5925869" y="3322136"/>
            <a:ext cx="997042" cy="597727"/>
          </a:xfrm>
          <a:prstGeom prst="rect">
            <a:avLst/>
          </a:prstGeom>
          <a:solidFill>
            <a:schemeClr val="accent1"/>
          </a:solidFill>
          <a:ln w="9525" algn="ctr">
            <a:solidFill>
              <a:schemeClr val="accent2"/>
            </a:solidFill>
            <a:miter lim="800000"/>
            <a:headEnd/>
            <a:tailEnd/>
          </a:ln>
          <a:effectLst/>
        </p:spPr>
        <p:txBody>
          <a:bodyPr lIns="89025" tIns="44513" rIns="89025" bIns="44513">
            <a:spAutoFit/>
          </a:bodyPr>
          <a:lstStyle/>
          <a:p>
            <a:pPr algn="ctr" defTabSz="909418">
              <a:spcBef>
                <a:spcPct val="50000"/>
              </a:spcBef>
            </a:pPr>
            <a:r>
              <a:rPr lang="en-US" sz="1100" b="1" dirty="0" smtClean="0"/>
              <a:t>Outpatient </a:t>
            </a:r>
            <a:r>
              <a:rPr lang="en-US" sz="1100" b="1" dirty="0"/>
              <a:t>Medication List</a:t>
            </a:r>
          </a:p>
        </p:txBody>
      </p:sp>
      <p:sp>
        <p:nvSpPr>
          <p:cNvPr id="24594" name="Text Box 18"/>
          <p:cNvSpPr txBox="1">
            <a:spLocks noChangeArrowheads="1"/>
          </p:cNvSpPr>
          <p:nvPr/>
        </p:nvSpPr>
        <p:spPr bwMode="auto">
          <a:xfrm>
            <a:off x="4626154" y="2653692"/>
            <a:ext cx="997042" cy="767004"/>
          </a:xfrm>
          <a:prstGeom prst="rect">
            <a:avLst/>
          </a:prstGeom>
          <a:solidFill>
            <a:srgbClr val="FFFF00"/>
          </a:solidFill>
          <a:ln w="9525" algn="ctr">
            <a:solidFill>
              <a:schemeClr val="accent2"/>
            </a:solidFill>
            <a:miter lim="800000"/>
            <a:headEnd/>
            <a:tailEnd/>
          </a:ln>
          <a:effectLst/>
        </p:spPr>
        <p:txBody>
          <a:bodyPr lIns="89025" tIns="44513" rIns="89025" bIns="44513">
            <a:spAutoFit/>
          </a:bodyPr>
          <a:lstStyle/>
          <a:p>
            <a:pPr algn="ctr" defTabSz="909418">
              <a:spcBef>
                <a:spcPct val="50000"/>
              </a:spcBef>
            </a:pPr>
            <a:r>
              <a:rPr lang="en-US" sz="1100" b="1" dirty="0">
                <a:solidFill>
                  <a:srgbClr val="FF0000"/>
                </a:solidFill>
              </a:rPr>
              <a:t>Pre-Admit </a:t>
            </a:r>
            <a:r>
              <a:rPr lang="en-US" sz="1100" b="1" dirty="0" err="1">
                <a:solidFill>
                  <a:srgbClr val="FF0000"/>
                </a:solidFill>
              </a:rPr>
              <a:t>Outpt</a:t>
            </a:r>
            <a:r>
              <a:rPr lang="en-US" sz="1100" b="1" dirty="0">
                <a:solidFill>
                  <a:srgbClr val="FF0000"/>
                </a:solidFill>
              </a:rPr>
              <a:t> Medication List</a:t>
            </a:r>
          </a:p>
        </p:txBody>
      </p:sp>
      <p:sp>
        <p:nvSpPr>
          <p:cNvPr id="24595" name="Text Box 19"/>
          <p:cNvSpPr txBox="1">
            <a:spLocks noChangeArrowheads="1"/>
          </p:cNvSpPr>
          <p:nvPr/>
        </p:nvSpPr>
        <p:spPr bwMode="auto">
          <a:xfrm>
            <a:off x="7492649" y="2676642"/>
            <a:ext cx="997042" cy="259632"/>
          </a:xfrm>
          <a:prstGeom prst="rect">
            <a:avLst/>
          </a:prstGeom>
          <a:solidFill>
            <a:schemeClr val="accent1"/>
          </a:solidFill>
          <a:ln w="9525" algn="ctr">
            <a:solidFill>
              <a:schemeClr val="accent2"/>
            </a:solidFill>
            <a:miter lim="800000"/>
            <a:headEnd/>
            <a:tailEnd/>
          </a:ln>
          <a:effectLst/>
        </p:spPr>
        <p:txBody>
          <a:bodyPr lIns="89025" tIns="44513" rIns="89025" bIns="44513">
            <a:spAutoFit/>
          </a:bodyPr>
          <a:lstStyle/>
          <a:p>
            <a:pPr defTabSz="909418">
              <a:spcBef>
                <a:spcPct val="50000"/>
              </a:spcBef>
            </a:pPr>
            <a:r>
              <a:rPr lang="en-US" sz="1100" b="1" dirty="0">
                <a:solidFill>
                  <a:schemeClr val="bg1"/>
                </a:solidFill>
              </a:rPr>
              <a:t>Pt &amp; Family</a:t>
            </a:r>
          </a:p>
        </p:txBody>
      </p:sp>
      <p:sp>
        <p:nvSpPr>
          <p:cNvPr id="24596" name="Text Box 20"/>
          <p:cNvSpPr txBox="1">
            <a:spLocks noChangeArrowheads="1"/>
          </p:cNvSpPr>
          <p:nvPr/>
        </p:nvSpPr>
        <p:spPr bwMode="auto">
          <a:xfrm>
            <a:off x="7492649" y="3142832"/>
            <a:ext cx="997042" cy="259631"/>
          </a:xfrm>
          <a:prstGeom prst="rect">
            <a:avLst/>
          </a:prstGeom>
          <a:solidFill>
            <a:schemeClr val="accent1"/>
          </a:solidFill>
          <a:ln w="9525" algn="ctr">
            <a:solidFill>
              <a:schemeClr val="accent2"/>
            </a:solidFill>
            <a:miter lim="800000"/>
            <a:headEnd/>
            <a:tailEnd/>
          </a:ln>
          <a:effectLst/>
        </p:spPr>
        <p:txBody>
          <a:bodyPr lIns="89025" tIns="44513" rIns="89025" bIns="44513">
            <a:spAutoFit/>
          </a:bodyPr>
          <a:lstStyle/>
          <a:p>
            <a:pPr defTabSz="909418">
              <a:spcBef>
                <a:spcPct val="50000"/>
              </a:spcBef>
            </a:pPr>
            <a:r>
              <a:rPr lang="en-US" sz="1100" b="1" dirty="0">
                <a:solidFill>
                  <a:schemeClr val="bg1"/>
                </a:solidFill>
              </a:rPr>
              <a:t>Physicians</a:t>
            </a:r>
          </a:p>
        </p:txBody>
      </p:sp>
      <p:sp>
        <p:nvSpPr>
          <p:cNvPr id="24597" name="Text Box 21"/>
          <p:cNvSpPr txBox="1">
            <a:spLocks noChangeArrowheads="1"/>
          </p:cNvSpPr>
          <p:nvPr/>
        </p:nvSpPr>
        <p:spPr bwMode="auto">
          <a:xfrm>
            <a:off x="7492649" y="3624800"/>
            <a:ext cx="997042" cy="259631"/>
          </a:xfrm>
          <a:prstGeom prst="rect">
            <a:avLst/>
          </a:prstGeom>
          <a:solidFill>
            <a:schemeClr val="accent1"/>
          </a:solidFill>
          <a:ln w="9525" algn="ctr">
            <a:solidFill>
              <a:schemeClr val="accent2"/>
            </a:solidFill>
            <a:miter lim="800000"/>
            <a:headEnd/>
            <a:tailEnd/>
          </a:ln>
          <a:effectLst/>
        </p:spPr>
        <p:txBody>
          <a:bodyPr lIns="89025" tIns="44513" rIns="89025" bIns="44513">
            <a:spAutoFit/>
          </a:bodyPr>
          <a:lstStyle/>
          <a:p>
            <a:pPr defTabSz="909418">
              <a:spcBef>
                <a:spcPct val="50000"/>
              </a:spcBef>
            </a:pPr>
            <a:r>
              <a:rPr lang="en-US" sz="1100" b="1" dirty="0">
                <a:solidFill>
                  <a:schemeClr val="bg1"/>
                </a:solidFill>
              </a:rPr>
              <a:t>Pharmacies</a:t>
            </a:r>
          </a:p>
        </p:txBody>
      </p:sp>
      <p:sp>
        <p:nvSpPr>
          <p:cNvPr id="24598" name="Text Box 22"/>
          <p:cNvSpPr txBox="1">
            <a:spLocks noChangeArrowheads="1"/>
          </p:cNvSpPr>
          <p:nvPr/>
        </p:nvSpPr>
        <p:spPr bwMode="auto">
          <a:xfrm>
            <a:off x="7492649" y="4106767"/>
            <a:ext cx="997042" cy="424591"/>
          </a:xfrm>
          <a:prstGeom prst="rect">
            <a:avLst/>
          </a:prstGeom>
          <a:solidFill>
            <a:schemeClr val="accent1"/>
          </a:solidFill>
          <a:ln w="9525" algn="ctr">
            <a:solidFill>
              <a:schemeClr val="accent2"/>
            </a:solidFill>
            <a:miter lim="800000"/>
            <a:headEnd/>
            <a:tailEnd/>
          </a:ln>
          <a:effectLst/>
        </p:spPr>
        <p:txBody>
          <a:bodyPr lIns="89025" tIns="44513" rIns="89025" bIns="44513">
            <a:spAutoFit/>
          </a:bodyPr>
          <a:lstStyle/>
          <a:p>
            <a:pPr defTabSz="909418">
              <a:spcBef>
                <a:spcPct val="50000"/>
              </a:spcBef>
            </a:pPr>
            <a:r>
              <a:rPr lang="en-US" sz="1100" b="1" dirty="0">
                <a:solidFill>
                  <a:schemeClr val="bg1"/>
                </a:solidFill>
              </a:rPr>
              <a:t>Care Facilities</a:t>
            </a:r>
          </a:p>
        </p:txBody>
      </p:sp>
      <p:sp>
        <p:nvSpPr>
          <p:cNvPr id="24599" name="Text Box 23"/>
          <p:cNvSpPr txBox="1">
            <a:spLocks noChangeArrowheads="1"/>
          </p:cNvSpPr>
          <p:nvPr/>
        </p:nvSpPr>
        <p:spPr bwMode="auto">
          <a:xfrm>
            <a:off x="1219200" y="775046"/>
            <a:ext cx="2492604" cy="320728"/>
          </a:xfrm>
          <a:prstGeom prst="rect">
            <a:avLst/>
          </a:prstGeom>
          <a:noFill/>
          <a:ln w="9525" algn="ctr">
            <a:noFill/>
            <a:miter lim="800000"/>
            <a:headEnd/>
            <a:tailEnd/>
          </a:ln>
          <a:effectLst/>
        </p:spPr>
        <p:txBody>
          <a:bodyPr lIns="89025" tIns="44513" rIns="89025" bIns="44513">
            <a:spAutoFit/>
          </a:bodyPr>
          <a:lstStyle/>
          <a:p>
            <a:pPr defTabSz="909418">
              <a:spcBef>
                <a:spcPct val="50000"/>
              </a:spcBef>
            </a:pPr>
            <a:r>
              <a:rPr lang="en-US" sz="1500" b="1" dirty="0"/>
              <a:t>ADMISSION PROCESS</a:t>
            </a:r>
          </a:p>
        </p:txBody>
      </p:sp>
      <p:sp>
        <p:nvSpPr>
          <p:cNvPr id="24600" name="Text Box 24"/>
          <p:cNvSpPr txBox="1">
            <a:spLocks noChangeArrowheads="1"/>
          </p:cNvSpPr>
          <p:nvPr/>
        </p:nvSpPr>
        <p:spPr bwMode="auto">
          <a:xfrm>
            <a:off x="4139107" y="591440"/>
            <a:ext cx="1994083" cy="551560"/>
          </a:xfrm>
          <a:prstGeom prst="rect">
            <a:avLst/>
          </a:prstGeom>
          <a:noFill/>
          <a:ln w="9525" algn="ctr">
            <a:noFill/>
            <a:miter lim="800000"/>
            <a:headEnd/>
            <a:tailEnd/>
          </a:ln>
          <a:effectLst/>
        </p:spPr>
        <p:txBody>
          <a:bodyPr lIns="89025" tIns="44513" rIns="89025" bIns="44513">
            <a:spAutoFit/>
          </a:bodyPr>
          <a:lstStyle/>
          <a:p>
            <a:pPr algn="ctr" defTabSz="909418">
              <a:spcBef>
                <a:spcPct val="50000"/>
              </a:spcBef>
            </a:pPr>
            <a:r>
              <a:rPr lang="en-US" sz="1500" b="1" dirty="0"/>
              <a:t>DISCHARGE PROCESS</a:t>
            </a:r>
          </a:p>
        </p:txBody>
      </p:sp>
      <p:sp>
        <p:nvSpPr>
          <p:cNvPr id="24601" name="Text Box 25"/>
          <p:cNvSpPr txBox="1">
            <a:spLocks noChangeArrowheads="1"/>
          </p:cNvSpPr>
          <p:nvPr/>
        </p:nvSpPr>
        <p:spPr bwMode="auto">
          <a:xfrm>
            <a:off x="6275625" y="775046"/>
            <a:ext cx="2350170" cy="320728"/>
          </a:xfrm>
          <a:prstGeom prst="rect">
            <a:avLst/>
          </a:prstGeom>
          <a:noFill/>
          <a:ln w="9525" algn="ctr">
            <a:noFill/>
            <a:miter lim="800000"/>
            <a:headEnd/>
            <a:tailEnd/>
          </a:ln>
          <a:effectLst/>
        </p:spPr>
        <p:txBody>
          <a:bodyPr lIns="89025" tIns="44513" rIns="89025" bIns="44513">
            <a:spAutoFit/>
          </a:bodyPr>
          <a:lstStyle/>
          <a:p>
            <a:pPr defTabSz="909418">
              <a:spcBef>
                <a:spcPct val="50000"/>
              </a:spcBef>
            </a:pPr>
            <a:r>
              <a:rPr lang="en-US" sz="1500" b="1" dirty="0"/>
              <a:t>COMMUNITY PROCESS</a:t>
            </a:r>
          </a:p>
        </p:txBody>
      </p:sp>
      <p:sp>
        <p:nvSpPr>
          <p:cNvPr id="24602" name="Line 26"/>
          <p:cNvSpPr>
            <a:spLocks noChangeShapeType="1"/>
          </p:cNvSpPr>
          <p:nvPr/>
        </p:nvSpPr>
        <p:spPr bwMode="auto">
          <a:xfrm>
            <a:off x="370923" y="1295289"/>
            <a:ext cx="0" cy="3580332"/>
          </a:xfrm>
          <a:prstGeom prst="line">
            <a:avLst/>
          </a:prstGeom>
          <a:noFill/>
          <a:ln w="9525">
            <a:solidFill>
              <a:schemeClr val="tx1"/>
            </a:solidFill>
            <a:prstDash val="dashDot"/>
            <a:round/>
            <a:headEnd/>
            <a:tailEnd/>
          </a:ln>
          <a:effectLst/>
        </p:spPr>
        <p:txBody>
          <a:bodyPr wrap="none" lIns="89025" tIns="44513" rIns="89025" bIns="44513" anchor="ctr"/>
          <a:lstStyle/>
          <a:p>
            <a:endParaRPr lang="en-US"/>
          </a:p>
        </p:txBody>
      </p:sp>
      <p:sp>
        <p:nvSpPr>
          <p:cNvPr id="24603" name="Line 27"/>
          <p:cNvSpPr>
            <a:spLocks noChangeShapeType="1"/>
          </p:cNvSpPr>
          <p:nvPr/>
        </p:nvSpPr>
        <p:spPr bwMode="auto">
          <a:xfrm>
            <a:off x="370923" y="4875621"/>
            <a:ext cx="1281911" cy="0"/>
          </a:xfrm>
          <a:prstGeom prst="line">
            <a:avLst/>
          </a:prstGeom>
          <a:noFill/>
          <a:ln w="9525">
            <a:solidFill>
              <a:schemeClr val="tx1"/>
            </a:solidFill>
            <a:prstDash val="dashDot"/>
            <a:round/>
            <a:headEnd/>
            <a:tailEnd/>
          </a:ln>
          <a:effectLst/>
        </p:spPr>
        <p:txBody>
          <a:bodyPr wrap="none" lIns="89025" tIns="44513" rIns="89025" bIns="44513" anchor="ctr"/>
          <a:lstStyle/>
          <a:p>
            <a:endParaRPr lang="en-US"/>
          </a:p>
        </p:txBody>
      </p:sp>
      <p:sp>
        <p:nvSpPr>
          <p:cNvPr id="24604" name="Line 28"/>
          <p:cNvSpPr>
            <a:spLocks noChangeShapeType="1"/>
          </p:cNvSpPr>
          <p:nvPr/>
        </p:nvSpPr>
        <p:spPr bwMode="auto">
          <a:xfrm>
            <a:off x="1652834" y="1295289"/>
            <a:ext cx="0" cy="3580332"/>
          </a:xfrm>
          <a:prstGeom prst="line">
            <a:avLst/>
          </a:prstGeom>
          <a:noFill/>
          <a:ln w="9525">
            <a:solidFill>
              <a:schemeClr val="tx1"/>
            </a:solidFill>
            <a:prstDash val="dashDot"/>
            <a:round/>
            <a:headEnd/>
            <a:tailEnd/>
          </a:ln>
          <a:effectLst/>
        </p:spPr>
        <p:txBody>
          <a:bodyPr wrap="none" lIns="89025" tIns="44513" rIns="89025" bIns="44513" anchor="ctr"/>
          <a:lstStyle/>
          <a:p>
            <a:endParaRPr lang="en-US"/>
          </a:p>
        </p:txBody>
      </p:sp>
      <p:sp>
        <p:nvSpPr>
          <p:cNvPr id="24605" name="Line 29"/>
          <p:cNvSpPr>
            <a:spLocks noChangeShapeType="1"/>
          </p:cNvSpPr>
          <p:nvPr/>
        </p:nvSpPr>
        <p:spPr bwMode="auto">
          <a:xfrm>
            <a:off x="370923" y="1295289"/>
            <a:ext cx="1281911" cy="0"/>
          </a:xfrm>
          <a:prstGeom prst="line">
            <a:avLst/>
          </a:prstGeom>
          <a:noFill/>
          <a:ln w="9525">
            <a:solidFill>
              <a:schemeClr val="tx1">
                <a:alpha val="0"/>
              </a:schemeClr>
            </a:solidFill>
            <a:prstDash val="dashDot"/>
            <a:round/>
            <a:headEnd/>
            <a:tailEnd/>
          </a:ln>
          <a:effectLst/>
        </p:spPr>
        <p:txBody>
          <a:bodyPr wrap="none" lIns="89025" tIns="44513" rIns="89025" bIns="44513" anchor="ctr"/>
          <a:lstStyle/>
          <a:p>
            <a:endParaRPr lang="en-US"/>
          </a:p>
        </p:txBody>
      </p:sp>
      <p:cxnSp>
        <p:nvCxnSpPr>
          <p:cNvPr id="24606" name="AutoShape 30"/>
          <p:cNvCxnSpPr>
            <a:cxnSpLocks noChangeShapeType="1"/>
            <a:stCxn id="24581" idx="3"/>
            <a:endCxn id="24588" idx="1"/>
          </p:cNvCxnSpPr>
          <p:nvPr/>
        </p:nvCxnSpPr>
        <p:spPr bwMode="auto">
          <a:xfrm>
            <a:off x="1492595" y="1842523"/>
            <a:ext cx="373891" cy="1194671"/>
          </a:xfrm>
          <a:prstGeom prst="straightConnector1">
            <a:avLst/>
          </a:prstGeom>
          <a:noFill/>
          <a:ln w="9525">
            <a:solidFill>
              <a:schemeClr val="tx1"/>
            </a:solidFill>
            <a:round/>
            <a:headEnd/>
            <a:tailEnd type="triangle" w="med" len="med"/>
          </a:ln>
          <a:effectLst/>
        </p:spPr>
      </p:cxnSp>
      <p:cxnSp>
        <p:nvCxnSpPr>
          <p:cNvPr id="24607" name="AutoShape 31"/>
          <p:cNvCxnSpPr>
            <a:cxnSpLocks noChangeShapeType="1"/>
            <a:stCxn id="24583" idx="3"/>
            <a:endCxn id="24588" idx="1"/>
          </p:cNvCxnSpPr>
          <p:nvPr/>
        </p:nvCxnSpPr>
        <p:spPr bwMode="auto">
          <a:xfrm>
            <a:off x="1492595" y="2308713"/>
            <a:ext cx="373891" cy="728481"/>
          </a:xfrm>
          <a:prstGeom prst="straightConnector1">
            <a:avLst/>
          </a:prstGeom>
          <a:noFill/>
          <a:ln w="9525">
            <a:solidFill>
              <a:schemeClr val="tx1"/>
            </a:solidFill>
            <a:round/>
            <a:headEnd/>
            <a:tailEnd type="triangle" w="med" len="med"/>
          </a:ln>
          <a:effectLst/>
        </p:spPr>
      </p:cxnSp>
      <p:cxnSp>
        <p:nvCxnSpPr>
          <p:cNvPr id="24608" name="AutoShape 32"/>
          <p:cNvCxnSpPr>
            <a:cxnSpLocks noChangeShapeType="1"/>
            <a:stCxn id="24584" idx="3"/>
            <a:endCxn id="24588" idx="1"/>
          </p:cNvCxnSpPr>
          <p:nvPr/>
        </p:nvCxnSpPr>
        <p:spPr bwMode="auto">
          <a:xfrm>
            <a:off x="1492595" y="2790681"/>
            <a:ext cx="373891" cy="246513"/>
          </a:xfrm>
          <a:prstGeom prst="straightConnector1">
            <a:avLst/>
          </a:prstGeom>
          <a:noFill/>
          <a:ln w="9525">
            <a:solidFill>
              <a:schemeClr val="tx1"/>
            </a:solidFill>
            <a:round/>
            <a:headEnd/>
            <a:tailEnd type="triangle" w="med" len="med"/>
          </a:ln>
          <a:effectLst/>
        </p:spPr>
      </p:cxnSp>
      <p:cxnSp>
        <p:nvCxnSpPr>
          <p:cNvPr id="24609" name="AutoShape 33"/>
          <p:cNvCxnSpPr>
            <a:cxnSpLocks noChangeShapeType="1"/>
            <a:stCxn id="24585" idx="3"/>
            <a:endCxn id="24588" idx="1"/>
          </p:cNvCxnSpPr>
          <p:nvPr/>
        </p:nvCxnSpPr>
        <p:spPr bwMode="auto">
          <a:xfrm flipV="1">
            <a:off x="1492595" y="3037194"/>
            <a:ext cx="373891" cy="317934"/>
          </a:xfrm>
          <a:prstGeom prst="straightConnector1">
            <a:avLst/>
          </a:prstGeom>
          <a:noFill/>
          <a:ln w="9525">
            <a:solidFill>
              <a:schemeClr val="tx1"/>
            </a:solidFill>
            <a:round/>
            <a:headEnd/>
            <a:tailEnd type="triangle" w="med" len="med"/>
          </a:ln>
          <a:effectLst/>
        </p:spPr>
      </p:cxnSp>
      <p:cxnSp>
        <p:nvCxnSpPr>
          <p:cNvPr id="24610" name="AutoShape 34"/>
          <p:cNvCxnSpPr>
            <a:cxnSpLocks noChangeShapeType="1"/>
            <a:stCxn id="24586" idx="3"/>
            <a:endCxn id="24588" idx="1"/>
          </p:cNvCxnSpPr>
          <p:nvPr/>
        </p:nvCxnSpPr>
        <p:spPr bwMode="auto">
          <a:xfrm flipV="1">
            <a:off x="1492595" y="3037194"/>
            <a:ext cx="373891" cy="868754"/>
          </a:xfrm>
          <a:prstGeom prst="straightConnector1">
            <a:avLst/>
          </a:prstGeom>
          <a:noFill/>
          <a:ln w="9525">
            <a:solidFill>
              <a:schemeClr val="tx1"/>
            </a:solidFill>
            <a:round/>
            <a:headEnd/>
            <a:tailEnd type="triangle" w="med" len="med"/>
          </a:ln>
          <a:effectLst/>
        </p:spPr>
      </p:cxnSp>
      <p:cxnSp>
        <p:nvCxnSpPr>
          <p:cNvPr id="24611" name="AutoShape 35"/>
          <p:cNvCxnSpPr>
            <a:cxnSpLocks noChangeShapeType="1"/>
            <a:stCxn id="24587" idx="3"/>
            <a:endCxn id="24588" idx="1"/>
          </p:cNvCxnSpPr>
          <p:nvPr/>
        </p:nvCxnSpPr>
        <p:spPr bwMode="auto">
          <a:xfrm flipV="1">
            <a:off x="1492595" y="3037194"/>
            <a:ext cx="373891" cy="1490356"/>
          </a:xfrm>
          <a:prstGeom prst="straightConnector1">
            <a:avLst/>
          </a:prstGeom>
          <a:noFill/>
          <a:ln w="9525">
            <a:solidFill>
              <a:schemeClr val="tx1"/>
            </a:solidFill>
            <a:round/>
            <a:headEnd/>
            <a:tailEnd type="triangle" w="med" len="med"/>
          </a:ln>
          <a:effectLst/>
        </p:spPr>
      </p:cxnSp>
      <p:sp>
        <p:nvSpPr>
          <p:cNvPr id="24612" name="AutoShape 36"/>
          <p:cNvSpPr>
            <a:spLocks noChangeArrowheads="1"/>
          </p:cNvSpPr>
          <p:nvPr/>
        </p:nvSpPr>
        <p:spPr bwMode="auto">
          <a:xfrm>
            <a:off x="2008920" y="4148365"/>
            <a:ext cx="284869" cy="55082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9525" algn="ctr">
            <a:solidFill>
              <a:schemeClr val="tx1"/>
            </a:solidFill>
            <a:miter lim="800000"/>
            <a:headEnd/>
            <a:tailEnd/>
          </a:ln>
          <a:effectLst/>
        </p:spPr>
        <p:txBody>
          <a:bodyPr wrap="none" lIns="89025" tIns="44513" rIns="89025" bIns="44513" anchor="ctr"/>
          <a:lstStyle/>
          <a:p>
            <a:endParaRPr lang="en-US"/>
          </a:p>
        </p:txBody>
      </p:sp>
      <p:sp>
        <p:nvSpPr>
          <p:cNvPr id="24613" name="AutoShape 37"/>
          <p:cNvSpPr>
            <a:spLocks noChangeArrowheads="1"/>
          </p:cNvSpPr>
          <p:nvPr/>
        </p:nvSpPr>
        <p:spPr bwMode="auto">
          <a:xfrm flipV="1">
            <a:off x="2008920" y="3429718"/>
            <a:ext cx="284869" cy="55082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9525" algn="ctr">
            <a:solidFill>
              <a:schemeClr val="tx1"/>
            </a:solidFill>
            <a:miter lim="800000"/>
            <a:headEnd/>
            <a:tailEnd/>
          </a:ln>
          <a:effectLst/>
        </p:spPr>
        <p:txBody>
          <a:bodyPr wrap="none" lIns="89025" tIns="44513" rIns="89025" bIns="44513" anchor="ctr"/>
          <a:lstStyle/>
          <a:p>
            <a:endParaRPr lang="en-US"/>
          </a:p>
        </p:txBody>
      </p:sp>
      <p:sp>
        <p:nvSpPr>
          <p:cNvPr id="24614" name="AutoShape 38"/>
          <p:cNvSpPr>
            <a:spLocks noChangeArrowheads="1"/>
          </p:cNvSpPr>
          <p:nvPr/>
        </p:nvSpPr>
        <p:spPr bwMode="auto">
          <a:xfrm>
            <a:off x="2649876" y="2328077"/>
            <a:ext cx="640955" cy="344263"/>
          </a:xfrm>
          <a:custGeom>
            <a:avLst/>
            <a:gdLst>
              <a:gd name="G0" fmla="+- 0 0 0"/>
              <a:gd name="G1" fmla="+- 10240033 0 0"/>
              <a:gd name="G2" fmla="+- 0 0 10240033"/>
              <a:gd name="G3" fmla="+- 10800 0 0"/>
              <a:gd name="G4" fmla="+- 0 0 0"/>
              <a:gd name="T0" fmla="*/ 360 256 1"/>
              <a:gd name="T1" fmla="*/ 0 256 1"/>
              <a:gd name="G5" fmla="+- G2 T0 T1"/>
              <a:gd name="G6" fmla="?: G2 G2 G5"/>
              <a:gd name="G7" fmla="+- 0 0 G6"/>
              <a:gd name="G8" fmla="+- 5400 0 0"/>
              <a:gd name="G9" fmla="+- 0 0 10240033"/>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0240033"/>
              <a:gd name="G36" fmla="sin G34 10240033"/>
              <a:gd name="G37" fmla="+/ 10240033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8577 w 21600"/>
              <a:gd name="T5" fmla="*/ 231 h 21600"/>
              <a:gd name="T6" fmla="*/ 3385 w 21600"/>
              <a:gd name="T7" fmla="*/ 14062 h 21600"/>
              <a:gd name="T8" fmla="*/ 9688 w 21600"/>
              <a:gd name="T9" fmla="*/ 5515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cubicBezTo>
                  <a:pt x="5399" y="11548"/>
                  <a:pt x="5555" y="12289"/>
                  <a:pt x="5857" y="12974"/>
                </a:cubicBezTo>
                <a:lnTo>
                  <a:pt x="914" y="15149"/>
                </a:lnTo>
                <a:cubicBezTo>
                  <a:pt x="311" y="13778"/>
                  <a:pt x="0" y="12297"/>
                  <a:pt x="0" y="10800"/>
                </a:cubicBezTo>
                <a:cubicBezTo>
                  <a:pt x="0" y="4835"/>
                  <a:pt x="4835" y="0"/>
                  <a:pt x="10800" y="0"/>
                </a:cubicBezTo>
                <a:cubicBezTo>
                  <a:pt x="16764" y="-1"/>
                  <a:pt x="21599" y="4835"/>
                  <a:pt x="21600" y="10799"/>
                </a:cubicBezTo>
                <a:lnTo>
                  <a:pt x="21600" y="10800"/>
                </a:lnTo>
                <a:lnTo>
                  <a:pt x="24300" y="10800"/>
                </a:lnTo>
                <a:lnTo>
                  <a:pt x="18900" y="16200"/>
                </a:lnTo>
                <a:lnTo>
                  <a:pt x="13500" y="10800"/>
                </a:lnTo>
                <a:lnTo>
                  <a:pt x="16200" y="10800"/>
                </a:lnTo>
                <a:close/>
              </a:path>
            </a:pathLst>
          </a:custGeom>
          <a:solidFill>
            <a:schemeClr val="accent1"/>
          </a:solidFill>
          <a:ln w="9525" algn="ctr">
            <a:solidFill>
              <a:schemeClr val="tx1"/>
            </a:solidFill>
            <a:miter lim="800000"/>
            <a:headEnd/>
            <a:tailEnd/>
          </a:ln>
          <a:effectLst/>
        </p:spPr>
        <p:txBody>
          <a:bodyPr wrap="none" lIns="89025" tIns="44513" rIns="89025" bIns="44513" anchor="ctr"/>
          <a:lstStyle/>
          <a:p>
            <a:endParaRPr lang="en-US"/>
          </a:p>
        </p:txBody>
      </p:sp>
      <p:cxnSp>
        <p:nvCxnSpPr>
          <p:cNvPr id="24615" name="AutoShape 39"/>
          <p:cNvCxnSpPr>
            <a:cxnSpLocks noChangeShapeType="1"/>
            <a:stCxn id="24590" idx="3"/>
            <a:endCxn id="24594" idx="1"/>
          </p:cNvCxnSpPr>
          <p:nvPr/>
        </p:nvCxnSpPr>
        <p:spPr bwMode="auto">
          <a:xfrm>
            <a:off x="4145438" y="3037194"/>
            <a:ext cx="480716" cy="1588"/>
          </a:xfrm>
          <a:prstGeom prst="straightConnector1">
            <a:avLst/>
          </a:prstGeom>
          <a:noFill/>
          <a:ln w="9525">
            <a:solidFill>
              <a:schemeClr val="tx1"/>
            </a:solidFill>
            <a:round/>
            <a:headEnd/>
            <a:tailEnd type="triangle" w="med" len="med"/>
          </a:ln>
          <a:effectLst/>
        </p:spPr>
      </p:cxnSp>
      <p:cxnSp>
        <p:nvCxnSpPr>
          <p:cNvPr id="24616" name="AutoShape 40"/>
          <p:cNvCxnSpPr>
            <a:cxnSpLocks noChangeShapeType="1"/>
            <a:endCxn id="24589" idx="1"/>
          </p:cNvCxnSpPr>
          <p:nvPr/>
        </p:nvCxnSpPr>
        <p:spPr bwMode="auto">
          <a:xfrm flipV="1">
            <a:off x="3575700" y="4112505"/>
            <a:ext cx="979237" cy="5738"/>
          </a:xfrm>
          <a:prstGeom prst="straightConnector1">
            <a:avLst/>
          </a:prstGeom>
          <a:noFill/>
          <a:ln w="9525">
            <a:solidFill>
              <a:schemeClr val="tx1"/>
            </a:solidFill>
            <a:round/>
            <a:headEnd/>
            <a:tailEnd type="triangle" w="med" len="med"/>
          </a:ln>
          <a:effectLst/>
        </p:spPr>
      </p:cxnSp>
      <p:sp>
        <p:nvSpPr>
          <p:cNvPr id="24617" name="AutoShape 41"/>
          <p:cNvSpPr>
            <a:spLocks noChangeArrowheads="1"/>
          </p:cNvSpPr>
          <p:nvPr/>
        </p:nvSpPr>
        <p:spPr bwMode="auto">
          <a:xfrm rot="5400000">
            <a:off x="5009504" y="3280189"/>
            <a:ext cx="550820" cy="712173"/>
          </a:xfrm>
          <a:custGeom>
            <a:avLst/>
            <a:gdLst>
              <a:gd name="G0" fmla="+- 6468 0 0"/>
              <a:gd name="G1" fmla="+- 7987 0 0"/>
              <a:gd name="G2" fmla="+- 3780 0 0"/>
              <a:gd name="G3" fmla="+- 21600 0 6468"/>
              <a:gd name="G4" fmla="+- 21600 0 7987"/>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16 h 21600"/>
              <a:gd name="T4" fmla="*/ 10800 w 21600"/>
              <a:gd name="T5" fmla="*/ 19432 h 21600"/>
              <a:gd name="T6" fmla="*/ 21600 w 21600"/>
              <a:gd name="T7" fmla="*/ 15416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68" y="3780"/>
                </a:lnTo>
                <a:lnTo>
                  <a:pt x="7987" y="3780"/>
                </a:lnTo>
                <a:lnTo>
                  <a:pt x="7987" y="11401"/>
                </a:lnTo>
                <a:lnTo>
                  <a:pt x="2648" y="11401"/>
                </a:lnTo>
                <a:lnTo>
                  <a:pt x="2648" y="9233"/>
                </a:lnTo>
                <a:lnTo>
                  <a:pt x="0" y="15416"/>
                </a:lnTo>
                <a:lnTo>
                  <a:pt x="2648" y="21600"/>
                </a:lnTo>
                <a:lnTo>
                  <a:pt x="2648" y="19432"/>
                </a:lnTo>
                <a:lnTo>
                  <a:pt x="18952" y="19432"/>
                </a:lnTo>
                <a:lnTo>
                  <a:pt x="18952" y="21600"/>
                </a:lnTo>
                <a:lnTo>
                  <a:pt x="21600" y="15416"/>
                </a:lnTo>
                <a:lnTo>
                  <a:pt x="18952" y="9233"/>
                </a:lnTo>
                <a:lnTo>
                  <a:pt x="18952" y="11401"/>
                </a:lnTo>
                <a:lnTo>
                  <a:pt x="13613" y="11401"/>
                </a:lnTo>
                <a:lnTo>
                  <a:pt x="13613" y="3780"/>
                </a:lnTo>
                <a:lnTo>
                  <a:pt x="15132" y="3780"/>
                </a:lnTo>
                <a:close/>
              </a:path>
            </a:pathLst>
          </a:custGeom>
          <a:solidFill>
            <a:schemeClr val="accent1"/>
          </a:solidFill>
          <a:ln w="9525" algn="ctr">
            <a:solidFill>
              <a:schemeClr val="tx1"/>
            </a:solidFill>
            <a:miter lim="800000"/>
            <a:headEnd/>
            <a:tailEnd/>
          </a:ln>
          <a:effectLst/>
        </p:spPr>
        <p:txBody>
          <a:bodyPr wrap="none" lIns="89025" tIns="44513" rIns="89025" bIns="44513" anchor="ctr"/>
          <a:lstStyle/>
          <a:p>
            <a:endParaRPr lang="en-US"/>
          </a:p>
        </p:txBody>
      </p:sp>
      <p:cxnSp>
        <p:nvCxnSpPr>
          <p:cNvPr id="24618" name="AutoShape 42"/>
          <p:cNvCxnSpPr>
            <a:cxnSpLocks noChangeShapeType="1"/>
            <a:stCxn id="24593" idx="3"/>
            <a:endCxn id="24595" idx="1"/>
          </p:cNvCxnSpPr>
          <p:nvPr/>
        </p:nvCxnSpPr>
        <p:spPr bwMode="auto">
          <a:xfrm flipV="1">
            <a:off x="6922911" y="2806458"/>
            <a:ext cx="569738" cy="814542"/>
          </a:xfrm>
          <a:prstGeom prst="curvedConnector3">
            <a:avLst>
              <a:gd name="adj1" fmla="val 50000"/>
            </a:avLst>
          </a:prstGeom>
          <a:noFill/>
          <a:ln w="9525">
            <a:solidFill>
              <a:schemeClr val="tx1"/>
            </a:solidFill>
            <a:round/>
            <a:headEnd/>
            <a:tailEnd type="triangle" w="med" len="med"/>
          </a:ln>
          <a:effectLst/>
        </p:spPr>
      </p:cxnSp>
      <p:cxnSp>
        <p:nvCxnSpPr>
          <p:cNvPr id="24619" name="AutoShape 43"/>
          <p:cNvCxnSpPr>
            <a:cxnSpLocks noChangeShapeType="1"/>
            <a:stCxn id="24593" idx="3"/>
            <a:endCxn id="24598" idx="1"/>
          </p:cNvCxnSpPr>
          <p:nvPr/>
        </p:nvCxnSpPr>
        <p:spPr bwMode="auto">
          <a:xfrm>
            <a:off x="6922911" y="3621000"/>
            <a:ext cx="569738" cy="698063"/>
          </a:xfrm>
          <a:prstGeom prst="curvedConnector3">
            <a:avLst>
              <a:gd name="adj1" fmla="val 50000"/>
            </a:avLst>
          </a:prstGeom>
          <a:noFill/>
          <a:ln w="9525">
            <a:solidFill>
              <a:schemeClr val="tx1"/>
            </a:solidFill>
            <a:round/>
            <a:headEnd/>
            <a:tailEnd type="triangle" w="med" len="med"/>
          </a:ln>
          <a:effectLst/>
        </p:spPr>
      </p:cxnSp>
      <p:cxnSp>
        <p:nvCxnSpPr>
          <p:cNvPr id="24620" name="AutoShape 44"/>
          <p:cNvCxnSpPr>
            <a:cxnSpLocks noChangeShapeType="1"/>
            <a:stCxn id="24593" idx="3"/>
            <a:endCxn id="24596" idx="1"/>
          </p:cNvCxnSpPr>
          <p:nvPr/>
        </p:nvCxnSpPr>
        <p:spPr bwMode="auto">
          <a:xfrm flipV="1">
            <a:off x="6922911" y="3272648"/>
            <a:ext cx="569738" cy="348352"/>
          </a:xfrm>
          <a:prstGeom prst="straightConnector1">
            <a:avLst/>
          </a:prstGeom>
          <a:noFill/>
          <a:ln w="9525">
            <a:solidFill>
              <a:schemeClr val="tx1"/>
            </a:solidFill>
            <a:round/>
            <a:headEnd/>
            <a:tailEnd type="triangle" w="med" len="med"/>
          </a:ln>
          <a:effectLst/>
        </p:spPr>
      </p:cxnSp>
      <p:cxnSp>
        <p:nvCxnSpPr>
          <p:cNvPr id="24621" name="AutoShape 45"/>
          <p:cNvCxnSpPr>
            <a:cxnSpLocks noChangeShapeType="1"/>
            <a:stCxn id="24593" idx="3"/>
            <a:endCxn id="24597" idx="1"/>
          </p:cNvCxnSpPr>
          <p:nvPr/>
        </p:nvCxnSpPr>
        <p:spPr bwMode="auto">
          <a:xfrm>
            <a:off x="6922911" y="3621000"/>
            <a:ext cx="569738" cy="133616"/>
          </a:xfrm>
          <a:prstGeom prst="straightConnector1">
            <a:avLst/>
          </a:prstGeom>
          <a:noFill/>
          <a:ln w="9525">
            <a:solidFill>
              <a:schemeClr val="tx1"/>
            </a:solidFill>
            <a:round/>
            <a:headEnd/>
            <a:tailEnd type="triangle" w="med" len="med"/>
          </a:ln>
          <a:effectLst/>
        </p:spPr>
      </p:cxnSp>
      <p:sp>
        <p:nvSpPr>
          <p:cNvPr id="24622" name="Line 46"/>
          <p:cNvSpPr>
            <a:spLocks noChangeShapeType="1"/>
          </p:cNvSpPr>
          <p:nvPr/>
        </p:nvSpPr>
        <p:spPr bwMode="auto">
          <a:xfrm>
            <a:off x="7350215" y="2534634"/>
            <a:ext cx="0" cy="2409839"/>
          </a:xfrm>
          <a:prstGeom prst="line">
            <a:avLst/>
          </a:prstGeom>
          <a:noFill/>
          <a:ln w="9525">
            <a:solidFill>
              <a:schemeClr val="tx1"/>
            </a:solidFill>
            <a:prstDash val="dashDot"/>
            <a:round/>
            <a:headEnd/>
            <a:tailEnd/>
          </a:ln>
          <a:effectLst/>
        </p:spPr>
        <p:txBody>
          <a:bodyPr wrap="none" lIns="89025" tIns="44513" rIns="89025" bIns="44513" anchor="ctr"/>
          <a:lstStyle/>
          <a:p>
            <a:endParaRPr lang="en-US"/>
          </a:p>
        </p:txBody>
      </p:sp>
      <p:sp>
        <p:nvSpPr>
          <p:cNvPr id="24623" name="Line 47"/>
          <p:cNvSpPr>
            <a:spLocks noChangeShapeType="1"/>
          </p:cNvSpPr>
          <p:nvPr/>
        </p:nvSpPr>
        <p:spPr bwMode="auto">
          <a:xfrm>
            <a:off x="7350215" y="4944473"/>
            <a:ext cx="1281911" cy="0"/>
          </a:xfrm>
          <a:prstGeom prst="line">
            <a:avLst/>
          </a:prstGeom>
          <a:noFill/>
          <a:ln w="9525">
            <a:solidFill>
              <a:schemeClr val="tx1"/>
            </a:solidFill>
            <a:prstDash val="dashDot"/>
            <a:round/>
            <a:headEnd/>
            <a:tailEnd/>
          </a:ln>
          <a:effectLst/>
        </p:spPr>
        <p:txBody>
          <a:bodyPr wrap="none" lIns="89025" tIns="44513" rIns="89025" bIns="44513" anchor="ctr"/>
          <a:lstStyle/>
          <a:p>
            <a:endParaRPr lang="en-US"/>
          </a:p>
        </p:txBody>
      </p:sp>
      <p:sp>
        <p:nvSpPr>
          <p:cNvPr id="24624" name="Line 48"/>
          <p:cNvSpPr>
            <a:spLocks noChangeShapeType="1"/>
          </p:cNvSpPr>
          <p:nvPr/>
        </p:nvSpPr>
        <p:spPr bwMode="auto">
          <a:xfrm>
            <a:off x="8632125" y="2534635"/>
            <a:ext cx="0" cy="2340986"/>
          </a:xfrm>
          <a:prstGeom prst="line">
            <a:avLst/>
          </a:prstGeom>
          <a:noFill/>
          <a:ln w="9525">
            <a:solidFill>
              <a:schemeClr val="tx1"/>
            </a:solidFill>
            <a:prstDash val="dashDot"/>
            <a:round/>
            <a:headEnd/>
            <a:tailEnd/>
          </a:ln>
          <a:effectLst/>
        </p:spPr>
        <p:txBody>
          <a:bodyPr wrap="none" lIns="89025" tIns="44513" rIns="89025" bIns="44513" anchor="ctr"/>
          <a:lstStyle/>
          <a:p>
            <a:endParaRPr lang="en-US"/>
          </a:p>
        </p:txBody>
      </p:sp>
      <p:sp>
        <p:nvSpPr>
          <p:cNvPr id="24625" name="Line 49"/>
          <p:cNvSpPr>
            <a:spLocks noChangeShapeType="1"/>
          </p:cNvSpPr>
          <p:nvPr/>
        </p:nvSpPr>
        <p:spPr bwMode="auto">
          <a:xfrm>
            <a:off x="7350215" y="2534634"/>
            <a:ext cx="1281911" cy="0"/>
          </a:xfrm>
          <a:prstGeom prst="line">
            <a:avLst/>
          </a:prstGeom>
          <a:noFill/>
          <a:ln w="9525">
            <a:solidFill>
              <a:schemeClr val="tx1"/>
            </a:solidFill>
            <a:prstDash val="dashDot"/>
            <a:round/>
            <a:headEnd/>
            <a:tailEnd/>
          </a:ln>
          <a:effectLst/>
        </p:spPr>
        <p:txBody>
          <a:bodyPr wrap="none" lIns="89025" tIns="44513" rIns="89025" bIns="44513" anchor="ctr"/>
          <a:lstStyle/>
          <a:p>
            <a:endParaRPr lang="en-US"/>
          </a:p>
        </p:txBody>
      </p:sp>
      <p:sp>
        <p:nvSpPr>
          <p:cNvPr id="24626" name="AutoShape 50"/>
          <p:cNvSpPr>
            <a:spLocks noChangeArrowheads="1"/>
          </p:cNvSpPr>
          <p:nvPr/>
        </p:nvSpPr>
        <p:spPr bwMode="auto">
          <a:xfrm rot="10800000">
            <a:off x="869444" y="4737916"/>
            <a:ext cx="7549030" cy="1721313"/>
          </a:xfrm>
          <a:custGeom>
            <a:avLst/>
            <a:gdLst>
              <a:gd name="G0" fmla="+- -347747 0 0"/>
              <a:gd name="G1" fmla="+- 11391470 0 0"/>
              <a:gd name="G2" fmla="+- -347747 0 11391470"/>
              <a:gd name="G3" fmla="+- 10800 0 0"/>
              <a:gd name="G4" fmla="+- 0 0 -347747"/>
              <a:gd name="T0" fmla="*/ 360 256 1"/>
              <a:gd name="T1" fmla="*/ 0 256 1"/>
              <a:gd name="G5" fmla="+- G2 T0 T1"/>
              <a:gd name="G6" fmla="?: G2 G2 G5"/>
              <a:gd name="G7" fmla="+- 0 0 G6"/>
              <a:gd name="G8" fmla="+- 8726 0 0"/>
              <a:gd name="G9" fmla="+- 0 0 11391470"/>
              <a:gd name="G10" fmla="+- 8726 0 2700"/>
              <a:gd name="G11" fmla="cos G10 -347747"/>
              <a:gd name="G12" fmla="sin G10 -347747"/>
              <a:gd name="G13" fmla="cos 13500 -347747"/>
              <a:gd name="G14" fmla="sin 13500 -347747"/>
              <a:gd name="G15" fmla="+- G11 10800 0"/>
              <a:gd name="G16" fmla="+- G12 10800 0"/>
              <a:gd name="G17" fmla="+- G13 10800 0"/>
              <a:gd name="G18" fmla="+- G14 10800 0"/>
              <a:gd name="G19" fmla="*/ 8726 1 2"/>
              <a:gd name="G20" fmla="+- G19 5400 0"/>
              <a:gd name="G21" fmla="cos G20 -347747"/>
              <a:gd name="G22" fmla="sin G20 -347747"/>
              <a:gd name="G23" fmla="+- G21 10800 0"/>
              <a:gd name="G24" fmla="+- G12 G23 G22"/>
              <a:gd name="G25" fmla="+- G22 G23 G11"/>
              <a:gd name="G26" fmla="cos 10800 -347747"/>
              <a:gd name="G27" fmla="sin 10800 -347747"/>
              <a:gd name="G28" fmla="cos 8726 -347747"/>
              <a:gd name="G29" fmla="sin 8726 -347747"/>
              <a:gd name="G30" fmla="+- G26 10800 0"/>
              <a:gd name="G31" fmla="+- G27 10800 0"/>
              <a:gd name="G32" fmla="+- G28 10800 0"/>
              <a:gd name="G33" fmla="+- G29 10800 0"/>
              <a:gd name="G34" fmla="+- G19 5400 0"/>
              <a:gd name="G35" fmla="cos G34 11391470"/>
              <a:gd name="G36" fmla="sin G34 11391470"/>
              <a:gd name="G37" fmla="+/ 11391470 -347747 2"/>
              <a:gd name="T2" fmla="*/ 180 256 1"/>
              <a:gd name="T3" fmla="*/ 0 256 1"/>
              <a:gd name="G38" fmla="+- G37 T2 T3"/>
              <a:gd name="G39" fmla="?: G2 G37 G38"/>
              <a:gd name="G40" fmla="cos 10800 G39"/>
              <a:gd name="G41" fmla="sin 10800 G39"/>
              <a:gd name="G42" fmla="cos 8726 G39"/>
              <a:gd name="G43" fmla="sin 8726 G39"/>
              <a:gd name="G44" fmla="+- G40 10800 0"/>
              <a:gd name="G45" fmla="+- G41 10800 0"/>
              <a:gd name="G46" fmla="+- G42 10800 0"/>
              <a:gd name="G47" fmla="+- G43 10800 0"/>
              <a:gd name="G48" fmla="+- G35 10800 0"/>
              <a:gd name="G49" fmla="+- G36 10800 0"/>
              <a:gd name="T4" fmla="*/ 9719 w 21600"/>
              <a:gd name="T5" fmla="*/ 54 h 21600"/>
              <a:gd name="T6" fmla="*/ 1093 w 21600"/>
              <a:gd name="T7" fmla="*/ 11851 h 21600"/>
              <a:gd name="T8" fmla="*/ 9926 w 21600"/>
              <a:gd name="T9" fmla="*/ 2117 h 21600"/>
              <a:gd name="T10" fmla="*/ 24242 w 21600"/>
              <a:gd name="T11" fmla="*/ 9551 h 21600"/>
              <a:gd name="T12" fmla="*/ 20866 w 21600"/>
              <a:gd name="T13" fmla="*/ 13618 h 21600"/>
              <a:gd name="T14" fmla="*/ 16800 w 21600"/>
              <a:gd name="T15" fmla="*/ 10242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9488" y="9993"/>
                </a:moveTo>
                <a:cubicBezTo>
                  <a:pt x="19071" y="5505"/>
                  <a:pt x="15306" y="2074"/>
                  <a:pt x="10800" y="2074"/>
                </a:cubicBezTo>
                <a:cubicBezTo>
                  <a:pt x="5980" y="2074"/>
                  <a:pt x="2074" y="5980"/>
                  <a:pt x="2074" y="10800"/>
                </a:cubicBezTo>
                <a:cubicBezTo>
                  <a:pt x="2073" y="11113"/>
                  <a:pt x="2090" y="11427"/>
                  <a:pt x="2124" y="11739"/>
                </a:cubicBezTo>
                <a:lnTo>
                  <a:pt x="62" y="11962"/>
                </a:lnTo>
                <a:cubicBezTo>
                  <a:pt x="20" y="11576"/>
                  <a:pt x="0" y="11188"/>
                  <a:pt x="0" y="10800"/>
                </a:cubicBezTo>
                <a:cubicBezTo>
                  <a:pt x="0" y="4835"/>
                  <a:pt x="4835" y="0"/>
                  <a:pt x="10800" y="0"/>
                </a:cubicBezTo>
                <a:cubicBezTo>
                  <a:pt x="16377" y="-1"/>
                  <a:pt x="21037" y="4247"/>
                  <a:pt x="21553" y="9801"/>
                </a:cubicBezTo>
                <a:lnTo>
                  <a:pt x="24242" y="9551"/>
                </a:lnTo>
                <a:lnTo>
                  <a:pt x="20866" y="13618"/>
                </a:lnTo>
                <a:lnTo>
                  <a:pt x="16800" y="10242"/>
                </a:lnTo>
                <a:lnTo>
                  <a:pt x="19488" y="9993"/>
                </a:lnTo>
                <a:close/>
              </a:path>
            </a:pathLst>
          </a:custGeom>
          <a:solidFill>
            <a:schemeClr val="accent1"/>
          </a:solidFill>
          <a:ln w="9525" algn="ctr">
            <a:solidFill>
              <a:schemeClr val="tx1"/>
            </a:solidFill>
            <a:miter lim="800000"/>
            <a:headEnd/>
            <a:tailEnd/>
          </a:ln>
          <a:effectLst/>
        </p:spPr>
        <p:txBody>
          <a:bodyPr wrap="none" lIns="89025" tIns="44513" rIns="89025" bIns="44513" anchor="ctr"/>
          <a:lstStyle/>
          <a:p>
            <a:endParaRPr lang="en-US"/>
          </a:p>
        </p:txBody>
      </p:sp>
      <p:cxnSp>
        <p:nvCxnSpPr>
          <p:cNvPr id="24627" name="AutoShape 51"/>
          <p:cNvCxnSpPr>
            <a:cxnSpLocks noChangeShapeType="1"/>
            <a:stCxn id="24595" idx="2"/>
            <a:endCxn id="24596" idx="0"/>
          </p:cNvCxnSpPr>
          <p:nvPr/>
        </p:nvCxnSpPr>
        <p:spPr bwMode="auto">
          <a:xfrm>
            <a:off x="7991170" y="2936274"/>
            <a:ext cx="0" cy="206558"/>
          </a:xfrm>
          <a:prstGeom prst="straightConnector1">
            <a:avLst/>
          </a:prstGeom>
          <a:noFill/>
          <a:ln w="9525">
            <a:solidFill>
              <a:schemeClr val="tx1"/>
            </a:solidFill>
            <a:round/>
            <a:headEnd type="triangle" w="med" len="med"/>
            <a:tailEnd type="triangle" w="med" len="med"/>
          </a:ln>
          <a:effectLst/>
        </p:spPr>
      </p:cxnSp>
      <p:cxnSp>
        <p:nvCxnSpPr>
          <p:cNvPr id="24628" name="AutoShape 52"/>
          <p:cNvCxnSpPr>
            <a:cxnSpLocks noChangeShapeType="1"/>
            <a:stCxn id="24596" idx="2"/>
            <a:endCxn id="24597" idx="0"/>
          </p:cNvCxnSpPr>
          <p:nvPr/>
        </p:nvCxnSpPr>
        <p:spPr bwMode="auto">
          <a:xfrm>
            <a:off x="7991170" y="3402463"/>
            <a:ext cx="0" cy="222337"/>
          </a:xfrm>
          <a:prstGeom prst="straightConnector1">
            <a:avLst/>
          </a:prstGeom>
          <a:noFill/>
          <a:ln w="9525">
            <a:solidFill>
              <a:schemeClr val="tx1"/>
            </a:solidFill>
            <a:round/>
            <a:headEnd type="triangle" w="med" len="med"/>
            <a:tailEnd type="triangle" w="med" len="med"/>
          </a:ln>
          <a:effectLst/>
        </p:spPr>
      </p:cxnSp>
      <p:cxnSp>
        <p:nvCxnSpPr>
          <p:cNvPr id="24629" name="AutoShape 53"/>
          <p:cNvCxnSpPr>
            <a:cxnSpLocks noChangeShapeType="1"/>
            <a:stCxn id="24597" idx="2"/>
            <a:endCxn id="24598" idx="0"/>
          </p:cNvCxnSpPr>
          <p:nvPr/>
        </p:nvCxnSpPr>
        <p:spPr bwMode="auto">
          <a:xfrm>
            <a:off x="7991170" y="3884431"/>
            <a:ext cx="0" cy="222337"/>
          </a:xfrm>
          <a:prstGeom prst="straightConnector1">
            <a:avLst/>
          </a:prstGeom>
          <a:noFill/>
          <a:ln w="9525">
            <a:solidFill>
              <a:schemeClr val="tx1"/>
            </a:solidFill>
            <a:round/>
            <a:headEnd type="triangle" w="med" len="med"/>
            <a:tailEnd type="triangle" w="med" len="med"/>
          </a:ln>
          <a:effectLst/>
        </p:spPr>
      </p:cxnSp>
      <p:cxnSp>
        <p:nvCxnSpPr>
          <p:cNvPr id="24630" name="AutoShape 54"/>
          <p:cNvCxnSpPr>
            <a:cxnSpLocks noChangeShapeType="1"/>
            <a:stCxn id="24595" idx="3"/>
            <a:endCxn id="24597" idx="3"/>
          </p:cNvCxnSpPr>
          <p:nvPr/>
        </p:nvCxnSpPr>
        <p:spPr bwMode="auto">
          <a:xfrm>
            <a:off x="8489691" y="2807176"/>
            <a:ext cx="1484" cy="948156"/>
          </a:xfrm>
          <a:prstGeom prst="curvedConnector3">
            <a:avLst>
              <a:gd name="adj1" fmla="val 14400000"/>
            </a:avLst>
          </a:prstGeom>
          <a:noFill/>
          <a:ln w="9525">
            <a:solidFill>
              <a:schemeClr val="tx1"/>
            </a:solidFill>
            <a:round/>
            <a:headEnd type="triangle" w="med" len="med"/>
            <a:tailEnd type="triangle" w="med" len="med"/>
          </a:ln>
          <a:effectLst/>
        </p:spPr>
      </p:cxnSp>
      <p:cxnSp>
        <p:nvCxnSpPr>
          <p:cNvPr id="24631" name="AutoShape 55"/>
          <p:cNvCxnSpPr>
            <a:cxnSpLocks noChangeShapeType="1"/>
            <a:stCxn id="24596" idx="3"/>
            <a:endCxn id="24598" idx="3"/>
          </p:cNvCxnSpPr>
          <p:nvPr/>
        </p:nvCxnSpPr>
        <p:spPr bwMode="auto">
          <a:xfrm>
            <a:off x="8489691" y="3273365"/>
            <a:ext cx="1484" cy="1045698"/>
          </a:xfrm>
          <a:prstGeom prst="curvedConnector3">
            <a:avLst>
              <a:gd name="adj1" fmla="val 14400000"/>
            </a:avLst>
          </a:prstGeom>
          <a:noFill/>
          <a:ln w="9525">
            <a:solidFill>
              <a:schemeClr val="tx1"/>
            </a:solidFill>
            <a:round/>
            <a:headEnd type="triangle" w="med" len="med"/>
            <a:tailEnd type="triangle" w="med" len="med"/>
          </a:ln>
          <a:effectLst/>
        </p:spPr>
      </p:cxnSp>
      <p:sp>
        <p:nvSpPr>
          <p:cNvPr id="24632" name="Text Box 56"/>
          <p:cNvSpPr txBox="1">
            <a:spLocks noChangeArrowheads="1"/>
          </p:cNvSpPr>
          <p:nvPr/>
        </p:nvSpPr>
        <p:spPr bwMode="auto">
          <a:xfrm>
            <a:off x="1905000" y="1905000"/>
            <a:ext cx="3182645" cy="366894"/>
          </a:xfrm>
          <a:prstGeom prst="rect">
            <a:avLst/>
          </a:prstGeom>
          <a:noFill/>
          <a:ln w="9525" algn="ctr">
            <a:noFill/>
            <a:miter lim="800000"/>
            <a:headEnd/>
            <a:tailEnd/>
          </a:ln>
          <a:effectLst/>
        </p:spPr>
        <p:txBody>
          <a:bodyPr wrap="square" lIns="89025" tIns="44513" rIns="89025" bIns="44513">
            <a:spAutoFit/>
          </a:bodyPr>
          <a:lstStyle/>
          <a:p>
            <a:pPr defTabSz="909418">
              <a:spcBef>
                <a:spcPct val="50000"/>
              </a:spcBef>
            </a:pPr>
            <a:r>
              <a:rPr lang="en-US" dirty="0"/>
              <a:t>Clarification/Verification</a:t>
            </a:r>
          </a:p>
        </p:txBody>
      </p:sp>
      <p:sp>
        <p:nvSpPr>
          <p:cNvPr id="24633" name="Freeform 57"/>
          <p:cNvSpPr>
            <a:spLocks/>
          </p:cNvSpPr>
          <p:nvPr/>
        </p:nvSpPr>
        <p:spPr bwMode="auto">
          <a:xfrm>
            <a:off x="5356131" y="3773980"/>
            <a:ext cx="688434" cy="963936"/>
          </a:xfrm>
          <a:custGeom>
            <a:avLst/>
            <a:gdLst/>
            <a:ahLst/>
            <a:cxnLst>
              <a:cxn ang="0">
                <a:pos x="192" y="0"/>
              </a:cxn>
              <a:cxn ang="0">
                <a:pos x="432" y="336"/>
              </a:cxn>
              <a:cxn ang="0">
                <a:pos x="0" y="672"/>
              </a:cxn>
            </a:cxnLst>
            <a:rect l="0" t="0" r="r" b="b"/>
            <a:pathLst>
              <a:path w="464" h="672">
                <a:moveTo>
                  <a:pt x="192" y="0"/>
                </a:moveTo>
                <a:cubicBezTo>
                  <a:pt x="328" y="112"/>
                  <a:pt x="464" y="224"/>
                  <a:pt x="432" y="336"/>
                </a:cubicBezTo>
                <a:cubicBezTo>
                  <a:pt x="400" y="448"/>
                  <a:pt x="200" y="560"/>
                  <a:pt x="0" y="672"/>
                </a:cubicBezTo>
              </a:path>
            </a:pathLst>
          </a:custGeom>
          <a:noFill/>
          <a:ln w="9525" cap="flat" cmpd="sng">
            <a:solidFill>
              <a:schemeClr val="tx1"/>
            </a:solidFill>
            <a:prstDash val="solid"/>
            <a:round/>
            <a:headEnd/>
            <a:tailEnd/>
          </a:ln>
          <a:effectLst/>
        </p:spPr>
        <p:txBody>
          <a:bodyPr wrap="none" lIns="89025" tIns="44513" rIns="89025" bIns="44513" anchor="ctr"/>
          <a:lstStyle/>
          <a:p>
            <a:endParaRPr lang="en-US"/>
          </a:p>
        </p:txBody>
      </p:sp>
      <p:sp>
        <p:nvSpPr>
          <p:cNvPr id="24634" name="Line 58"/>
          <p:cNvSpPr>
            <a:spLocks noChangeShapeType="1"/>
          </p:cNvSpPr>
          <p:nvPr/>
        </p:nvSpPr>
        <p:spPr bwMode="auto">
          <a:xfrm flipH="1" flipV="1">
            <a:off x="5569783" y="3705127"/>
            <a:ext cx="71217" cy="68853"/>
          </a:xfrm>
          <a:prstGeom prst="line">
            <a:avLst/>
          </a:prstGeom>
          <a:noFill/>
          <a:ln w="12700">
            <a:solidFill>
              <a:schemeClr val="tx1"/>
            </a:solidFill>
            <a:round/>
            <a:headEnd/>
            <a:tailEnd type="triangle" w="med" len="med"/>
          </a:ln>
          <a:effectLst/>
        </p:spPr>
        <p:txBody>
          <a:bodyPr wrap="none" lIns="89025" tIns="44513" rIns="89025" bIns="44513" anchor="ctr"/>
          <a:lstStyle/>
          <a:p>
            <a:endParaRPr lang="en-US"/>
          </a:p>
        </p:txBody>
      </p:sp>
      <p:sp>
        <p:nvSpPr>
          <p:cNvPr id="24635" name="Text Box 59"/>
          <p:cNvSpPr txBox="1">
            <a:spLocks noChangeArrowheads="1"/>
          </p:cNvSpPr>
          <p:nvPr/>
        </p:nvSpPr>
        <p:spPr bwMode="auto">
          <a:xfrm>
            <a:off x="4501524" y="4669064"/>
            <a:ext cx="1709214" cy="428450"/>
          </a:xfrm>
          <a:prstGeom prst="rect">
            <a:avLst/>
          </a:prstGeom>
          <a:noFill/>
          <a:ln w="9525" algn="ctr">
            <a:noFill/>
            <a:miter lim="800000"/>
            <a:headEnd/>
            <a:tailEnd/>
          </a:ln>
          <a:effectLst/>
        </p:spPr>
        <p:txBody>
          <a:bodyPr lIns="89025" tIns="44513" rIns="89025" bIns="44513">
            <a:spAutoFit/>
          </a:bodyPr>
          <a:lstStyle/>
          <a:p>
            <a:pPr defTabSz="909418">
              <a:spcBef>
                <a:spcPct val="50000"/>
              </a:spcBef>
            </a:pPr>
            <a:r>
              <a:rPr lang="en-US" sz="1100" b="1" dirty="0"/>
              <a:t>Discharge Medication Reconciliation</a:t>
            </a:r>
          </a:p>
        </p:txBody>
      </p:sp>
      <p:sp>
        <p:nvSpPr>
          <p:cNvPr id="24639" name="Rectangle 63"/>
          <p:cNvSpPr>
            <a:spLocks noChangeArrowheads="1"/>
          </p:cNvSpPr>
          <p:nvPr/>
        </p:nvSpPr>
        <p:spPr bwMode="auto">
          <a:xfrm>
            <a:off x="283163" y="152400"/>
            <a:ext cx="8403637" cy="413115"/>
          </a:xfrm>
          <a:prstGeom prst="rect">
            <a:avLst/>
          </a:prstGeom>
          <a:solidFill>
            <a:schemeClr val="accent1"/>
          </a:solidFill>
          <a:ln w="9525" algn="ctr">
            <a:solidFill>
              <a:schemeClr val="tx1"/>
            </a:solidFill>
            <a:miter lim="800000"/>
            <a:headEnd/>
            <a:tailEnd/>
          </a:ln>
          <a:effectLst/>
        </p:spPr>
        <p:txBody>
          <a:bodyPr wrap="none" lIns="89025" tIns="44513" rIns="89025" bIns="44513" anchor="ctr"/>
          <a:lstStyle/>
          <a:p>
            <a:pPr algn="ctr" defTabSz="909418"/>
            <a:r>
              <a:rPr lang="en-US" sz="2900" dirty="0" smtClean="0">
                <a:solidFill>
                  <a:schemeClr val="bg1"/>
                </a:solidFill>
              </a:rPr>
              <a:t>Medication Reconciliation: Not So Simple!</a:t>
            </a:r>
            <a:endParaRPr lang="en-US" sz="2900" dirty="0">
              <a:solidFill>
                <a:schemeClr val="bg1"/>
              </a:solidFill>
            </a:endParaRPr>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TJC Med </a:t>
            </a:r>
            <a:r>
              <a:rPr lang="en-US" dirty="0" err="1" smtClean="0"/>
              <a:t>Rec</a:t>
            </a:r>
            <a:r>
              <a:rPr lang="en-US" dirty="0" smtClean="0"/>
              <a:t> Journey</a:t>
            </a:r>
            <a:endParaRPr lang="en-US" dirty="0"/>
          </a:p>
        </p:txBody>
      </p:sp>
      <p:sp>
        <p:nvSpPr>
          <p:cNvPr id="5" name="Chevron 4"/>
          <p:cNvSpPr/>
          <p:nvPr/>
        </p:nvSpPr>
        <p:spPr>
          <a:xfrm>
            <a:off x="152400" y="2819400"/>
            <a:ext cx="1905000" cy="1143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2005</a:t>
            </a:r>
            <a:endParaRPr lang="en-US" dirty="0">
              <a:solidFill>
                <a:schemeClr val="tx1"/>
              </a:solidFill>
            </a:endParaRPr>
          </a:p>
        </p:txBody>
      </p:sp>
      <p:sp>
        <p:nvSpPr>
          <p:cNvPr id="6" name="Chevron 5"/>
          <p:cNvSpPr/>
          <p:nvPr/>
        </p:nvSpPr>
        <p:spPr>
          <a:xfrm>
            <a:off x="1524000" y="2819400"/>
            <a:ext cx="1905000" cy="1143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2006</a:t>
            </a:r>
            <a:endParaRPr lang="en-US" dirty="0">
              <a:solidFill>
                <a:schemeClr val="tx1"/>
              </a:solidFill>
            </a:endParaRPr>
          </a:p>
        </p:txBody>
      </p:sp>
      <p:sp>
        <p:nvSpPr>
          <p:cNvPr id="7" name="Chevron 6"/>
          <p:cNvSpPr/>
          <p:nvPr/>
        </p:nvSpPr>
        <p:spPr>
          <a:xfrm>
            <a:off x="2895600" y="2819400"/>
            <a:ext cx="1905000" cy="1143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2007</a:t>
            </a:r>
            <a:endParaRPr lang="en-US" dirty="0">
              <a:solidFill>
                <a:schemeClr val="tx1"/>
              </a:solidFill>
            </a:endParaRPr>
          </a:p>
        </p:txBody>
      </p:sp>
      <p:sp>
        <p:nvSpPr>
          <p:cNvPr id="8" name="Chevron 7"/>
          <p:cNvSpPr/>
          <p:nvPr/>
        </p:nvSpPr>
        <p:spPr>
          <a:xfrm>
            <a:off x="4267200" y="2819400"/>
            <a:ext cx="1905000" cy="1143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2008</a:t>
            </a:r>
            <a:endParaRPr lang="en-US" dirty="0">
              <a:solidFill>
                <a:schemeClr val="tx1"/>
              </a:solidFill>
            </a:endParaRPr>
          </a:p>
        </p:txBody>
      </p:sp>
      <p:sp>
        <p:nvSpPr>
          <p:cNvPr id="9" name="Chevron 8"/>
          <p:cNvSpPr/>
          <p:nvPr/>
        </p:nvSpPr>
        <p:spPr>
          <a:xfrm>
            <a:off x="5638800" y="2819400"/>
            <a:ext cx="1905000" cy="1143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2009</a:t>
            </a:r>
            <a:endParaRPr lang="en-US" dirty="0">
              <a:solidFill>
                <a:schemeClr val="tx1"/>
              </a:solidFill>
            </a:endParaRPr>
          </a:p>
        </p:txBody>
      </p:sp>
      <p:sp>
        <p:nvSpPr>
          <p:cNvPr id="10" name="Chevron 9"/>
          <p:cNvSpPr/>
          <p:nvPr/>
        </p:nvSpPr>
        <p:spPr>
          <a:xfrm>
            <a:off x="7010400" y="2819400"/>
            <a:ext cx="1905000" cy="1143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2010</a:t>
            </a:r>
            <a:endParaRPr lang="en-US" dirty="0">
              <a:solidFill>
                <a:schemeClr val="tx1"/>
              </a:solidFill>
            </a:endParaRPr>
          </a:p>
        </p:txBody>
      </p:sp>
      <p:sp>
        <p:nvSpPr>
          <p:cNvPr id="15" name="TextBox 14"/>
          <p:cNvSpPr txBox="1"/>
          <p:nvPr/>
        </p:nvSpPr>
        <p:spPr>
          <a:xfrm>
            <a:off x="76200" y="3962400"/>
            <a:ext cx="1676400" cy="523220"/>
          </a:xfrm>
          <a:prstGeom prst="rect">
            <a:avLst/>
          </a:prstGeom>
          <a:noFill/>
        </p:spPr>
        <p:txBody>
          <a:bodyPr wrap="square" rtlCol="0">
            <a:spAutoFit/>
          </a:bodyPr>
          <a:lstStyle/>
          <a:p>
            <a:pPr>
              <a:buFont typeface="Arial" pitchFamily="34" charset="0"/>
              <a:buChar char="•"/>
            </a:pPr>
            <a:r>
              <a:rPr lang="en-US" sz="1400" dirty="0" smtClean="0"/>
              <a:t> TJC introduces NPSG 8</a:t>
            </a:r>
            <a:endParaRPr lang="en-US" sz="1400" dirty="0"/>
          </a:p>
        </p:txBody>
      </p:sp>
      <p:sp>
        <p:nvSpPr>
          <p:cNvPr id="16" name="TextBox 15"/>
          <p:cNvSpPr txBox="1"/>
          <p:nvPr/>
        </p:nvSpPr>
        <p:spPr>
          <a:xfrm>
            <a:off x="1600200" y="3962400"/>
            <a:ext cx="1676400" cy="738664"/>
          </a:xfrm>
          <a:prstGeom prst="rect">
            <a:avLst/>
          </a:prstGeom>
          <a:noFill/>
        </p:spPr>
        <p:txBody>
          <a:bodyPr wrap="square" rtlCol="0">
            <a:spAutoFit/>
          </a:bodyPr>
          <a:lstStyle/>
          <a:p>
            <a:pPr>
              <a:buFont typeface="Arial" pitchFamily="34" charset="0"/>
              <a:buChar char="•"/>
            </a:pPr>
            <a:r>
              <a:rPr lang="en-US" sz="1400" dirty="0" smtClean="0"/>
              <a:t> “Med </a:t>
            </a:r>
            <a:r>
              <a:rPr lang="en-US" sz="1400" dirty="0" err="1" smtClean="0"/>
              <a:t>Rec</a:t>
            </a:r>
            <a:r>
              <a:rPr lang="en-US" sz="1400" dirty="0" smtClean="0"/>
              <a:t>” required for accreditation</a:t>
            </a:r>
            <a:endParaRPr lang="en-US" sz="1400" dirty="0"/>
          </a:p>
        </p:txBody>
      </p:sp>
      <p:sp>
        <p:nvSpPr>
          <p:cNvPr id="17" name="TextBox 16"/>
          <p:cNvSpPr txBox="1"/>
          <p:nvPr/>
        </p:nvSpPr>
        <p:spPr>
          <a:xfrm>
            <a:off x="2895600" y="3979901"/>
            <a:ext cx="1676400" cy="523220"/>
          </a:xfrm>
          <a:prstGeom prst="rect">
            <a:avLst/>
          </a:prstGeom>
          <a:noFill/>
        </p:spPr>
        <p:txBody>
          <a:bodyPr wrap="square" rtlCol="0">
            <a:spAutoFit/>
          </a:bodyPr>
          <a:lstStyle/>
          <a:p>
            <a:pPr>
              <a:buFont typeface="Arial" pitchFamily="34" charset="0"/>
              <a:buChar char="•"/>
            </a:pPr>
            <a:r>
              <a:rPr lang="en-US" sz="1400" dirty="0" smtClean="0"/>
              <a:t> NPSG minor revisions</a:t>
            </a:r>
            <a:endParaRPr lang="en-US" sz="1400" dirty="0"/>
          </a:p>
        </p:txBody>
      </p:sp>
      <p:sp>
        <p:nvSpPr>
          <p:cNvPr id="18" name="TextBox 17"/>
          <p:cNvSpPr txBox="1"/>
          <p:nvPr/>
        </p:nvSpPr>
        <p:spPr>
          <a:xfrm>
            <a:off x="4267200" y="3962400"/>
            <a:ext cx="1447800" cy="738664"/>
          </a:xfrm>
          <a:prstGeom prst="rect">
            <a:avLst/>
          </a:prstGeom>
          <a:noFill/>
        </p:spPr>
        <p:txBody>
          <a:bodyPr wrap="square" rtlCol="0">
            <a:spAutoFit/>
          </a:bodyPr>
          <a:lstStyle/>
          <a:p>
            <a:pPr>
              <a:buFont typeface="Arial" pitchFamily="34" charset="0"/>
              <a:buChar char="•"/>
            </a:pPr>
            <a:r>
              <a:rPr lang="en-US" sz="1400" dirty="0" smtClean="0"/>
              <a:t> NPSG major revisions planned</a:t>
            </a:r>
            <a:endParaRPr lang="en-US" sz="1400" dirty="0"/>
          </a:p>
        </p:txBody>
      </p:sp>
      <p:sp>
        <p:nvSpPr>
          <p:cNvPr id="19" name="TextBox 18"/>
          <p:cNvSpPr txBox="1"/>
          <p:nvPr/>
        </p:nvSpPr>
        <p:spPr>
          <a:xfrm>
            <a:off x="5638801" y="3962400"/>
            <a:ext cx="1524000" cy="954107"/>
          </a:xfrm>
          <a:prstGeom prst="rect">
            <a:avLst/>
          </a:prstGeom>
          <a:noFill/>
        </p:spPr>
        <p:txBody>
          <a:bodyPr wrap="square" rtlCol="0">
            <a:spAutoFit/>
          </a:bodyPr>
          <a:lstStyle/>
          <a:p>
            <a:pPr>
              <a:buFont typeface="Arial" pitchFamily="34" charset="0"/>
              <a:buChar char="•"/>
            </a:pPr>
            <a:r>
              <a:rPr lang="en-US" sz="1400" dirty="0" smtClean="0"/>
              <a:t> Scoring suspended and some simplification</a:t>
            </a:r>
            <a:endParaRPr lang="en-US" sz="1400" dirty="0"/>
          </a:p>
        </p:txBody>
      </p:sp>
      <p:sp>
        <p:nvSpPr>
          <p:cNvPr id="20" name="TextBox 19"/>
          <p:cNvSpPr txBox="1"/>
          <p:nvPr/>
        </p:nvSpPr>
        <p:spPr>
          <a:xfrm>
            <a:off x="7162800" y="3962400"/>
            <a:ext cx="1701778" cy="523220"/>
          </a:xfrm>
          <a:prstGeom prst="rect">
            <a:avLst/>
          </a:prstGeom>
          <a:noFill/>
        </p:spPr>
        <p:txBody>
          <a:bodyPr wrap="square" rtlCol="0">
            <a:spAutoFit/>
          </a:bodyPr>
          <a:lstStyle/>
          <a:p>
            <a:pPr>
              <a:buFont typeface="Arial" pitchFamily="34" charset="0"/>
              <a:buChar char="•"/>
            </a:pPr>
            <a:r>
              <a:rPr lang="en-US" sz="1400" dirty="0" smtClean="0"/>
              <a:t> New standards created &amp; released</a:t>
            </a:r>
            <a:endParaRPr lang="en-US" sz="1400" dirty="0"/>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Med </a:t>
            </a:r>
            <a:r>
              <a:rPr lang="en-US" dirty="0" err="1" smtClean="0"/>
              <a:t>Rec</a:t>
            </a:r>
            <a:endParaRPr lang="en-US" dirty="0"/>
          </a:p>
        </p:txBody>
      </p:sp>
      <p:sp>
        <p:nvSpPr>
          <p:cNvPr id="5" name="Text Placeholder 4"/>
          <p:cNvSpPr>
            <a:spLocks noGrp="1"/>
          </p:cNvSpPr>
          <p:nvPr>
            <p:ph type="body" idx="1"/>
          </p:nvPr>
        </p:nvSpPr>
        <p:spPr/>
        <p:txBody>
          <a:bodyPr/>
          <a:lstStyle/>
          <a:p>
            <a:r>
              <a:rPr lang="en-US" dirty="0" smtClean="0"/>
              <a:t>Current Status and </a:t>
            </a:r>
            <a:r>
              <a:rPr lang="en-US" smtClean="0"/>
              <a:t>Key Initiatives</a:t>
            </a:r>
            <a:endParaRPr lang="en-US" dirty="0"/>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TJC 2011 Medication Reconciliation</a:t>
            </a:r>
            <a:endParaRPr lang="en-US" dirty="0"/>
          </a:p>
        </p:txBody>
      </p:sp>
      <p:sp>
        <p:nvSpPr>
          <p:cNvPr id="3" name="Vertical Text Placeholder 2"/>
          <p:cNvSpPr>
            <a:spLocks noGrp="1"/>
          </p:cNvSpPr>
          <p:nvPr>
            <p:ph type="body" orient="vert" idx="1"/>
          </p:nvPr>
        </p:nvSpPr>
        <p:spPr>
          <a:xfrm>
            <a:off x="914400" y="1447800"/>
            <a:ext cx="7772400" cy="3048000"/>
          </a:xfrm>
        </p:spPr>
        <p:txBody>
          <a:bodyPr>
            <a:normAutofit/>
          </a:bodyPr>
          <a:lstStyle/>
          <a:p>
            <a:r>
              <a:rPr lang="en-US" dirty="0" smtClean="0"/>
              <a:t>Moved to NPSG 3: </a:t>
            </a:r>
            <a:r>
              <a:rPr lang="en-US" i="1" dirty="0" smtClean="0"/>
              <a:t>Improve the safety of using medications</a:t>
            </a:r>
          </a:p>
          <a:p>
            <a:r>
              <a:rPr lang="en-US" dirty="0" smtClean="0"/>
              <a:t>New numbering </a:t>
            </a:r>
          </a:p>
          <a:p>
            <a:pPr lvl="1"/>
            <a:r>
              <a:rPr lang="en-US" dirty="0" smtClean="0"/>
              <a:t>NPSG.03.06.01: </a:t>
            </a:r>
            <a:r>
              <a:rPr lang="en-US" i="1" dirty="0" smtClean="0"/>
              <a:t>Maintain and communicate accurate patient medication information</a:t>
            </a:r>
          </a:p>
          <a:p>
            <a:r>
              <a:rPr lang="en-US" dirty="0" smtClean="0"/>
              <a:t>Implementation effective July 1, 2011</a:t>
            </a:r>
          </a:p>
          <a:p>
            <a:r>
              <a:rPr lang="en-US" dirty="0" smtClean="0"/>
              <a:t>Five Elements of Performance (EPs)</a:t>
            </a:r>
          </a:p>
        </p:txBody>
      </p:sp>
      <p:sp>
        <p:nvSpPr>
          <p:cNvPr id="4" name="Rounded Rectangle 3"/>
          <p:cNvSpPr/>
          <p:nvPr/>
        </p:nvSpPr>
        <p:spPr>
          <a:xfrm>
            <a:off x="990600" y="4572000"/>
            <a:ext cx="7467600" cy="1981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t>Applies to:</a:t>
            </a:r>
          </a:p>
          <a:p>
            <a:pPr lvl="1">
              <a:buFont typeface="Arial" pitchFamily="34" charset="0"/>
              <a:buChar char="•"/>
            </a:pPr>
            <a:r>
              <a:rPr lang="en-US" dirty="0" smtClean="0"/>
              <a:t> Hospitals, including Critical Access Hospitals</a:t>
            </a:r>
          </a:p>
          <a:p>
            <a:pPr lvl="1">
              <a:buFont typeface="Arial" pitchFamily="34" charset="0"/>
              <a:buChar char="•"/>
            </a:pPr>
            <a:r>
              <a:rPr lang="en-US" dirty="0" smtClean="0"/>
              <a:t> Ambulatory Care</a:t>
            </a:r>
          </a:p>
          <a:p>
            <a:pPr lvl="1">
              <a:buFont typeface="Arial" pitchFamily="34" charset="0"/>
              <a:buChar char="•"/>
            </a:pPr>
            <a:r>
              <a:rPr lang="en-US" dirty="0" smtClean="0"/>
              <a:t> Office (Ambulatory) Surgery</a:t>
            </a:r>
          </a:p>
          <a:p>
            <a:pPr lvl="1">
              <a:buFont typeface="Arial" pitchFamily="34" charset="0"/>
              <a:buChar char="•"/>
            </a:pPr>
            <a:r>
              <a:rPr lang="en-US" dirty="0" smtClean="0"/>
              <a:t> Home Care</a:t>
            </a:r>
          </a:p>
          <a:p>
            <a:pPr lvl="1">
              <a:buFont typeface="Arial" pitchFamily="34" charset="0"/>
              <a:buChar char="•"/>
            </a:pPr>
            <a:r>
              <a:rPr lang="en-US" dirty="0" smtClean="0"/>
              <a:t> Long-term Care</a:t>
            </a:r>
          </a:p>
          <a:p>
            <a:pPr lvl="1">
              <a:buFont typeface="Arial" pitchFamily="34" charset="0"/>
              <a:buChar char="•"/>
            </a:pPr>
            <a:r>
              <a:rPr lang="en-US" dirty="0" smtClean="0"/>
              <a:t> Behavioral Health</a:t>
            </a:r>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NPSG.03.06.01</a:t>
            </a:r>
            <a:br>
              <a:rPr lang="en-US" dirty="0" smtClean="0"/>
            </a:br>
            <a:r>
              <a:rPr lang="en-US" sz="2200" i="1" dirty="0" smtClean="0"/>
              <a:t> “Maintain and communicate accurate patient medication information”</a:t>
            </a:r>
            <a:endParaRPr lang="en-US" sz="2200" dirty="0"/>
          </a:p>
        </p:txBody>
      </p:sp>
      <p:sp>
        <p:nvSpPr>
          <p:cNvPr id="4" name="Right Arrow Callout 3"/>
          <p:cNvSpPr/>
          <p:nvPr/>
        </p:nvSpPr>
        <p:spPr>
          <a:xfrm>
            <a:off x="533400" y="1295400"/>
            <a:ext cx="914400" cy="533400"/>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EP1</a:t>
            </a:r>
            <a:endParaRPr lang="en-US" dirty="0"/>
          </a:p>
        </p:txBody>
      </p:sp>
      <p:sp>
        <p:nvSpPr>
          <p:cNvPr id="5" name="Rounded Rectangle 4"/>
          <p:cNvSpPr/>
          <p:nvPr/>
        </p:nvSpPr>
        <p:spPr>
          <a:xfrm>
            <a:off x="1676400" y="1219200"/>
            <a:ext cx="69342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Obtain information on medications the patient is currently taking on admission (or at the beginning of an episode of care). Document!</a:t>
            </a:r>
            <a:endParaRPr lang="en-US" dirty="0"/>
          </a:p>
        </p:txBody>
      </p:sp>
      <p:sp>
        <p:nvSpPr>
          <p:cNvPr id="6" name="Right Arrow Callout 5"/>
          <p:cNvSpPr/>
          <p:nvPr/>
        </p:nvSpPr>
        <p:spPr>
          <a:xfrm>
            <a:off x="533400" y="2209800"/>
            <a:ext cx="914400" cy="533400"/>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EP2</a:t>
            </a:r>
            <a:endParaRPr lang="en-US" dirty="0"/>
          </a:p>
        </p:txBody>
      </p:sp>
      <p:sp>
        <p:nvSpPr>
          <p:cNvPr id="7" name="Rounded Rectangle 6"/>
          <p:cNvSpPr/>
          <p:nvPr/>
        </p:nvSpPr>
        <p:spPr>
          <a:xfrm>
            <a:off x="1676400" y="2133600"/>
            <a:ext cx="69342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When applicable, define types of medication information to be obtained in non-24-hour settings and different patient circumstances.</a:t>
            </a:r>
            <a:endParaRPr lang="en-US" dirty="0"/>
          </a:p>
        </p:txBody>
      </p:sp>
      <p:sp>
        <p:nvSpPr>
          <p:cNvPr id="8" name="Right Arrow Callout 7"/>
          <p:cNvSpPr/>
          <p:nvPr/>
        </p:nvSpPr>
        <p:spPr>
          <a:xfrm>
            <a:off x="533400" y="3429000"/>
            <a:ext cx="914400" cy="533400"/>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EP3</a:t>
            </a:r>
            <a:endParaRPr lang="en-US" dirty="0"/>
          </a:p>
        </p:txBody>
      </p:sp>
      <p:sp>
        <p:nvSpPr>
          <p:cNvPr id="9" name="Rounded Rectangle 8"/>
          <p:cNvSpPr/>
          <p:nvPr/>
        </p:nvSpPr>
        <p:spPr>
          <a:xfrm>
            <a:off x="1676400" y="3048000"/>
            <a:ext cx="69342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Compare the medication information the patient brought to the hospital or organization with the medications ordered for the patient by the hospital/organization in order to identify and resolve discrepancies.</a:t>
            </a:r>
          </a:p>
        </p:txBody>
      </p:sp>
      <p:sp>
        <p:nvSpPr>
          <p:cNvPr id="10" name="Right Arrow Callout 9"/>
          <p:cNvSpPr/>
          <p:nvPr/>
        </p:nvSpPr>
        <p:spPr>
          <a:xfrm>
            <a:off x="533400" y="4648200"/>
            <a:ext cx="914400" cy="533400"/>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EP4</a:t>
            </a:r>
            <a:endParaRPr lang="en-US" dirty="0"/>
          </a:p>
        </p:txBody>
      </p:sp>
      <p:sp>
        <p:nvSpPr>
          <p:cNvPr id="11" name="Rounded Rectangle 10"/>
          <p:cNvSpPr/>
          <p:nvPr/>
        </p:nvSpPr>
        <p:spPr>
          <a:xfrm>
            <a:off x="1676400" y="4343400"/>
            <a:ext cx="6934200"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For organizations that </a:t>
            </a:r>
            <a:r>
              <a:rPr lang="en-US" u="sng" dirty="0" smtClean="0"/>
              <a:t>prescribe</a:t>
            </a:r>
            <a:r>
              <a:rPr lang="en-US" dirty="0" smtClean="0"/>
              <a:t> medications: Provide the patient with written information on medications to be taken after discharge or the end of patient encounter (i.e. name, dose, route, frequency, purpose)</a:t>
            </a:r>
            <a:endParaRPr lang="en-US" dirty="0"/>
          </a:p>
        </p:txBody>
      </p:sp>
      <p:sp>
        <p:nvSpPr>
          <p:cNvPr id="12" name="Right Arrow Callout 11"/>
          <p:cNvSpPr/>
          <p:nvPr/>
        </p:nvSpPr>
        <p:spPr>
          <a:xfrm>
            <a:off x="533400" y="5715000"/>
            <a:ext cx="914400" cy="533400"/>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EP5</a:t>
            </a:r>
            <a:endParaRPr lang="en-US" dirty="0"/>
          </a:p>
        </p:txBody>
      </p:sp>
      <p:sp>
        <p:nvSpPr>
          <p:cNvPr id="13" name="Rounded Rectangle 12"/>
          <p:cNvSpPr/>
          <p:nvPr/>
        </p:nvSpPr>
        <p:spPr>
          <a:xfrm>
            <a:off x="1676400" y="5562600"/>
            <a:ext cx="69342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For organizations that </a:t>
            </a:r>
            <a:r>
              <a:rPr lang="en-US" u="sng" dirty="0" smtClean="0"/>
              <a:t>prescribe</a:t>
            </a:r>
            <a:r>
              <a:rPr lang="en-US" dirty="0" smtClean="0"/>
              <a:t> medications: Explain importance of managing medication information to patient at discharge or the end of patient encounter.</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1000"/>
                                        <p:tgtEl>
                                          <p:spTgt spid="10"/>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new?</a:t>
            </a:r>
            <a:endParaRPr lang="en-US" dirty="0"/>
          </a:p>
        </p:txBody>
      </p:sp>
      <p:sp>
        <p:nvSpPr>
          <p:cNvPr id="3" name="Vertical Text Placeholder 2"/>
          <p:cNvSpPr>
            <a:spLocks noGrp="1"/>
          </p:cNvSpPr>
          <p:nvPr>
            <p:ph type="body" orient="vert" idx="1"/>
          </p:nvPr>
        </p:nvSpPr>
        <p:spPr>
          <a:xfrm>
            <a:off x="685800" y="1371600"/>
            <a:ext cx="8077200" cy="5105400"/>
          </a:xfrm>
        </p:spPr>
        <p:txBody>
          <a:bodyPr>
            <a:noAutofit/>
          </a:bodyPr>
          <a:lstStyle/>
          <a:p>
            <a:pPr marL="231775" indent="-231775"/>
            <a:r>
              <a:rPr lang="en-US" sz="2000" dirty="0" smtClean="0"/>
              <a:t>One </a:t>
            </a:r>
            <a:r>
              <a:rPr lang="en-US" sz="2000" dirty="0" err="1" smtClean="0"/>
              <a:t>vs</a:t>
            </a:r>
            <a:r>
              <a:rPr lang="en-US" sz="2000" dirty="0" smtClean="0"/>
              <a:t> 4 separate NPSGs</a:t>
            </a:r>
          </a:p>
          <a:p>
            <a:pPr marL="228600" indent="-228600"/>
            <a:r>
              <a:rPr lang="en-US" sz="2000" dirty="0" smtClean="0"/>
              <a:t>No hospital internal transfer med </a:t>
            </a:r>
            <a:r>
              <a:rPr lang="en-US" sz="2000" dirty="0" err="1" smtClean="0"/>
              <a:t>rec</a:t>
            </a:r>
            <a:r>
              <a:rPr lang="en-US" sz="2000" dirty="0" smtClean="0"/>
              <a:t> step</a:t>
            </a:r>
          </a:p>
          <a:p>
            <a:pPr marL="228600" indent="-228600"/>
            <a:r>
              <a:rPr lang="en-US" sz="2000" dirty="0" smtClean="0"/>
              <a:t>Providers expected to make ‘good faith’ effort to obtain drug information</a:t>
            </a:r>
          </a:p>
          <a:p>
            <a:pPr marL="228600" indent="-228600"/>
            <a:r>
              <a:rPr lang="en-US" sz="2000" dirty="0" smtClean="0"/>
              <a:t>Allows the hospital to define for itself the minimum amount of medication information that must be captured in non-24-hour settings</a:t>
            </a:r>
          </a:p>
          <a:p>
            <a:pPr marL="228600" indent="-228600"/>
            <a:r>
              <a:rPr lang="en-US" sz="2000" dirty="0" smtClean="0"/>
              <a:t>“Purpose” of a medication is a new expectation, and one that may cause some confusion</a:t>
            </a:r>
          </a:p>
          <a:p>
            <a:pPr marL="228600" indent="-228600"/>
            <a:r>
              <a:rPr lang="en-US" sz="2000" dirty="0" smtClean="0"/>
              <a:t>EP 4 allows a hospital to supply the patient with just their new short-term medication(s) in a list, if nothing else has been changed. </a:t>
            </a:r>
          </a:p>
          <a:p>
            <a:pPr marL="228600" indent="-228600"/>
            <a:r>
              <a:rPr lang="en-US" sz="2000" dirty="0" smtClean="0"/>
              <a:t>Discharge communication: hospital is no longer required to directly send discharge med </a:t>
            </a:r>
            <a:r>
              <a:rPr lang="en-US" sz="2000" dirty="0" err="1" smtClean="0"/>
              <a:t>rec</a:t>
            </a:r>
            <a:r>
              <a:rPr lang="en-US" sz="2000" dirty="0" smtClean="0"/>
              <a:t> information to “next provider”. EP 5 places a degree of responsibility on patients by requiring they bring their medication lists to their doctors at the next visit</a:t>
            </a:r>
          </a:p>
          <a:p>
            <a:pPr marL="228600" indent="-228600"/>
            <a:endParaRPr lang="en-US" sz="2000" dirty="0" smtClean="0"/>
          </a:p>
          <a:p>
            <a:endParaRPr lang="en-US" sz="2000" dirty="0"/>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74638"/>
            <a:ext cx="8077200" cy="868362"/>
          </a:xfrm>
        </p:spPr>
        <p:txBody>
          <a:bodyPr/>
          <a:lstStyle/>
          <a:p>
            <a:r>
              <a:rPr lang="en-US" b="1" dirty="0" smtClean="0"/>
              <a:t>Medication… Reconciliation?</a:t>
            </a:r>
            <a:endParaRPr lang="en-US" dirty="0"/>
          </a:p>
        </p:txBody>
      </p:sp>
      <p:pic>
        <p:nvPicPr>
          <p:cNvPr id="5" name="Picture 2" descr="http://www.drsfostersmith.com/images/Categoryimages/normal/p-50913-45551-reconcile.jpg"/>
          <p:cNvPicPr>
            <a:picLocks noChangeAspect="1" noChangeArrowheads="1"/>
          </p:cNvPicPr>
          <p:nvPr/>
        </p:nvPicPr>
        <p:blipFill>
          <a:blip r:embed="rId2" cstate="print"/>
          <a:srcRect/>
          <a:stretch>
            <a:fillRect/>
          </a:stretch>
        </p:blipFill>
        <p:spPr bwMode="auto">
          <a:xfrm>
            <a:off x="1971675" y="1352152"/>
            <a:ext cx="4505326" cy="4563272"/>
          </a:xfrm>
          <a:prstGeom prst="rect">
            <a:avLst/>
          </a:prstGeom>
          <a:noFill/>
        </p:spPr>
      </p:pic>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7492" name="Oval 4"/>
          <p:cNvSpPr>
            <a:spLocks noChangeArrowheads="1"/>
          </p:cNvSpPr>
          <p:nvPr/>
        </p:nvSpPr>
        <p:spPr bwMode="auto">
          <a:xfrm>
            <a:off x="2667000" y="3822700"/>
            <a:ext cx="3962400" cy="838200"/>
          </a:xfrm>
          <a:prstGeom prst="ellipse">
            <a:avLst/>
          </a:prstGeom>
          <a:solidFill>
            <a:schemeClr val="accent1"/>
          </a:solidFill>
          <a:ln w="25400">
            <a:solidFill>
              <a:schemeClr val="tx1"/>
            </a:solidFill>
            <a:round/>
            <a:headEnd/>
            <a:tailEnd/>
          </a:ln>
        </p:spPr>
        <p:txBody>
          <a:bodyPr wrap="none" anchor="ctr"/>
          <a:lstStyle/>
          <a:p>
            <a:pPr algn="ctr"/>
            <a:r>
              <a:rPr lang="en-US" sz="2000" b="1">
                <a:solidFill>
                  <a:schemeClr val="bg1"/>
                </a:solidFill>
              </a:rPr>
              <a:t>Medicare Reimbursement</a:t>
            </a:r>
          </a:p>
        </p:txBody>
      </p:sp>
      <p:sp>
        <p:nvSpPr>
          <p:cNvPr id="27651" name="Text Box 11"/>
          <p:cNvSpPr txBox="1">
            <a:spLocks noChangeArrowheads="1"/>
          </p:cNvSpPr>
          <p:nvPr/>
        </p:nvSpPr>
        <p:spPr bwMode="auto">
          <a:xfrm>
            <a:off x="1219200" y="76200"/>
            <a:ext cx="6553200" cy="369332"/>
          </a:xfrm>
          <a:prstGeom prst="rect">
            <a:avLst/>
          </a:prstGeom>
          <a:noFill/>
          <a:ln w="25400" algn="ctr">
            <a:noFill/>
            <a:miter lim="800000"/>
            <a:headEnd/>
            <a:tailEnd/>
          </a:ln>
        </p:spPr>
        <p:txBody>
          <a:bodyPr wrap="square">
            <a:spAutoFit/>
          </a:bodyPr>
          <a:lstStyle/>
          <a:p>
            <a:pPr algn="ctr">
              <a:defRPr/>
            </a:pPr>
            <a:r>
              <a:rPr lang="en-US" b="1" dirty="0" smtClean="0">
                <a:solidFill>
                  <a:schemeClr val="accent1"/>
                </a:solidFill>
                <a:ea typeface="ＭＳ Ｐゴシック" pitchFamily="34" charset="-128"/>
              </a:rPr>
              <a:t>The Patient Protection and Affordable Care Act (H.R. 3590)</a:t>
            </a:r>
            <a:endParaRPr lang="en-US" b="1" dirty="0">
              <a:solidFill>
                <a:schemeClr val="accent1"/>
              </a:solidFill>
              <a:latin typeface="+mj-lt"/>
              <a:ea typeface="ＭＳ Ｐゴシック" pitchFamily="34" charset="-128"/>
            </a:endParaRPr>
          </a:p>
        </p:txBody>
      </p:sp>
      <p:sp>
        <p:nvSpPr>
          <p:cNvPr id="447502" name="Text Box 14"/>
          <p:cNvSpPr txBox="1">
            <a:spLocks noChangeArrowheads="1"/>
          </p:cNvSpPr>
          <p:nvPr/>
        </p:nvSpPr>
        <p:spPr bwMode="auto">
          <a:xfrm>
            <a:off x="5257800" y="4967288"/>
            <a:ext cx="3190297" cy="461665"/>
          </a:xfrm>
          <a:prstGeom prst="rect">
            <a:avLst/>
          </a:prstGeom>
          <a:solidFill>
            <a:schemeClr val="bg1"/>
          </a:solidFill>
          <a:ln w="25400">
            <a:solidFill>
              <a:schemeClr val="tx1"/>
            </a:solidFill>
            <a:miter lim="800000"/>
            <a:headEnd/>
            <a:tailEnd/>
          </a:ln>
        </p:spPr>
        <p:txBody>
          <a:bodyPr wrap="none">
            <a:spAutoFit/>
          </a:bodyPr>
          <a:lstStyle/>
          <a:p>
            <a:r>
              <a:rPr lang="en-US" sz="1200" b="1" dirty="0"/>
              <a:t>At Risk: 1% reduction in </a:t>
            </a:r>
            <a:r>
              <a:rPr lang="en-US" sz="1200" b="1" dirty="0" smtClean="0"/>
              <a:t>FY2013 and will </a:t>
            </a:r>
          </a:p>
          <a:p>
            <a:r>
              <a:rPr lang="en-US" sz="1200" b="1" dirty="0" smtClean="0"/>
              <a:t>Rise to 3% by FY2015</a:t>
            </a:r>
            <a:endParaRPr lang="en-US" sz="1200" b="1" dirty="0"/>
          </a:p>
        </p:txBody>
      </p:sp>
      <p:sp>
        <p:nvSpPr>
          <p:cNvPr id="447512" name="Line 24"/>
          <p:cNvSpPr>
            <a:spLocks noChangeShapeType="1"/>
          </p:cNvSpPr>
          <p:nvPr/>
        </p:nvSpPr>
        <p:spPr bwMode="auto">
          <a:xfrm flipV="1">
            <a:off x="3276600" y="4572000"/>
            <a:ext cx="381000" cy="393700"/>
          </a:xfrm>
          <a:prstGeom prst="line">
            <a:avLst/>
          </a:prstGeom>
          <a:noFill/>
          <a:ln w="25400">
            <a:solidFill>
              <a:srgbClr val="FF0000"/>
            </a:solidFill>
            <a:round/>
            <a:headEnd/>
            <a:tailEnd type="triangle" w="med" len="med"/>
          </a:ln>
        </p:spPr>
        <p:txBody>
          <a:bodyPr wrap="none" anchor="ctr"/>
          <a:lstStyle/>
          <a:p>
            <a:endParaRPr lang="en-US"/>
          </a:p>
        </p:txBody>
      </p:sp>
      <p:sp>
        <p:nvSpPr>
          <p:cNvPr id="447513" name="Line 25"/>
          <p:cNvSpPr>
            <a:spLocks noChangeShapeType="1"/>
          </p:cNvSpPr>
          <p:nvPr/>
        </p:nvSpPr>
        <p:spPr bwMode="auto">
          <a:xfrm flipH="1" flipV="1">
            <a:off x="5715000" y="4572000"/>
            <a:ext cx="381000" cy="393700"/>
          </a:xfrm>
          <a:prstGeom prst="line">
            <a:avLst/>
          </a:prstGeom>
          <a:noFill/>
          <a:ln w="25400">
            <a:solidFill>
              <a:srgbClr val="FF0000"/>
            </a:solidFill>
            <a:round/>
            <a:headEnd/>
            <a:tailEnd type="triangle" w="med" len="med"/>
          </a:ln>
        </p:spPr>
        <p:txBody>
          <a:bodyPr wrap="none" anchor="ctr"/>
          <a:lstStyle/>
          <a:p>
            <a:endParaRPr lang="en-US"/>
          </a:p>
        </p:txBody>
      </p:sp>
      <p:sp>
        <p:nvSpPr>
          <p:cNvPr id="447515" name="Line 27"/>
          <p:cNvSpPr>
            <a:spLocks noChangeShapeType="1"/>
          </p:cNvSpPr>
          <p:nvPr/>
        </p:nvSpPr>
        <p:spPr bwMode="auto">
          <a:xfrm>
            <a:off x="4648200" y="3289300"/>
            <a:ext cx="0" cy="533400"/>
          </a:xfrm>
          <a:prstGeom prst="line">
            <a:avLst/>
          </a:prstGeom>
          <a:noFill/>
          <a:ln w="25400">
            <a:solidFill>
              <a:srgbClr val="FF0000"/>
            </a:solidFill>
            <a:round/>
            <a:headEnd/>
            <a:tailEnd type="triangle" w="med" len="med"/>
          </a:ln>
        </p:spPr>
        <p:txBody>
          <a:bodyPr wrap="none" anchor="ctr"/>
          <a:lstStyle/>
          <a:p>
            <a:endParaRPr lang="en-US"/>
          </a:p>
        </p:txBody>
      </p:sp>
      <p:sp>
        <p:nvSpPr>
          <p:cNvPr id="447516" name="Oval 28"/>
          <p:cNvSpPr>
            <a:spLocks noChangeArrowheads="1"/>
          </p:cNvSpPr>
          <p:nvPr/>
        </p:nvSpPr>
        <p:spPr bwMode="auto">
          <a:xfrm>
            <a:off x="3733800" y="1600200"/>
            <a:ext cx="1066800" cy="533400"/>
          </a:xfrm>
          <a:prstGeom prst="ellipse">
            <a:avLst/>
          </a:prstGeom>
          <a:solidFill>
            <a:schemeClr val="accent1"/>
          </a:solidFill>
          <a:ln w="25400">
            <a:solidFill>
              <a:schemeClr val="tx1"/>
            </a:solidFill>
            <a:round/>
            <a:headEnd/>
            <a:tailEnd/>
          </a:ln>
        </p:spPr>
        <p:txBody>
          <a:bodyPr wrap="none" anchor="ctr"/>
          <a:lstStyle/>
          <a:p>
            <a:pPr algn="ctr"/>
            <a:r>
              <a:rPr lang="en-US" sz="1000" b="1" dirty="0">
                <a:solidFill>
                  <a:schemeClr val="bg1"/>
                </a:solidFill>
              </a:rPr>
              <a:t>CLABSI</a:t>
            </a:r>
          </a:p>
          <a:p>
            <a:pPr algn="ctr"/>
            <a:r>
              <a:rPr lang="en-US" sz="1000" b="1" dirty="0">
                <a:solidFill>
                  <a:schemeClr val="bg1"/>
                </a:solidFill>
              </a:rPr>
              <a:t>SSI</a:t>
            </a:r>
          </a:p>
        </p:txBody>
      </p:sp>
      <p:sp>
        <p:nvSpPr>
          <p:cNvPr id="447529" name="Line 41"/>
          <p:cNvSpPr>
            <a:spLocks noChangeShapeType="1"/>
          </p:cNvSpPr>
          <p:nvPr/>
        </p:nvSpPr>
        <p:spPr bwMode="auto">
          <a:xfrm flipV="1">
            <a:off x="0" y="4279900"/>
            <a:ext cx="2895600" cy="0"/>
          </a:xfrm>
          <a:prstGeom prst="line">
            <a:avLst/>
          </a:prstGeom>
          <a:noFill/>
          <a:ln w="25400" cap="rnd">
            <a:solidFill>
              <a:schemeClr val="tx1"/>
            </a:solidFill>
            <a:prstDash val="sysDot"/>
            <a:round/>
            <a:headEnd/>
            <a:tailEnd/>
          </a:ln>
        </p:spPr>
        <p:txBody>
          <a:bodyPr wrap="none" anchor="ctr"/>
          <a:lstStyle/>
          <a:p>
            <a:endParaRPr lang="en-US"/>
          </a:p>
        </p:txBody>
      </p:sp>
      <p:sp>
        <p:nvSpPr>
          <p:cNvPr id="447530" name="Line 42"/>
          <p:cNvSpPr>
            <a:spLocks noChangeShapeType="1"/>
          </p:cNvSpPr>
          <p:nvPr/>
        </p:nvSpPr>
        <p:spPr bwMode="auto">
          <a:xfrm>
            <a:off x="4648200" y="4660900"/>
            <a:ext cx="0" cy="1600200"/>
          </a:xfrm>
          <a:prstGeom prst="line">
            <a:avLst/>
          </a:prstGeom>
          <a:noFill/>
          <a:ln w="25400" cap="rnd">
            <a:solidFill>
              <a:schemeClr val="tx1"/>
            </a:solidFill>
            <a:prstDash val="sysDot"/>
            <a:round/>
            <a:headEnd/>
            <a:tailEnd/>
          </a:ln>
        </p:spPr>
        <p:txBody>
          <a:bodyPr wrap="none" anchor="ctr"/>
          <a:lstStyle/>
          <a:p>
            <a:endParaRPr lang="en-US"/>
          </a:p>
        </p:txBody>
      </p:sp>
      <p:sp>
        <p:nvSpPr>
          <p:cNvPr id="447531" name="Line 43"/>
          <p:cNvSpPr>
            <a:spLocks noChangeShapeType="1"/>
          </p:cNvSpPr>
          <p:nvPr/>
        </p:nvSpPr>
        <p:spPr bwMode="auto">
          <a:xfrm>
            <a:off x="6858000" y="4203700"/>
            <a:ext cx="2286000" cy="0"/>
          </a:xfrm>
          <a:prstGeom prst="line">
            <a:avLst/>
          </a:prstGeom>
          <a:noFill/>
          <a:ln w="25400" cap="rnd">
            <a:solidFill>
              <a:schemeClr val="tx1"/>
            </a:solidFill>
            <a:prstDash val="sysDot"/>
            <a:round/>
            <a:headEnd/>
            <a:tailEnd/>
          </a:ln>
        </p:spPr>
        <p:txBody>
          <a:bodyPr wrap="none" anchor="ctr"/>
          <a:lstStyle/>
          <a:p>
            <a:endParaRPr lang="en-US"/>
          </a:p>
        </p:txBody>
      </p:sp>
      <p:sp>
        <p:nvSpPr>
          <p:cNvPr id="447536" name="Oval 48"/>
          <p:cNvSpPr>
            <a:spLocks noChangeArrowheads="1"/>
          </p:cNvSpPr>
          <p:nvPr/>
        </p:nvSpPr>
        <p:spPr bwMode="auto">
          <a:xfrm>
            <a:off x="5638800" y="1828800"/>
            <a:ext cx="3429000" cy="1219200"/>
          </a:xfrm>
          <a:prstGeom prst="ellipse">
            <a:avLst/>
          </a:prstGeom>
          <a:solidFill>
            <a:srgbClr val="FFC000"/>
          </a:solidFill>
          <a:ln w="25400">
            <a:solidFill>
              <a:schemeClr val="tx1"/>
            </a:solidFill>
            <a:round/>
            <a:headEnd/>
            <a:tailEnd/>
          </a:ln>
        </p:spPr>
        <p:txBody>
          <a:bodyPr wrap="none" anchor="ctr"/>
          <a:lstStyle/>
          <a:p>
            <a:pPr algn="ctr"/>
            <a:r>
              <a:rPr lang="en-US" sz="1400" b="1" dirty="0"/>
              <a:t>   Hospital Consumer </a:t>
            </a:r>
          </a:p>
          <a:p>
            <a:pPr algn="ctr"/>
            <a:r>
              <a:rPr lang="en-US" sz="1400" b="1" dirty="0"/>
              <a:t>Assessment of Healthcare </a:t>
            </a:r>
          </a:p>
          <a:p>
            <a:pPr algn="ctr"/>
            <a:r>
              <a:rPr lang="en-US" sz="1400" b="1" dirty="0"/>
              <a:t>Providers and Systems (HCAHPS)</a:t>
            </a:r>
          </a:p>
          <a:p>
            <a:pPr algn="ctr"/>
            <a:r>
              <a:rPr lang="en-US" sz="1400" b="1" dirty="0">
                <a:solidFill>
                  <a:srgbClr val="FF3300"/>
                </a:solidFill>
              </a:rPr>
              <a:t> (Section 3001)</a:t>
            </a:r>
            <a:r>
              <a:rPr lang="en-US" sz="1400" b="1" dirty="0">
                <a:solidFill>
                  <a:srgbClr val="00FF00"/>
                </a:solidFill>
              </a:rPr>
              <a:t> </a:t>
            </a:r>
          </a:p>
        </p:txBody>
      </p:sp>
      <p:sp>
        <p:nvSpPr>
          <p:cNvPr id="447537" name="Text Box 49"/>
          <p:cNvSpPr txBox="1">
            <a:spLocks noChangeArrowheads="1"/>
          </p:cNvSpPr>
          <p:nvPr/>
        </p:nvSpPr>
        <p:spPr bwMode="auto">
          <a:xfrm>
            <a:off x="2514600" y="2895600"/>
            <a:ext cx="4419600" cy="461963"/>
          </a:xfrm>
          <a:prstGeom prst="rect">
            <a:avLst/>
          </a:prstGeom>
          <a:solidFill>
            <a:schemeClr val="bg1"/>
          </a:solidFill>
          <a:ln w="25400">
            <a:solidFill>
              <a:schemeClr val="tx1"/>
            </a:solidFill>
            <a:miter lim="800000"/>
            <a:headEnd/>
            <a:tailEnd/>
          </a:ln>
        </p:spPr>
        <p:txBody>
          <a:bodyPr>
            <a:spAutoFit/>
          </a:bodyPr>
          <a:lstStyle/>
          <a:p>
            <a:pPr algn="ctr"/>
            <a:r>
              <a:rPr lang="en-US" sz="1200" b="1" dirty="0"/>
              <a:t>At Risk: 1% in FY2013 growing annually to 2% in FY2017</a:t>
            </a:r>
          </a:p>
          <a:p>
            <a:pPr algn="ctr"/>
            <a:r>
              <a:rPr lang="en-US" sz="1200" b="1" dirty="0"/>
              <a:t>(70% Core Measures + </a:t>
            </a:r>
            <a:r>
              <a:rPr lang="en-US" sz="1200" b="1" dirty="0" smtClean="0"/>
              <a:t>HAI   and   30</a:t>
            </a:r>
            <a:r>
              <a:rPr lang="en-US" sz="1200" b="1" dirty="0"/>
              <a:t>% HCAHPS)</a:t>
            </a:r>
          </a:p>
        </p:txBody>
      </p:sp>
      <p:sp>
        <p:nvSpPr>
          <p:cNvPr id="447538" name="Oval 50"/>
          <p:cNvSpPr>
            <a:spLocks noChangeArrowheads="1"/>
          </p:cNvSpPr>
          <p:nvPr/>
        </p:nvSpPr>
        <p:spPr bwMode="auto">
          <a:xfrm>
            <a:off x="380999" y="1447800"/>
            <a:ext cx="1406769" cy="783771"/>
          </a:xfrm>
          <a:prstGeom prst="ellipse">
            <a:avLst/>
          </a:prstGeom>
          <a:solidFill>
            <a:schemeClr val="accent1"/>
          </a:solidFill>
          <a:ln w="25400">
            <a:solidFill>
              <a:schemeClr val="tx1"/>
            </a:solidFill>
            <a:round/>
            <a:headEnd/>
            <a:tailEnd/>
          </a:ln>
        </p:spPr>
        <p:txBody>
          <a:bodyPr wrap="none" anchor="ctr"/>
          <a:lstStyle/>
          <a:p>
            <a:pPr algn="ctr"/>
            <a:r>
              <a:rPr lang="en-US" sz="1000" b="1" dirty="0">
                <a:solidFill>
                  <a:schemeClr val="bg1"/>
                </a:solidFill>
              </a:rPr>
              <a:t>AMI, PNE, HF</a:t>
            </a:r>
          </a:p>
          <a:p>
            <a:pPr algn="ctr"/>
            <a:r>
              <a:rPr lang="en-US" sz="1000" b="1" dirty="0">
                <a:solidFill>
                  <a:schemeClr val="bg1"/>
                </a:solidFill>
              </a:rPr>
              <a:t>SCIP/HOP</a:t>
            </a:r>
          </a:p>
        </p:txBody>
      </p:sp>
      <p:sp>
        <p:nvSpPr>
          <p:cNvPr id="447539" name="Oval 51"/>
          <p:cNvSpPr>
            <a:spLocks noChangeArrowheads="1"/>
          </p:cNvSpPr>
          <p:nvPr/>
        </p:nvSpPr>
        <p:spPr bwMode="auto">
          <a:xfrm>
            <a:off x="76200" y="1981200"/>
            <a:ext cx="3048000" cy="990600"/>
          </a:xfrm>
          <a:prstGeom prst="ellipse">
            <a:avLst/>
          </a:prstGeom>
          <a:solidFill>
            <a:srgbClr val="FFC000"/>
          </a:solidFill>
          <a:ln w="25400">
            <a:solidFill>
              <a:schemeClr val="tx1"/>
            </a:solidFill>
            <a:round/>
            <a:headEnd/>
            <a:tailEnd/>
          </a:ln>
        </p:spPr>
        <p:txBody>
          <a:bodyPr wrap="none" anchor="ctr"/>
          <a:lstStyle/>
          <a:p>
            <a:pPr algn="ctr"/>
            <a:r>
              <a:rPr lang="en-US" sz="1400" b="1" dirty="0"/>
              <a:t>Core Measures</a:t>
            </a:r>
          </a:p>
          <a:p>
            <a:pPr algn="ctr"/>
            <a:r>
              <a:rPr lang="en-US" sz="1400" b="1" dirty="0">
                <a:solidFill>
                  <a:srgbClr val="FF3300"/>
                </a:solidFill>
              </a:rPr>
              <a:t>(Section 3001)</a:t>
            </a:r>
            <a:r>
              <a:rPr lang="en-US" sz="1400" b="1" dirty="0">
                <a:latin typeface="Times New Roman" pitchFamily="-110" charset="0"/>
              </a:rPr>
              <a:t> </a:t>
            </a:r>
          </a:p>
        </p:txBody>
      </p:sp>
      <p:sp>
        <p:nvSpPr>
          <p:cNvPr id="447549" name="Oval 61"/>
          <p:cNvSpPr>
            <a:spLocks noChangeArrowheads="1"/>
          </p:cNvSpPr>
          <p:nvPr/>
        </p:nvSpPr>
        <p:spPr bwMode="auto">
          <a:xfrm>
            <a:off x="2590800" y="2070100"/>
            <a:ext cx="3200400" cy="842963"/>
          </a:xfrm>
          <a:prstGeom prst="ellipse">
            <a:avLst/>
          </a:prstGeom>
          <a:solidFill>
            <a:srgbClr val="FFC000"/>
          </a:solidFill>
          <a:ln w="25400">
            <a:solidFill>
              <a:schemeClr val="tx1"/>
            </a:solidFill>
            <a:round/>
            <a:headEnd/>
            <a:tailEnd/>
          </a:ln>
        </p:spPr>
        <p:txBody>
          <a:bodyPr wrap="none" anchor="ctr"/>
          <a:lstStyle/>
          <a:p>
            <a:pPr algn="ctr"/>
            <a:r>
              <a:rPr lang="en-US" sz="1400" b="1"/>
              <a:t>Healthcare-Associated </a:t>
            </a:r>
          </a:p>
          <a:p>
            <a:pPr algn="ctr"/>
            <a:r>
              <a:rPr lang="en-US" sz="1400" b="1"/>
              <a:t>Infections (HAI)</a:t>
            </a:r>
          </a:p>
          <a:p>
            <a:pPr algn="ctr"/>
            <a:r>
              <a:rPr lang="en-US" sz="1400" b="1">
                <a:solidFill>
                  <a:srgbClr val="FF3300"/>
                </a:solidFill>
              </a:rPr>
              <a:t>(Section 3001)</a:t>
            </a:r>
          </a:p>
        </p:txBody>
      </p:sp>
      <p:sp>
        <p:nvSpPr>
          <p:cNvPr id="447551" name="Oval 63"/>
          <p:cNvSpPr>
            <a:spLocks noChangeArrowheads="1"/>
          </p:cNvSpPr>
          <p:nvPr/>
        </p:nvSpPr>
        <p:spPr bwMode="auto">
          <a:xfrm>
            <a:off x="6858000" y="5956300"/>
            <a:ext cx="1447800" cy="533400"/>
          </a:xfrm>
          <a:prstGeom prst="ellipse">
            <a:avLst/>
          </a:prstGeom>
          <a:solidFill>
            <a:schemeClr val="accent1"/>
          </a:solidFill>
          <a:ln w="25400">
            <a:solidFill>
              <a:schemeClr val="tx1"/>
            </a:solidFill>
            <a:round/>
            <a:headEnd/>
            <a:tailEnd/>
          </a:ln>
        </p:spPr>
        <p:txBody>
          <a:bodyPr wrap="none" anchor="ctr"/>
          <a:lstStyle/>
          <a:p>
            <a:pPr algn="ctr"/>
            <a:r>
              <a:rPr lang="en-US" sz="1000" b="1">
                <a:solidFill>
                  <a:schemeClr val="bg1"/>
                </a:solidFill>
              </a:rPr>
              <a:t>COPD, CABG, </a:t>
            </a:r>
          </a:p>
          <a:p>
            <a:pPr algn="ctr"/>
            <a:r>
              <a:rPr lang="en-US" sz="1000" b="1">
                <a:solidFill>
                  <a:schemeClr val="bg1"/>
                </a:solidFill>
              </a:rPr>
              <a:t>PTCA, etc.</a:t>
            </a:r>
          </a:p>
        </p:txBody>
      </p:sp>
      <p:sp>
        <p:nvSpPr>
          <p:cNvPr id="447553" name="Oval 65"/>
          <p:cNvSpPr>
            <a:spLocks noChangeArrowheads="1"/>
          </p:cNvSpPr>
          <p:nvPr/>
        </p:nvSpPr>
        <p:spPr bwMode="auto">
          <a:xfrm>
            <a:off x="8001000" y="5880100"/>
            <a:ext cx="1143000" cy="381000"/>
          </a:xfrm>
          <a:prstGeom prst="ellipse">
            <a:avLst/>
          </a:prstGeom>
          <a:solidFill>
            <a:schemeClr val="accent1"/>
          </a:solidFill>
          <a:ln w="25400">
            <a:solidFill>
              <a:schemeClr val="tx1"/>
            </a:solidFill>
            <a:round/>
            <a:headEnd/>
            <a:tailEnd/>
          </a:ln>
        </p:spPr>
        <p:txBody>
          <a:bodyPr wrap="none" anchor="ctr"/>
          <a:lstStyle/>
          <a:p>
            <a:pPr algn="ctr"/>
            <a:r>
              <a:rPr lang="en-US" sz="1000" b="1" dirty="0">
                <a:solidFill>
                  <a:schemeClr val="bg1"/>
                </a:solidFill>
              </a:rPr>
              <a:t>AMI, PNE, HF</a:t>
            </a:r>
          </a:p>
        </p:txBody>
      </p:sp>
      <p:sp>
        <p:nvSpPr>
          <p:cNvPr id="447554" name="Oval 66"/>
          <p:cNvSpPr>
            <a:spLocks noChangeArrowheads="1"/>
          </p:cNvSpPr>
          <p:nvPr/>
        </p:nvSpPr>
        <p:spPr bwMode="auto">
          <a:xfrm>
            <a:off x="6858000" y="5270500"/>
            <a:ext cx="1905000" cy="762000"/>
          </a:xfrm>
          <a:prstGeom prst="ellipse">
            <a:avLst/>
          </a:prstGeom>
          <a:solidFill>
            <a:srgbClr val="FF0000"/>
          </a:solidFill>
          <a:ln w="25400">
            <a:solidFill>
              <a:schemeClr val="tx1"/>
            </a:solidFill>
            <a:round/>
            <a:headEnd/>
            <a:tailEnd/>
          </a:ln>
        </p:spPr>
        <p:txBody>
          <a:bodyPr wrap="none" anchor="ctr"/>
          <a:lstStyle/>
          <a:p>
            <a:pPr algn="ctr"/>
            <a:r>
              <a:rPr lang="en-US" sz="1400" b="1">
                <a:solidFill>
                  <a:schemeClr val="bg1"/>
                </a:solidFill>
              </a:rPr>
              <a:t>Readmission Rates</a:t>
            </a:r>
          </a:p>
          <a:p>
            <a:pPr algn="ctr"/>
            <a:r>
              <a:rPr lang="en-US" sz="1400" b="1">
                <a:solidFill>
                  <a:schemeClr val="bg1"/>
                </a:solidFill>
              </a:rPr>
              <a:t>(Section 3025)</a:t>
            </a:r>
          </a:p>
        </p:txBody>
      </p:sp>
      <p:sp>
        <p:nvSpPr>
          <p:cNvPr id="447555" name="Oval 67"/>
          <p:cNvSpPr>
            <a:spLocks noChangeArrowheads="1"/>
          </p:cNvSpPr>
          <p:nvPr/>
        </p:nvSpPr>
        <p:spPr bwMode="auto">
          <a:xfrm>
            <a:off x="2133600" y="5422900"/>
            <a:ext cx="2362200" cy="914400"/>
          </a:xfrm>
          <a:prstGeom prst="ellipse">
            <a:avLst/>
          </a:prstGeom>
          <a:solidFill>
            <a:schemeClr val="accent1"/>
          </a:solidFill>
          <a:ln w="25400">
            <a:solidFill>
              <a:schemeClr val="tx1"/>
            </a:solidFill>
            <a:round/>
            <a:headEnd/>
            <a:tailEnd/>
          </a:ln>
        </p:spPr>
        <p:txBody>
          <a:bodyPr wrap="none" anchor="ctr"/>
          <a:lstStyle/>
          <a:p>
            <a:pPr algn="ctr"/>
            <a:r>
              <a:rPr lang="en-US" sz="1000" b="1">
                <a:solidFill>
                  <a:schemeClr val="bg1"/>
                </a:solidFill>
              </a:rPr>
              <a:t>Foreign Object Postop, </a:t>
            </a:r>
          </a:p>
          <a:p>
            <a:pPr algn="ctr"/>
            <a:r>
              <a:rPr lang="en-US" sz="1000" b="1">
                <a:solidFill>
                  <a:schemeClr val="bg1"/>
                </a:solidFill>
              </a:rPr>
              <a:t>Air Embolism, Blood </a:t>
            </a:r>
          </a:p>
          <a:p>
            <a:pPr algn="ctr"/>
            <a:r>
              <a:rPr lang="en-US" sz="1000" b="1">
                <a:solidFill>
                  <a:schemeClr val="bg1"/>
                </a:solidFill>
              </a:rPr>
              <a:t>Incompatibility, Pressure </a:t>
            </a:r>
          </a:p>
          <a:p>
            <a:pPr algn="ctr"/>
            <a:r>
              <a:rPr lang="en-US" sz="1000" b="1">
                <a:solidFill>
                  <a:schemeClr val="bg1"/>
                </a:solidFill>
              </a:rPr>
              <a:t>Ulcer, Falls/Trauma</a:t>
            </a:r>
          </a:p>
        </p:txBody>
      </p:sp>
      <p:sp>
        <p:nvSpPr>
          <p:cNvPr id="447558" name="Oval 70"/>
          <p:cNvSpPr>
            <a:spLocks noChangeArrowheads="1"/>
          </p:cNvSpPr>
          <p:nvPr/>
        </p:nvSpPr>
        <p:spPr bwMode="auto">
          <a:xfrm>
            <a:off x="0" y="4508500"/>
            <a:ext cx="2209800" cy="838200"/>
          </a:xfrm>
          <a:prstGeom prst="ellipse">
            <a:avLst/>
          </a:prstGeom>
          <a:solidFill>
            <a:schemeClr val="accent1"/>
          </a:solidFill>
          <a:ln w="25400">
            <a:solidFill>
              <a:schemeClr val="tx1"/>
            </a:solidFill>
            <a:round/>
            <a:headEnd/>
            <a:tailEnd/>
          </a:ln>
        </p:spPr>
        <p:txBody>
          <a:bodyPr wrap="none" anchor="ctr"/>
          <a:lstStyle/>
          <a:p>
            <a:pPr algn="ctr"/>
            <a:r>
              <a:rPr lang="en-US" sz="1000" b="1">
                <a:solidFill>
                  <a:schemeClr val="bg1"/>
                </a:solidFill>
              </a:rPr>
              <a:t>CAUTI, Vascular Catheter </a:t>
            </a:r>
          </a:p>
          <a:p>
            <a:pPr algn="ctr"/>
            <a:r>
              <a:rPr lang="en-US" sz="1000" b="1">
                <a:solidFill>
                  <a:schemeClr val="bg1"/>
                </a:solidFill>
              </a:rPr>
              <a:t>Associated Infections, Poor </a:t>
            </a:r>
          </a:p>
          <a:p>
            <a:pPr algn="ctr"/>
            <a:r>
              <a:rPr lang="en-US" sz="1000" b="1">
                <a:solidFill>
                  <a:schemeClr val="bg1"/>
                </a:solidFill>
              </a:rPr>
              <a:t>Glycemic Control</a:t>
            </a:r>
          </a:p>
        </p:txBody>
      </p:sp>
      <p:sp>
        <p:nvSpPr>
          <p:cNvPr id="447560" name="Text Box 72"/>
          <p:cNvSpPr txBox="1">
            <a:spLocks noChangeArrowheads="1"/>
          </p:cNvSpPr>
          <p:nvPr/>
        </p:nvSpPr>
        <p:spPr bwMode="auto">
          <a:xfrm>
            <a:off x="2074863" y="4965700"/>
            <a:ext cx="1781175" cy="482600"/>
          </a:xfrm>
          <a:prstGeom prst="rect">
            <a:avLst/>
          </a:prstGeom>
          <a:solidFill>
            <a:schemeClr val="bg1"/>
          </a:solidFill>
          <a:ln w="25400">
            <a:solidFill>
              <a:schemeClr val="tx1"/>
            </a:solidFill>
            <a:miter lim="800000"/>
            <a:headEnd/>
            <a:tailEnd/>
          </a:ln>
        </p:spPr>
        <p:txBody>
          <a:bodyPr wrap="none">
            <a:spAutoFit/>
          </a:bodyPr>
          <a:lstStyle/>
          <a:p>
            <a:pPr algn="ctr"/>
            <a:r>
              <a:rPr lang="en-US" sz="1200" b="1"/>
              <a:t>At Risk: 1% reduction </a:t>
            </a:r>
          </a:p>
          <a:p>
            <a:pPr algn="ctr"/>
            <a:r>
              <a:rPr lang="en-US" sz="1200" b="1"/>
              <a:t>beginning FY2015</a:t>
            </a:r>
          </a:p>
        </p:txBody>
      </p:sp>
      <p:sp>
        <p:nvSpPr>
          <p:cNvPr id="447561" name="Oval 73"/>
          <p:cNvSpPr>
            <a:spLocks noChangeArrowheads="1"/>
          </p:cNvSpPr>
          <p:nvPr/>
        </p:nvSpPr>
        <p:spPr bwMode="auto">
          <a:xfrm>
            <a:off x="381000" y="5192713"/>
            <a:ext cx="2041525" cy="914400"/>
          </a:xfrm>
          <a:prstGeom prst="ellipse">
            <a:avLst/>
          </a:prstGeom>
          <a:solidFill>
            <a:srgbClr val="FFC000"/>
          </a:solidFill>
          <a:ln w="25400">
            <a:solidFill>
              <a:schemeClr val="tx1"/>
            </a:solidFill>
            <a:round/>
            <a:headEnd/>
            <a:tailEnd/>
          </a:ln>
        </p:spPr>
        <p:txBody>
          <a:bodyPr wrap="none" anchor="ctr"/>
          <a:lstStyle/>
          <a:p>
            <a:pPr algn="ctr"/>
            <a:r>
              <a:rPr lang="en-US" sz="1400" b="1"/>
              <a:t>Hospital Acquired </a:t>
            </a:r>
          </a:p>
          <a:p>
            <a:pPr algn="ctr"/>
            <a:r>
              <a:rPr lang="en-US" sz="1400" b="1"/>
              <a:t>Conditions (HAC)</a:t>
            </a:r>
          </a:p>
          <a:p>
            <a:pPr algn="ctr"/>
            <a:r>
              <a:rPr lang="en-US" sz="1400" b="1">
                <a:solidFill>
                  <a:srgbClr val="FF3300"/>
                </a:solidFill>
              </a:rPr>
              <a:t>(Section 3008)</a:t>
            </a:r>
          </a:p>
        </p:txBody>
      </p:sp>
      <p:sp>
        <p:nvSpPr>
          <p:cNvPr id="26652" name="Text Box 74"/>
          <p:cNvSpPr txBox="1">
            <a:spLocks noChangeArrowheads="1"/>
          </p:cNvSpPr>
          <p:nvPr/>
        </p:nvSpPr>
        <p:spPr bwMode="auto">
          <a:xfrm>
            <a:off x="0" y="6261100"/>
            <a:ext cx="250825" cy="228600"/>
          </a:xfrm>
          <a:prstGeom prst="rect">
            <a:avLst/>
          </a:prstGeom>
          <a:noFill/>
          <a:ln w="9525">
            <a:noFill/>
            <a:miter lim="800000"/>
            <a:headEnd/>
            <a:tailEnd/>
          </a:ln>
        </p:spPr>
        <p:txBody>
          <a:bodyPr wrap="none">
            <a:spAutoFit/>
          </a:bodyPr>
          <a:lstStyle/>
          <a:p>
            <a:pPr marL="285750" indent="-285750"/>
            <a:r>
              <a:rPr lang="en-US" sz="1000"/>
              <a:t>5</a:t>
            </a:r>
          </a:p>
        </p:txBody>
      </p:sp>
      <p:sp>
        <p:nvSpPr>
          <p:cNvPr id="29" name="Rectangle 28"/>
          <p:cNvSpPr/>
          <p:nvPr/>
        </p:nvSpPr>
        <p:spPr>
          <a:xfrm>
            <a:off x="1524000" y="1219200"/>
            <a:ext cx="5726128" cy="369332"/>
          </a:xfrm>
          <a:prstGeom prst="rect">
            <a:avLst/>
          </a:prstGeom>
          <a:ln>
            <a:noFill/>
          </a:ln>
        </p:spPr>
        <p:txBody>
          <a:bodyPr wrap="square">
            <a:spAutoFit/>
          </a:bodyPr>
          <a:lstStyle/>
          <a:p>
            <a:pPr algn="ctr">
              <a:defRPr/>
            </a:pPr>
            <a:r>
              <a:rPr lang="en-US" b="1" dirty="0" smtClean="0">
                <a:solidFill>
                  <a:schemeClr val="accent1"/>
                </a:solidFill>
                <a:ea typeface="ＭＳ Ｐゴシック" pitchFamily="34" charset="-128"/>
              </a:rPr>
              <a:t>Value-Based Purchasing (VBP)</a:t>
            </a:r>
            <a:endParaRPr lang="en-US" b="1" dirty="0">
              <a:solidFill>
                <a:schemeClr val="accent1"/>
              </a:solidFill>
              <a:ea typeface="ＭＳ Ｐゴシック" pitchFamily="34" charset="-128"/>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47502"/>
                                        </p:tgtEl>
                                        <p:attrNameLst>
                                          <p:attrName>style.visibility</p:attrName>
                                        </p:attrNameLst>
                                      </p:cBhvr>
                                      <p:to>
                                        <p:strVal val="visible"/>
                                      </p:to>
                                    </p:set>
                                    <p:animEffect transition="in" filter="dissolve">
                                      <p:cBhvr>
                                        <p:cTn id="7" dur="500"/>
                                        <p:tgtEl>
                                          <p:spTgt spid="44750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47513"/>
                                        </p:tgtEl>
                                        <p:attrNameLst>
                                          <p:attrName>style.visibility</p:attrName>
                                        </p:attrNameLst>
                                      </p:cBhvr>
                                      <p:to>
                                        <p:strVal val="visible"/>
                                      </p:to>
                                    </p:set>
                                    <p:animEffect transition="in" filter="dissolve">
                                      <p:cBhvr>
                                        <p:cTn id="10" dur="500"/>
                                        <p:tgtEl>
                                          <p:spTgt spid="447513"/>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447554"/>
                                        </p:tgtEl>
                                        <p:attrNameLst>
                                          <p:attrName>style.visibility</p:attrName>
                                        </p:attrNameLst>
                                      </p:cBhvr>
                                      <p:to>
                                        <p:strVal val="visible"/>
                                      </p:to>
                                    </p:set>
                                    <p:animEffect transition="in" filter="dissolve">
                                      <p:cBhvr>
                                        <p:cTn id="13" dur="500"/>
                                        <p:tgtEl>
                                          <p:spTgt spid="447554"/>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447553"/>
                                        </p:tgtEl>
                                        <p:attrNameLst>
                                          <p:attrName>style.visibility</p:attrName>
                                        </p:attrNameLst>
                                      </p:cBhvr>
                                      <p:to>
                                        <p:strVal val="visible"/>
                                      </p:to>
                                    </p:set>
                                    <p:animEffect transition="in" filter="dissolve">
                                      <p:cBhvr>
                                        <p:cTn id="16" dur="500"/>
                                        <p:tgtEl>
                                          <p:spTgt spid="447553"/>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447551"/>
                                        </p:tgtEl>
                                        <p:attrNameLst>
                                          <p:attrName>style.visibility</p:attrName>
                                        </p:attrNameLst>
                                      </p:cBhvr>
                                      <p:to>
                                        <p:strVal val="visible"/>
                                      </p:to>
                                    </p:set>
                                    <p:animEffect transition="in" filter="dissolve">
                                      <p:cBhvr>
                                        <p:cTn id="19" dur="500"/>
                                        <p:tgtEl>
                                          <p:spTgt spid="4475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7502" grpId="0" animBg="1"/>
      <p:bldP spid="447513" grpId="0" animBg="1"/>
      <p:bldP spid="447551" grpId="0" animBg="1"/>
      <p:bldP spid="447553" grpId="0" animBg="1"/>
      <p:bldP spid="447554"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50838"/>
            <a:ext cx="7772400" cy="868362"/>
          </a:xfrm>
        </p:spPr>
        <p:txBody>
          <a:bodyPr>
            <a:normAutofit fontScale="90000"/>
          </a:bodyPr>
          <a:lstStyle/>
          <a:p>
            <a:r>
              <a:rPr lang="en-US" dirty="0" smtClean="0"/>
              <a:t>IHI STAAR Initiative  </a:t>
            </a:r>
            <a:br>
              <a:rPr lang="en-US" dirty="0" smtClean="0"/>
            </a:br>
            <a:r>
              <a:rPr lang="en-US" dirty="0" smtClean="0"/>
              <a:t>Reduce Hospital Readmissions</a:t>
            </a:r>
            <a:endParaRPr lang="en-US" dirty="0"/>
          </a:p>
        </p:txBody>
      </p:sp>
      <p:sp>
        <p:nvSpPr>
          <p:cNvPr id="6" name="Rounded Rectangle 5"/>
          <p:cNvSpPr/>
          <p:nvPr/>
        </p:nvSpPr>
        <p:spPr>
          <a:xfrm>
            <a:off x="152400" y="1295400"/>
            <a:ext cx="8763000" cy="16002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t>I. Perform Enhanced Admission Assessment for Post-Hospital Needs</a:t>
            </a:r>
          </a:p>
          <a:p>
            <a:pPr marL="173038" lvl="0" indent="-173038">
              <a:buFont typeface="Arial" pitchFamily="34" charset="0"/>
              <a:buChar char="•"/>
            </a:pPr>
            <a:r>
              <a:rPr lang="en-US" sz="1600" dirty="0" smtClean="0"/>
              <a:t>Include family caregivers and community providers as full partners in completing standardized assessments, planning discharge, and predicting home-going needs.</a:t>
            </a:r>
          </a:p>
          <a:p>
            <a:pPr marL="173038" lvl="0" indent="-173038">
              <a:buFont typeface="Arial" pitchFamily="34" charset="0"/>
              <a:buChar char="•"/>
            </a:pPr>
            <a:r>
              <a:rPr lang="en-US" sz="1600" dirty="0" smtClean="0">
                <a:solidFill>
                  <a:srgbClr val="FFFF00"/>
                </a:solidFill>
              </a:rPr>
              <a:t>Reconcile medications upon admission.</a:t>
            </a:r>
          </a:p>
          <a:p>
            <a:pPr marL="173038" lvl="0" indent="-173038">
              <a:buFont typeface="Arial" pitchFamily="34" charset="0"/>
              <a:buChar char="•"/>
            </a:pPr>
            <a:r>
              <a:rPr lang="en-US" sz="1600" dirty="0" smtClean="0"/>
              <a:t>Initiate a standard plan of care based on the results of the assessment. </a:t>
            </a:r>
          </a:p>
        </p:txBody>
      </p:sp>
      <p:sp>
        <p:nvSpPr>
          <p:cNvPr id="7" name="Rounded Rectangle 6"/>
          <p:cNvSpPr/>
          <p:nvPr/>
        </p:nvSpPr>
        <p:spPr>
          <a:xfrm>
            <a:off x="152400" y="2971800"/>
            <a:ext cx="8763000" cy="121920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t>II. Provide Effective Teaching and Enhanced Learning</a:t>
            </a:r>
          </a:p>
          <a:p>
            <a:pPr marL="173038" lvl="0" indent="-173038">
              <a:buFont typeface="Arial" pitchFamily="34" charset="0"/>
              <a:buChar char="•"/>
            </a:pPr>
            <a:r>
              <a:rPr lang="en-US" sz="1600" dirty="0" smtClean="0"/>
              <a:t>Identify all learners on admission.</a:t>
            </a:r>
          </a:p>
          <a:p>
            <a:pPr marL="173038" lvl="0" indent="-173038">
              <a:buFont typeface="Arial" pitchFamily="34" charset="0"/>
              <a:buChar char="•"/>
            </a:pPr>
            <a:r>
              <a:rPr lang="en-US" sz="1600" dirty="0" smtClean="0"/>
              <a:t>Customize the patient education process for patients, family caregivers</a:t>
            </a:r>
            <a:endParaRPr lang="en-US" sz="1600" b="1" dirty="0" smtClean="0"/>
          </a:p>
          <a:p>
            <a:pPr marL="173038" lvl="0" indent="-173038">
              <a:buFont typeface="Arial" pitchFamily="34" charset="0"/>
              <a:buChar char="•"/>
            </a:pPr>
            <a:r>
              <a:rPr lang="en-US" sz="1600" dirty="0" smtClean="0"/>
              <a:t>Use “Teach Back” daily in the hospital and during follow-up phone calls</a:t>
            </a:r>
          </a:p>
        </p:txBody>
      </p:sp>
      <p:sp>
        <p:nvSpPr>
          <p:cNvPr id="8" name="Rounded Rectangle 7"/>
          <p:cNvSpPr/>
          <p:nvPr/>
        </p:nvSpPr>
        <p:spPr>
          <a:xfrm>
            <a:off x="152400" y="4267200"/>
            <a:ext cx="8763000" cy="1219200"/>
          </a:xfrm>
          <a:prstGeom prst="round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t>III. Conduct Real-Time Patient &amp; Family-Centered Communication</a:t>
            </a:r>
          </a:p>
          <a:p>
            <a:pPr marL="173038" lvl="0" indent="-173038">
              <a:buFont typeface="Arial" pitchFamily="34" charset="0"/>
              <a:buChar char="•"/>
            </a:pPr>
            <a:r>
              <a:rPr lang="en-US" sz="1600" dirty="0" smtClean="0">
                <a:solidFill>
                  <a:srgbClr val="FFFF00"/>
                </a:solidFill>
              </a:rPr>
              <a:t>Reconcile medications at discharge.</a:t>
            </a:r>
          </a:p>
          <a:p>
            <a:pPr marL="173038" indent="-173038">
              <a:buFont typeface="Arial" pitchFamily="34" charset="0"/>
              <a:buChar char="•"/>
            </a:pPr>
            <a:r>
              <a:rPr lang="en-US" sz="1600" dirty="0" smtClean="0"/>
              <a:t>Provide customized, real-time critical information to the next care provider(s). </a:t>
            </a:r>
          </a:p>
        </p:txBody>
      </p:sp>
      <p:sp>
        <p:nvSpPr>
          <p:cNvPr id="11" name="Rounded Rectangle 10"/>
          <p:cNvSpPr/>
          <p:nvPr/>
        </p:nvSpPr>
        <p:spPr>
          <a:xfrm>
            <a:off x="152400" y="5562600"/>
            <a:ext cx="8839200" cy="1066800"/>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t>IV. Ensure Post-Hospital Care Follow-Up</a:t>
            </a:r>
          </a:p>
          <a:p>
            <a:pPr marL="173038" lvl="0" indent="-173038">
              <a:buFont typeface="Arial" pitchFamily="34" charset="0"/>
              <a:buChar char="•"/>
            </a:pPr>
            <a:r>
              <a:rPr lang="en-US" sz="1600" dirty="0" smtClean="0"/>
              <a:t>Risk stratify patients and </a:t>
            </a:r>
            <a:r>
              <a:rPr lang="en-US" sz="1600" dirty="0" smtClean="0">
                <a:solidFill>
                  <a:srgbClr val="FFFF00"/>
                </a:solidFill>
              </a:rPr>
              <a:t>ensure appropriate follow-up </a:t>
            </a:r>
            <a:r>
              <a:rPr lang="en-US" sz="1600" dirty="0" smtClean="0"/>
              <a:t>(in-person, telephone) as indicated within 5-7 days.</a:t>
            </a:r>
          </a:p>
        </p:txBody>
      </p:sp>
    </p:spTree>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Physician Consortium for Performance Improvement® (PCPI)</a:t>
            </a:r>
            <a:endParaRPr lang="en-US" dirty="0"/>
          </a:p>
        </p:txBody>
      </p:sp>
      <p:sp>
        <p:nvSpPr>
          <p:cNvPr id="4" name="Vertical Text Placeholder 3"/>
          <p:cNvSpPr>
            <a:spLocks noGrp="1"/>
          </p:cNvSpPr>
          <p:nvPr>
            <p:ph type="body" orient="vert" idx="1"/>
          </p:nvPr>
        </p:nvSpPr>
        <p:spPr>
          <a:xfrm>
            <a:off x="457200" y="1447800"/>
            <a:ext cx="8229600" cy="990600"/>
          </a:xfrm>
        </p:spPr>
        <p:txBody>
          <a:bodyPr/>
          <a:lstStyle/>
          <a:p>
            <a:pPr>
              <a:buNone/>
            </a:pPr>
            <a:r>
              <a:rPr lang="en-US" b="1" i="1" dirty="0" smtClean="0"/>
              <a:t>Care Transitions </a:t>
            </a:r>
            <a:r>
              <a:rPr lang="en-US" b="1" dirty="0" smtClean="0"/>
              <a:t>Performance Measurement Set</a:t>
            </a:r>
          </a:p>
          <a:p>
            <a:pPr>
              <a:buNone/>
            </a:pPr>
            <a:r>
              <a:rPr lang="en-US" sz="2000" dirty="0" smtClean="0"/>
              <a:t>Sponsored by ACP/SHM</a:t>
            </a:r>
          </a:p>
          <a:p>
            <a:pPr>
              <a:buNone/>
            </a:pP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533400" y="2286000"/>
            <a:ext cx="7600950" cy="4346478"/>
          </a:xfrm>
          <a:prstGeom prst="rect">
            <a:avLst/>
          </a:prstGeom>
          <a:noFill/>
          <a:ln w="9525">
            <a:solidFill>
              <a:schemeClr val="accent1"/>
            </a:solidFill>
            <a:miter lim="800000"/>
            <a:headEnd/>
            <a:tailEnd/>
          </a:ln>
        </p:spPr>
      </p:pic>
      <p:sp>
        <p:nvSpPr>
          <p:cNvPr id="7" name="Oval 6"/>
          <p:cNvSpPr/>
          <p:nvPr/>
        </p:nvSpPr>
        <p:spPr>
          <a:xfrm>
            <a:off x="685800" y="3124200"/>
            <a:ext cx="1447800" cy="685800"/>
          </a:xfrm>
          <a:prstGeom prst="ellipse">
            <a:avLst/>
          </a:prstGeom>
          <a:solidFill>
            <a:schemeClr val="accent1">
              <a:alpha val="1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HEDIS Med </a:t>
            </a:r>
            <a:r>
              <a:rPr lang="en-US" dirty="0" err="1" smtClean="0"/>
              <a:t>Rec</a:t>
            </a:r>
            <a:r>
              <a:rPr lang="en-US" dirty="0" smtClean="0"/>
              <a:t> Measure</a:t>
            </a:r>
            <a:endParaRPr lang="en-US" dirty="0"/>
          </a:p>
        </p:txBody>
      </p:sp>
      <p:sp>
        <p:nvSpPr>
          <p:cNvPr id="3" name="Content Placeholder 2"/>
          <p:cNvSpPr>
            <a:spLocks noGrp="1"/>
          </p:cNvSpPr>
          <p:nvPr>
            <p:ph sz="quarter" idx="1"/>
          </p:nvPr>
        </p:nvSpPr>
        <p:spPr>
          <a:xfrm>
            <a:off x="685800" y="1447800"/>
            <a:ext cx="7772400" cy="2438400"/>
          </a:xfrm>
          <a:ln>
            <a:solidFill>
              <a:schemeClr val="accent1"/>
            </a:solidFill>
          </a:ln>
        </p:spPr>
        <p:txBody>
          <a:bodyPr>
            <a:normAutofit/>
          </a:bodyPr>
          <a:lstStyle/>
          <a:p>
            <a:pPr>
              <a:buNone/>
            </a:pPr>
            <a:r>
              <a:rPr lang="en-US" dirty="0" smtClean="0"/>
              <a:t>Medication reconciliation post-discharge: percentage of discharges from January 1 to December 1 of the measurement year for members 65 years of age and older for whom medications were reconciled on or within 30 days of discharge</a:t>
            </a:r>
            <a:endParaRPr lang="en-US" dirty="0"/>
          </a:p>
        </p:txBody>
      </p:sp>
      <p:sp>
        <p:nvSpPr>
          <p:cNvPr id="4" name="Rectangle 3"/>
          <p:cNvSpPr/>
          <p:nvPr/>
        </p:nvSpPr>
        <p:spPr>
          <a:xfrm>
            <a:off x="762000" y="4495800"/>
            <a:ext cx="7620000" cy="1200329"/>
          </a:xfrm>
          <a:prstGeom prst="rect">
            <a:avLst/>
          </a:prstGeom>
        </p:spPr>
        <p:txBody>
          <a:bodyPr wrap="square">
            <a:spAutoFit/>
          </a:bodyPr>
          <a:lstStyle/>
          <a:p>
            <a:r>
              <a:rPr lang="en-US" dirty="0" smtClean="0">
                <a:solidFill>
                  <a:schemeClr val="accent1"/>
                </a:solidFill>
              </a:rPr>
              <a:t>National Committee for Quality Assurance (NCQA). HEDIS® 2010: Healthcare Effectiveness Data &amp; Information Set. Vol. 1, Narrative. Washington (DC): National Committee for Quality Assurance (NCQA); 2009 Jul. 90 </a:t>
            </a:r>
            <a:endParaRPr lang="en-US" dirty="0">
              <a:solidFill>
                <a:schemeClr val="accent1"/>
              </a:solidFill>
            </a:endParaRPr>
          </a:p>
        </p:txBody>
      </p:sp>
    </p:spTree>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CMS 2010 PQRI Measures</a:t>
            </a:r>
            <a:endParaRPr lang="en-US" dirty="0"/>
          </a:p>
        </p:txBody>
      </p:sp>
      <p:graphicFrame>
        <p:nvGraphicFramePr>
          <p:cNvPr id="5" name="Table 4"/>
          <p:cNvGraphicFramePr>
            <a:graphicFrameLocks noGrp="1"/>
          </p:cNvGraphicFramePr>
          <p:nvPr/>
        </p:nvGraphicFramePr>
        <p:xfrm>
          <a:off x="1371600" y="1752600"/>
          <a:ext cx="6553200" cy="3596888"/>
        </p:xfrm>
        <a:graphic>
          <a:graphicData uri="http://schemas.openxmlformats.org/drawingml/2006/table">
            <a:tbl>
              <a:tblPr firstRow="1" bandRow="1">
                <a:tableStyleId>{5C22544A-7EE6-4342-B048-85BDC9FD1C3A}</a:tableStyleId>
              </a:tblPr>
              <a:tblGrid>
                <a:gridCol w="6553200"/>
              </a:tblGrid>
              <a:tr h="1295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400" b="1" kern="1200" baseline="0" dirty="0" smtClean="0">
                          <a:solidFill>
                            <a:schemeClr val="lt1"/>
                          </a:solidFill>
                          <a:latin typeface="+mn-lt"/>
                          <a:ea typeface="+mn-ea"/>
                          <a:cs typeface="+mn-cs"/>
                        </a:rPr>
                        <a:t>Medication Reconciliation: </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2400" b="1" kern="1200" baseline="0" dirty="0" smtClean="0">
                          <a:solidFill>
                            <a:schemeClr val="lt1"/>
                          </a:solidFill>
                          <a:latin typeface="+mn-lt"/>
                          <a:ea typeface="+mn-ea"/>
                          <a:cs typeface="+mn-cs"/>
                        </a:rPr>
                        <a:t>Reconciliation After Discharge from an Inpatient Facility</a:t>
                      </a:r>
                    </a:p>
                  </a:txBody>
                  <a:tcPr/>
                </a:tc>
              </a:tr>
              <a:tr h="23014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smtClean="0">
                          <a:solidFill>
                            <a:schemeClr val="dk1"/>
                          </a:solidFill>
                          <a:latin typeface="+mn-lt"/>
                          <a:ea typeface="+mn-ea"/>
                          <a:cs typeface="+mn-cs"/>
                        </a:rPr>
                        <a:t>Percentage of patients aged 65 years and older discharged from any inpatient facility (</a:t>
                      </a:r>
                      <a:r>
                        <a:rPr kumimoji="0" lang="en-US" sz="1800" kern="1200" baseline="0" dirty="0" err="1" smtClean="0">
                          <a:solidFill>
                            <a:schemeClr val="dk1"/>
                          </a:solidFill>
                          <a:latin typeface="+mn-lt"/>
                          <a:ea typeface="+mn-ea"/>
                          <a:cs typeface="+mn-cs"/>
                        </a:rPr>
                        <a:t>eg</a:t>
                      </a:r>
                      <a:r>
                        <a:rPr kumimoji="0" lang="en-US" sz="1800" kern="1200" baseline="0" dirty="0" smtClean="0">
                          <a:solidFill>
                            <a:schemeClr val="dk1"/>
                          </a:solidFill>
                          <a:latin typeface="+mn-lt"/>
                          <a:ea typeface="+mn-ea"/>
                          <a:cs typeface="+mn-cs"/>
                        </a:rPr>
                        <a:t>, hospital, skilled nursing facility, or rehabilitation facility) and </a:t>
                      </a:r>
                      <a:r>
                        <a:rPr kumimoji="0" lang="en-US" sz="1800" u="sng" kern="1200" baseline="0" dirty="0" smtClean="0">
                          <a:solidFill>
                            <a:schemeClr val="dk1"/>
                          </a:solidFill>
                          <a:latin typeface="+mn-lt"/>
                          <a:ea typeface="+mn-ea"/>
                          <a:cs typeface="+mn-cs"/>
                        </a:rPr>
                        <a:t>seen within 60 days following discharge </a:t>
                      </a:r>
                      <a:r>
                        <a:rPr kumimoji="0" lang="en-US" sz="1800" kern="1200" baseline="0" dirty="0" smtClean="0">
                          <a:solidFill>
                            <a:schemeClr val="dk1"/>
                          </a:solidFill>
                          <a:latin typeface="+mn-lt"/>
                          <a:ea typeface="+mn-ea"/>
                          <a:cs typeface="+mn-cs"/>
                        </a:rPr>
                        <a:t>in the office by the physician providing on-going care who had a reconciliation of the discharge medications with the current medication list in the medical record documented 	</a:t>
                      </a:r>
                    </a:p>
                    <a:p>
                      <a:endParaRPr lang="en-US" dirty="0"/>
                    </a:p>
                  </a:txBody>
                  <a:tcPr/>
                </a:tc>
              </a:tr>
            </a:tbl>
          </a:graphicData>
        </a:graphic>
      </p:graphicFrame>
    </p:spTree>
  </p:cSld>
  <p:clrMapOvr>
    <a:masterClrMapping/>
  </p:clrMapOvr>
  <p:transition spd="med">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dirty="0" smtClean="0"/>
              <a:t>Meaningful Use</a:t>
            </a:r>
          </a:p>
        </p:txBody>
      </p:sp>
      <p:sp>
        <p:nvSpPr>
          <p:cNvPr id="8195" name="Content Placeholder 2"/>
          <p:cNvSpPr>
            <a:spLocks noGrp="1"/>
          </p:cNvSpPr>
          <p:nvPr>
            <p:ph idx="1"/>
          </p:nvPr>
        </p:nvSpPr>
        <p:spPr/>
        <p:txBody>
          <a:bodyPr/>
          <a:lstStyle/>
          <a:p>
            <a:pPr lvl="1">
              <a:lnSpc>
                <a:spcPct val="90000"/>
              </a:lnSpc>
            </a:pPr>
            <a:r>
              <a:rPr lang="en-US" dirty="0" smtClean="0"/>
              <a:t>ARRA provides reimbursement incentives for successful users</a:t>
            </a:r>
          </a:p>
          <a:p>
            <a:pPr lvl="1">
              <a:lnSpc>
                <a:spcPct val="90000"/>
              </a:lnSpc>
            </a:pPr>
            <a:r>
              <a:rPr lang="en-US" dirty="0" smtClean="0"/>
              <a:t>To use technology</a:t>
            </a:r>
          </a:p>
          <a:p>
            <a:pPr lvl="1">
              <a:lnSpc>
                <a:spcPct val="90000"/>
              </a:lnSpc>
              <a:buFontTx/>
              <a:buNone/>
            </a:pPr>
            <a:r>
              <a:rPr lang="en-US" dirty="0" smtClean="0"/>
              <a:t>   to enable the</a:t>
            </a:r>
          </a:p>
          <a:p>
            <a:pPr lvl="1">
              <a:lnSpc>
                <a:spcPct val="90000"/>
              </a:lnSpc>
              <a:buFontTx/>
              <a:buNone/>
            </a:pPr>
            <a:r>
              <a:rPr lang="en-US" dirty="0" smtClean="0"/>
              <a:t>   exchange and</a:t>
            </a:r>
          </a:p>
          <a:p>
            <a:pPr lvl="1">
              <a:lnSpc>
                <a:spcPct val="90000"/>
              </a:lnSpc>
              <a:buFontTx/>
              <a:buNone/>
            </a:pPr>
            <a:r>
              <a:rPr lang="en-US" dirty="0" smtClean="0"/>
              <a:t>   use of health </a:t>
            </a:r>
          </a:p>
          <a:p>
            <a:pPr lvl="1">
              <a:lnSpc>
                <a:spcPct val="90000"/>
              </a:lnSpc>
              <a:buFontTx/>
              <a:buNone/>
            </a:pPr>
            <a:r>
              <a:rPr lang="en-US" dirty="0" smtClean="0"/>
              <a:t>   information to </a:t>
            </a:r>
          </a:p>
          <a:p>
            <a:pPr lvl="1">
              <a:lnSpc>
                <a:spcPct val="90000"/>
              </a:lnSpc>
              <a:buFontTx/>
              <a:buNone/>
            </a:pPr>
            <a:r>
              <a:rPr lang="en-US" dirty="0" smtClean="0"/>
              <a:t>   best inform clinical </a:t>
            </a:r>
          </a:p>
          <a:p>
            <a:pPr lvl="1">
              <a:lnSpc>
                <a:spcPct val="90000"/>
              </a:lnSpc>
              <a:buFontTx/>
              <a:buNone/>
            </a:pPr>
            <a:r>
              <a:rPr lang="en-US" dirty="0" smtClean="0"/>
              <a:t>   decisions at the </a:t>
            </a:r>
          </a:p>
          <a:p>
            <a:pPr lvl="1">
              <a:lnSpc>
                <a:spcPct val="90000"/>
              </a:lnSpc>
              <a:buFontTx/>
              <a:buNone/>
            </a:pPr>
            <a:r>
              <a:rPr lang="en-US" dirty="0" smtClean="0"/>
              <a:t>   point of care</a:t>
            </a:r>
          </a:p>
        </p:txBody>
      </p:sp>
      <p:grpSp>
        <p:nvGrpSpPr>
          <p:cNvPr id="2" name="Group 16"/>
          <p:cNvGrpSpPr>
            <a:grpSpLocks/>
          </p:cNvGrpSpPr>
          <p:nvPr/>
        </p:nvGrpSpPr>
        <p:grpSpPr bwMode="auto">
          <a:xfrm>
            <a:off x="4191000" y="2522538"/>
            <a:ext cx="4843463" cy="3646488"/>
            <a:chOff x="1357" y="1927"/>
            <a:chExt cx="3051" cy="2297"/>
          </a:xfrm>
        </p:grpSpPr>
        <p:sp>
          <p:nvSpPr>
            <p:cNvPr id="8197" name="TextBox 8"/>
            <p:cNvSpPr txBox="1">
              <a:spLocks noChangeArrowheads="1"/>
            </p:cNvSpPr>
            <p:nvPr/>
          </p:nvSpPr>
          <p:spPr bwMode="auto">
            <a:xfrm>
              <a:off x="1357" y="1927"/>
              <a:ext cx="864" cy="523"/>
            </a:xfrm>
            <a:prstGeom prst="rect">
              <a:avLst/>
            </a:prstGeom>
            <a:noFill/>
            <a:ln w="9525">
              <a:noFill/>
              <a:miter lim="800000"/>
              <a:headEnd/>
              <a:tailEnd/>
            </a:ln>
          </p:spPr>
          <p:txBody>
            <a:bodyPr wrap="square">
              <a:spAutoFit/>
            </a:bodyPr>
            <a:lstStyle/>
            <a:p>
              <a:pPr algn="ctr"/>
              <a:r>
                <a:rPr lang="en-US" sz="2400" b="1" dirty="0" smtClean="0"/>
                <a:t>Stage 1 2011</a:t>
              </a:r>
              <a:endParaRPr lang="en-US" sz="2400" b="1" dirty="0"/>
            </a:p>
          </p:txBody>
        </p:sp>
        <p:sp>
          <p:nvSpPr>
            <p:cNvPr id="9" name="Bent Arrow 8"/>
            <p:cNvSpPr/>
            <p:nvPr/>
          </p:nvSpPr>
          <p:spPr bwMode="auto">
            <a:xfrm rot="5400000">
              <a:off x="1534" y="2601"/>
              <a:ext cx="592" cy="397"/>
            </a:xfrm>
            <a:prstGeom prst="bentArrow">
              <a:avLst>
                <a:gd name="adj1" fmla="val 25000"/>
                <a:gd name="adj2" fmla="val 21053"/>
                <a:gd name="adj3" fmla="val 25000"/>
                <a:gd name="adj4" fmla="val 75000"/>
              </a:avLst>
            </a:prstGeom>
            <a:solidFill>
              <a:srgbClr val="0070C0"/>
            </a:solidFill>
            <a:ln w="9525" cap="flat" cmpd="sng" algn="ctr">
              <a:noFill/>
              <a:prstDash val="solid"/>
              <a:round/>
              <a:headEnd type="none" w="med" len="med"/>
              <a:tailEnd type="none" w="med" len="med"/>
            </a:ln>
            <a:effectLst/>
          </p:spPr>
          <p:txBody>
            <a:bodyPr/>
            <a:lstStyle/>
            <a:p>
              <a:pPr>
                <a:defRPr/>
              </a:pPr>
              <a:endParaRPr lang="en-US" sz="2400">
                <a:latin typeface="Arial" charset="0"/>
                <a:ea typeface="ＭＳ Ｐゴシック" pitchFamily="-110" charset="-128"/>
              </a:endParaRPr>
            </a:p>
          </p:txBody>
        </p:sp>
        <p:sp>
          <p:nvSpPr>
            <p:cNvPr id="10" name="Bent Arrow 9"/>
            <p:cNvSpPr/>
            <p:nvPr/>
          </p:nvSpPr>
          <p:spPr bwMode="auto">
            <a:xfrm rot="5400000">
              <a:off x="2208" y="2506"/>
              <a:ext cx="905" cy="759"/>
            </a:xfrm>
            <a:prstGeom prst="bentArrow">
              <a:avLst>
                <a:gd name="adj1" fmla="val 25000"/>
                <a:gd name="adj2" fmla="val 21053"/>
                <a:gd name="adj3" fmla="val 25000"/>
                <a:gd name="adj4" fmla="val 75000"/>
              </a:avLst>
            </a:prstGeom>
            <a:solidFill>
              <a:srgbClr val="0070C0"/>
            </a:solidFill>
            <a:ln w="9525" cap="flat" cmpd="sng" algn="ctr">
              <a:noFill/>
              <a:prstDash val="solid"/>
              <a:round/>
              <a:headEnd type="none" w="med" len="med"/>
              <a:tailEnd type="none" w="med" len="med"/>
            </a:ln>
            <a:effectLst/>
          </p:spPr>
          <p:txBody>
            <a:bodyPr/>
            <a:lstStyle/>
            <a:p>
              <a:pPr>
                <a:defRPr/>
              </a:pPr>
              <a:endParaRPr lang="en-US" sz="2400">
                <a:latin typeface="Arial" charset="0"/>
                <a:ea typeface="ＭＳ Ｐゴシック" pitchFamily="-110" charset="-128"/>
              </a:endParaRPr>
            </a:p>
          </p:txBody>
        </p:sp>
        <p:sp>
          <p:nvSpPr>
            <p:cNvPr id="11" name="Bent Arrow 10"/>
            <p:cNvSpPr/>
            <p:nvPr/>
          </p:nvSpPr>
          <p:spPr bwMode="auto">
            <a:xfrm rot="5400000">
              <a:off x="2831" y="2607"/>
              <a:ext cx="1357" cy="940"/>
            </a:xfrm>
            <a:prstGeom prst="bentArrow">
              <a:avLst>
                <a:gd name="adj1" fmla="val 25000"/>
                <a:gd name="adj2" fmla="val 21053"/>
                <a:gd name="adj3" fmla="val 25000"/>
                <a:gd name="adj4" fmla="val 75000"/>
              </a:avLst>
            </a:prstGeom>
            <a:solidFill>
              <a:srgbClr val="0070C0"/>
            </a:solidFill>
            <a:ln w="9525" cap="flat" cmpd="sng" algn="ctr">
              <a:noFill/>
              <a:prstDash val="solid"/>
              <a:round/>
              <a:headEnd type="none" w="med" len="med"/>
              <a:tailEnd type="none" w="med" len="med"/>
            </a:ln>
            <a:effectLst/>
          </p:spPr>
          <p:txBody>
            <a:bodyPr/>
            <a:lstStyle/>
            <a:p>
              <a:pPr>
                <a:defRPr/>
              </a:pPr>
              <a:endParaRPr lang="en-US" sz="2400">
                <a:latin typeface="Arial" charset="0"/>
                <a:ea typeface="ＭＳ Ｐゴシック" pitchFamily="-110" charset="-128"/>
              </a:endParaRPr>
            </a:p>
          </p:txBody>
        </p:sp>
        <p:sp>
          <p:nvSpPr>
            <p:cNvPr id="8203" name="Right Arrow 6"/>
            <p:cNvSpPr>
              <a:spLocks noChangeArrowheads="1"/>
            </p:cNvSpPr>
            <p:nvPr/>
          </p:nvSpPr>
          <p:spPr bwMode="auto">
            <a:xfrm>
              <a:off x="1357" y="2294"/>
              <a:ext cx="2984" cy="418"/>
            </a:xfrm>
            <a:prstGeom prst="rightArrow">
              <a:avLst>
                <a:gd name="adj1" fmla="val 58417"/>
                <a:gd name="adj2" fmla="val 90160"/>
              </a:avLst>
            </a:prstGeom>
            <a:solidFill>
              <a:srgbClr val="0070C0"/>
            </a:solidFill>
            <a:ln w="9525" algn="ctr">
              <a:noFill/>
              <a:round/>
              <a:headEnd/>
              <a:tailEnd/>
            </a:ln>
          </p:spPr>
          <p:txBody>
            <a:bodyPr/>
            <a:lstStyle/>
            <a:p>
              <a:pPr algn="ctr"/>
              <a:r>
                <a:rPr lang="en-US" sz="2000">
                  <a:solidFill>
                    <a:schemeClr val="bg1"/>
                  </a:solidFill>
                </a:rPr>
                <a:t>Achieving Meaningful Use</a:t>
              </a:r>
            </a:p>
          </p:txBody>
        </p:sp>
        <p:sp>
          <p:nvSpPr>
            <p:cNvPr id="8204" name="TextBox 21"/>
            <p:cNvSpPr txBox="1">
              <a:spLocks noChangeArrowheads="1"/>
            </p:cNvSpPr>
            <p:nvPr/>
          </p:nvSpPr>
          <p:spPr bwMode="auto">
            <a:xfrm>
              <a:off x="1477" y="3123"/>
              <a:ext cx="903" cy="466"/>
            </a:xfrm>
            <a:prstGeom prst="rect">
              <a:avLst/>
            </a:prstGeom>
            <a:noFill/>
            <a:ln w="9525">
              <a:solidFill>
                <a:schemeClr val="tx1"/>
              </a:solidFill>
              <a:miter lim="800000"/>
              <a:headEnd/>
              <a:tailEnd/>
            </a:ln>
          </p:spPr>
          <p:txBody>
            <a:bodyPr>
              <a:spAutoFit/>
            </a:bodyPr>
            <a:lstStyle/>
            <a:p>
              <a:pPr algn="ctr"/>
              <a:r>
                <a:rPr lang="en-US" sz="1400" dirty="0"/>
                <a:t>2011 </a:t>
              </a:r>
              <a:r>
                <a:rPr lang="en-US" sz="1400" b="1" dirty="0"/>
                <a:t>Capture/share data</a:t>
              </a:r>
              <a:endParaRPr lang="en-US" sz="1400" dirty="0"/>
            </a:p>
          </p:txBody>
        </p:sp>
        <p:sp>
          <p:nvSpPr>
            <p:cNvPr id="8205" name="TextBox 23"/>
            <p:cNvSpPr txBox="1">
              <a:spLocks noChangeArrowheads="1"/>
            </p:cNvSpPr>
            <p:nvPr/>
          </p:nvSpPr>
          <p:spPr bwMode="auto">
            <a:xfrm>
              <a:off x="2460" y="3352"/>
              <a:ext cx="1036" cy="600"/>
            </a:xfrm>
            <a:prstGeom prst="rect">
              <a:avLst/>
            </a:prstGeom>
            <a:noFill/>
            <a:ln w="9525">
              <a:solidFill>
                <a:schemeClr val="tx1"/>
              </a:solidFill>
              <a:miter lim="800000"/>
              <a:headEnd/>
              <a:tailEnd/>
            </a:ln>
          </p:spPr>
          <p:txBody>
            <a:bodyPr>
              <a:spAutoFit/>
            </a:bodyPr>
            <a:lstStyle/>
            <a:p>
              <a:pPr algn="ctr"/>
              <a:r>
                <a:rPr lang="en-US" sz="1400"/>
                <a:t>2013</a:t>
              </a:r>
            </a:p>
            <a:p>
              <a:r>
                <a:rPr lang="en-US" sz="1400" b="1"/>
                <a:t>Advanced care processes with decision support</a:t>
              </a:r>
              <a:endParaRPr lang="en-US" sz="1400"/>
            </a:p>
          </p:txBody>
        </p:sp>
        <p:sp>
          <p:nvSpPr>
            <p:cNvPr id="8206" name="TextBox 24"/>
            <p:cNvSpPr txBox="1">
              <a:spLocks noChangeArrowheads="1"/>
            </p:cNvSpPr>
            <p:nvPr/>
          </p:nvSpPr>
          <p:spPr bwMode="auto">
            <a:xfrm>
              <a:off x="3614" y="3759"/>
              <a:ext cx="794" cy="465"/>
            </a:xfrm>
            <a:prstGeom prst="rect">
              <a:avLst/>
            </a:prstGeom>
            <a:noFill/>
            <a:ln w="9525">
              <a:solidFill>
                <a:schemeClr val="tx1"/>
              </a:solidFill>
              <a:miter lim="800000"/>
              <a:headEnd/>
              <a:tailEnd/>
            </a:ln>
          </p:spPr>
          <p:txBody>
            <a:bodyPr>
              <a:spAutoFit/>
            </a:bodyPr>
            <a:lstStyle/>
            <a:p>
              <a:pPr algn="ctr"/>
              <a:r>
                <a:rPr lang="en-US" sz="1400"/>
                <a:t>2015 </a:t>
              </a:r>
              <a:r>
                <a:rPr lang="en-US" sz="1400" b="1"/>
                <a:t>Improved Outcomes</a:t>
              </a:r>
              <a:endParaRPr lang="en-US" sz="1400"/>
            </a:p>
          </p:txBody>
        </p:sp>
        <p:sp>
          <p:nvSpPr>
            <p:cNvPr id="15" name="TextBox 8"/>
            <p:cNvSpPr txBox="1">
              <a:spLocks noChangeArrowheads="1"/>
            </p:cNvSpPr>
            <p:nvPr/>
          </p:nvSpPr>
          <p:spPr bwMode="auto">
            <a:xfrm>
              <a:off x="2269" y="1927"/>
              <a:ext cx="864" cy="523"/>
            </a:xfrm>
            <a:prstGeom prst="rect">
              <a:avLst/>
            </a:prstGeom>
            <a:noFill/>
            <a:ln w="9525">
              <a:noFill/>
              <a:miter lim="800000"/>
              <a:headEnd/>
              <a:tailEnd/>
            </a:ln>
          </p:spPr>
          <p:txBody>
            <a:bodyPr wrap="square">
              <a:spAutoFit/>
            </a:bodyPr>
            <a:lstStyle/>
            <a:p>
              <a:pPr algn="ctr"/>
              <a:r>
                <a:rPr lang="en-US" sz="2400" b="1" dirty="0" smtClean="0"/>
                <a:t>Stage 2 2013</a:t>
              </a:r>
              <a:endParaRPr lang="en-US" sz="2400" b="1" dirty="0"/>
            </a:p>
          </p:txBody>
        </p:sp>
        <p:sp>
          <p:nvSpPr>
            <p:cNvPr id="16" name="TextBox 8"/>
            <p:cNvSpPr txBox="1">
              <a:spLocks noChangeArrowheads="1"/>
            </p:cNvSpPr>
            <p:nvPr/>
          </p:nvSpPr>
          <p:spPr bwMode="auto">
            <a:xfrm>
              <a:off x="3133" y="1927"/>
              <a:ext cx="864" cy="523"/>
            </a:xfrm>
            <a:prstGeom prst="rect">
              <a:avLst/>
            </a:prstGeom>
            <a:noFill/>
            <a:ln w="9525">
              <a:noFill/>
              <a:miter lim="800000"/>
              <a:headEnd/>
              <a:tailEnd/>
            </a:ln>
          </p:spPr>
          <p:txBody>
            <a:bodyPr wrap="square">
              <a:spAutoFit/>
            </a:bodyPr>
            <a:lstStyle/>
            <a:p>
              <a:pPr algn="ctr"/>
              <a:r>
                <a:rPr lang="en-US" sz="2400" b="1" dirty="0" smtClean="0"/>
                <a:t>Stage 3 2015</a:t>
              </a:r>
              <a:endParaRPr lang="en-US" sz="2400" b="1" dirty="0"/>
            </a:p>
          </p:txBody>
        </p:sp>
      </p:grpSp>
    </p:spTree>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28600" y="381000"/>
            <a:ext cx="8915400" cy="868362"/>
          </a:xfrm>
        </p:spPr>
        <p:txBody>
          <a:bodyPr>
            <a:normAutofit fontScale="90000"/>
          </a:bodyPr>
          <a:lstStyle/>
          <a:p>
            <a:pPr eaLnBrk="0" hangingPunct="0"/>
            <a:r>
              <a:rPr lang="en-US" dirty="0" smtClean="0">
                <a:cs typeface="Arial" pitchFamily="34" charset="0"/>
              </a:rPr>
              <a:t>Meaningful Use Med </a:t>
            </a:r>
            <a:r>
              <a:rPr lang="en-US" dirty="0" err="1" smtClean="0">
                <a:cs typeface="Arial" pitchFamily="34" charset="0"/>
              </a:rPr>
              <a:t>Rec</a:t>
            </a:r>
            <a:r>
              <a:rPr lang="en-US" dirty="0" smtClean="0">
                <a:cs typeface="Arial" pitchFamily="34" charset="0"/>
              </a:rPr>
              <a:t> Requirement</a:t>
            </a:r>
            <a:br>
              <a:rPr lang="en-US" dirty="0" smtClean="0">
                <a:cs typeface="Arial" pitchFamily="34" charset="0"/>
              </a:rPr>
            </a:br>
            <a:r>
              <a:rPr lang="en-US" dirty="0" smtClean="0">
                <a:cs typeface="Arial" pitchFamily="34" charset="0"/>
              </a:rPr>
              <a:t>for Eligible Providers &amp; Hospitals</a:t>
            </a:r>
            <a:endParaRPr lang="en-US" dirty="0">
              <a:cs typeface="Arial" pitchFamily="34" charset="0"/>
            </a:endParaRPr>
          </a:p>
        </p:txBody>
      </p:sp>
      <p:pic>
        <p:nvPicPr>
          <p:cNvPr id="28675" name="Content Placeholder 3" descr="mu15 med rec.jpg"/>
          <p:cNvPicPr>
            <a:picLocks noGrp="1" noChangeAspect="1"/>
          </p:cNvPicPr>
          <p:nvPr>
            <p:ph idx="1"/>
          </p:nvPr>
        </p:nvPicPr>
        <p:blipFill>
          <a:blip r:embed="rId2" cstate="print"/>
          <a:srcRect/>
          <a:stretch>
            <a:fillRect/>
          </a:stretch>
        </p:blipFill>
        <p:spPr>
          <a:xfrm>
            <a:off x="228600" y="1600200"/>
            <a:ext cx="8768161" cy="4419600"/>
          </a:xfrm>
        </p:spPr>
      </p:pic>
    </p:spTree>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Opportunities</a:t>
            </a:r>
            <a:endParaRPr lang="en-US" dirty="0"/>
          </a:p>
        </p:txBody>
      </p:sp>
      <p:sp>
        <p:nvSpPr>
          <p:cNvPr id="6" name="Text Placeholder 5"/>
          <p:cNvSpPr>
            <a:spLocks noGrp="1"/>
          </p:cNvSpPr>
          <p:nvPr>
            <p:ph type="body" idx="1"/>
          </p:nvPr>
        </p:nvSpPr>
        <p:spPr/>
        <p:txBody>
          <a:bodyPr/>
          <a:lstStyle/>
          <a:p>
            <a:endParaRPr lang="en-US"/>
          </a:p>
        </p:txBody>
      </p:sp>
    </p:spTree>
  </p:cSld>
  <p:clrMapOvr>
    <a:masterClrMapping/>
  </p:clrMapOvr>
  <p:transition spd="med">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Title 1"/>
          <p:cNvSpPr>
            <a:spLocks noGrp="1"/>
          </p:cNvSpPr>
          <p:nvPr>
            <p:ph type="title"/>
          </p:nvPr>
        </p:nvSpPr>
        <p:spPr/>
        <p:txBody>
          <a:bodyPr/>
          <a:lstStyle/>
          <a:p>
            <a:pPr eaLnBrk="1" hangingPunct="1"/>
            <a:r>
              <a:rPr lang="en-US" dirty="0" smtClean="0"/>
              <a:t>We’re On The Right Track</a:t>
            </a:r>
          </a:p>
        </p:txBody>
      </p:sp>
      <p:sp>
        <p:nvSpPr>
          <p:cNvPr id="97282" name="Content Placeholder 2"/>
          <p:cNvSpPr>
            <a:spLocks noGrp="1"/>
          </p:cNvSpPr>
          <p:nvPr>
            <p:ph idx="1"/>
          </p:nvPr>
        </p:nvSpPr>
        <p:spPr>
          <a:xfrm>
            <a:off x="533400" y="3352800"/>
            <a:ext cx="8001000" cy="1981200"/>
          </a:xfrm>
        </p:spPr>
        <p:txBody>
          <a:bodyPr/>
          <a:lstStyle/>
          <a:p>
            <a:pPr marL="465138" indent="-465138" eaLnBrk="1" hangingPunct="1">
              <a:buFontTx/>
              <a:buNone/>
            </a:pPr>
            <a:r>
              <a:rPr lang="en-US" dirty="0" smtClean="0"/>
              <a:t>Examples include:</a:t>
            </a:r>
          </a:p>
          <a:p>
            <a:pPr marL="465138" indent="-465138" eaLnBrk="1" hangingPunct="1"/>
            <a:r>
              <a:rPr lang="en-US" dirty="0" smtClean="0"/>
              <a:t>Carrying information in event of an emergency</a:t>
            </a:r>
          </a:p>
          <a:p>
            <a:pPr marL="465138" indent="-465138" eaLnBrk="1" hangingPunct="1"/>
            <a:r>
              <a:rPr lang="en-US" dirty="0" smtClean="0"/>
              <a:t>Updating list when changes are made</a:t>
            </a:r>
          </a:p>
          <a:p>
            <a:pPr marL="465138" indent="-465138" eaLnBrk="1" hangingPunct="1"/>
            <a:r>
              <a:rPr lang="en-US" dirty="0" smtClean="0"/>
              <a:t>Providing the list to primary care physician</a:t>
            </a:r>
          </a:p>
        </p:txBody>
      </p:sp>
      <p:sp>
        <p:nvSpPr>
          <p:cNvPr id="97283" name="Text Box 5"/>
          <p:cNvSpPr txBox="1">
            <a:spLocks noChangeArrowheads="1"/>
          </p:cNvSpPr>
          <p:nvPr/>
        </p:nvSpPr>
        <p:spPr bwMode="auto">
          <a:xfrm>
            <a:off x="609600" y="1546225"/>
            <a:ext cx="8229600" cy="1196975"/>
          </a:xfrm>
          <a:prstGeom prst="rect">
            <a:avLst/>
          </a:prstGeom>
          <a:solidFill>
            <a:schemeClr val="accent1"/>
          </a:solidFill>
          <a:ln w="9525">
            <a:solidFill>
              <a:schemeClr val="tx1"/>
            </a:solidFill>
            <a:miter lim="800000"/>
            <a:headEnd/>
            <a:tailEnd/>
          </a:ln>
        </p:spPr>
        <p:txBody>
          <a:bodyPr>
            <a:spAutoFit/>
          </a:bodyPr>
          <a:lstStyle/>
          <a:p>
            <a:pPr>
              <a:spcBef>
                <a:spcPct val="20000"/>
              </a:spcBef>
            </a:pPr>
            <a:r>
              <a:rPr lang="en-US" sz="2400" dirty="0">
                <a:solidFill>
                  <a:schemeClr val="bg1"/>
                </a:solidFill>
              </a:rPr>
              <a:t>EP 5: Explain importance of managing medication information to patient at discharge or end of patient encounter.</a:t>
            </a: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Med </a:t>
            </a:r>
            <a:r>
              <a:rPr lang="en-US" dirty="0" err="1" smtClean="0"/>
              <a:t>Rec</a:t>
            </a:r>
            <a:endParaRPr lang="en-US" dirty="0"/>
          </a:p>
        </p:txBody>
      </p:sp>
      <p:sp>
        <p:nvSpPr>
          <p:cNvPr id="5" name="Text Placeholder 4"/>
          <p:cNvSpPr>
            <a:spLocks noGrp="1"/>
          </p:cNvSpPr>
          <p:nvPr>
            <p:ph type="body" idx="1"/>
          </p:nvPr>
        </p:nvSpPr>
        <p:spPr/>
        <p:txBody>
          <a:bodyPr/>
          <a:lstStyle/>
          <a:p>
            <a:r>
              <a:rPr lang="en-US" dirty="0" smtClean="0"/>
              <a:t>Value</a:t>
            </a:r>
            <a:endParaRPr lang="en-US" dirty="0"/>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Patient Safety</a:t>
            </a:r>
            <a:endParaRPr lang="en-US" dirty="0"/>
          </a:p>
        </p:txBody>
      </p:sp>
      <p:sp>
        <p:nvSpPr>
          <p:cNvPr id="6" name="Vertical Text Placeholder 5"/>
          <p:cNvSpPr>
            <a:spLocks noGrp="1"/>
          </p:cNvSpPr>
          <p:nvPr>
            <p:ph type="body" orient="vert" idx="1"/>
          </p:nvPr>
        </p:nvSpPr>
        <p:spPr/>
        <p:txBody>
          <a:bodyPr vert="horz"/>
          <a:lstStyle/>
          <a:p>
            <a:pPr algn="ctr">
              <a:buNone/>
            </a:pPr>
            <a:r>
              <a:rPr lang="en-US" dirty="0" smtClean="0"/>
              <a:t>“</a:t>
            </a:r>
            <a:r>
              <a:rPr lang="en-US" i="1" dirty="0" smtClean="0"/>
              <a:t>Medication errors are one of the leading causes of injury to hospital patients, and chart reviews reveal that over half of all hospital medication errors occur at the interfaces of care.“</a:t>
            </a:r>
          </a:p>
          <a:p>
            <a:pPr>
              <a:buNone/>
            </a:pPr>
            <a:endParaRPr lang="en-US" dirty="0" smtClean="0"/>
          </a:p>
          <a:p>
            <a:pPr>
              <a:buNone/>
            </a:pPr>
            <a:r>
              <a:rPr lang="en-US" sz="2000" dirty="0" err="1" smtClean="0"/>
              <a:t>Rozich</a:t>
            </a:r>
            <a:r>
              <a:rPr lang="en-US" sz="2000" dirty="0" smtClean="0"/>
              <a:t> JD, </a:t>
            </a:r>
            <a:r>
              <a:rPr lang="en-US" sz="2000" dirty="0" err="1" smtClean="0"/>
              <a:t>Resar</a:t>
            </a:r>
            <a:r>
              <a:rPr lang="en-US" sz="2000" dirty="0" smtClean="0"/>
              <a:t> RK. Medication Safety: One Organization’s Approach to the Challenge. </a:t>
            </a:r>
          </a:p>
          <a:p>
            <a:pPr>
              <a:buNone/>
            </a:pPr>
            <a:r>
              <a:rPr lang="en-US" sz="2000" dirty="0" smtClean="0"/>
              <a:t>	JCOM. 2001;8(10):27-34. </a:t>
            </a:r>
            <a:endParaRPr lang="en-US" sz="2000" dirty="0"/>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077200" cy="868362"/>
          </a:xfrm>
        </p:spPr>
        <p:txBody>
          <a:bodyPr/>
          <a:lstStyle/>
          <a:p>
            <a:r>
              <a:rPr lang="en-US" dirty="0" smtClean="0"/>
              <a:t>Patients at Risk</a:t>
            </a:r>
            <a:endParaRPr lang="en-US" dirty="0"/>
          </a:p>
        </p:txBody>
      </p:sp>
      <p:sp>
        <p:nvSpPr>
          <p:cNvPr id="3" name="Vertical Text Placeholder 2"/>
          <p:cNvSpPr>
            <a:spLocks noGrp="1"/>
          </p:cNvSpPr>
          <p:nvPr>
            <p:ph type="body" orient="vert" idx="1"/>
          </p:nvPr>
        </p:nvSpPr>
        <p:spPr>
          <a:xfrm>
            <a:off x="304800" y="1447800"/>
            <a:ext cx="3962400" cy="4267200"/>
          </a:xfrm>
        </p:spPr>
        <p:txBody>
          <a:bodyPr>
            <a:normAutofit/>
          </a:bodyPr>
          <a:lstStyle/>
          <a:p>
            <a:r>
              <a:rPr lang="en-US" sz="2000" dirty="0" smtClean="0"/>
              <a:t>Studies have shown that unintended medication discrepancies occur in nearly one-third of patients at admission, a similar proportion at the time of transfer from one site of care within a hospital, and in 14% of patients at hospital discharge.</a:t>
            </a:r>
            <a:endParaRPr lang="en-US" sz="2000" dirty="0"/>
          </a:p>
        </p:txBody>
      </p:sp>
      <p:sp>
        <p:nvSpPr>
          <p:cNvPr id="4" name="Rectangle 3"/>
          <p:cNvSpPr/>
          <p:nvPr/>
        </p:nvSpPr>
        <p:spPr>
          <a:xfrm>
            <a:off x="304800" y="6172200"/>
            <a:ext cx="8839200" cy="523220"/>
          </a:xfrm>
          <a:prstGeom prst="rect">
            <a:avLst/>
          </a:prstGeom>
        </p:spPr>
        <p:txBody>
          <a:bodyPr wrap="square">
            <a:spAutoFit/>
          </a:bodyPr>
          <a:lstStyle/>
          <a:p>
            <a:r>
              <a:rPr lang="en-US" sz="1400" dirty="0" smtClean="0"/>
              <a:t>Cornish PL, Knowles SR, </a:t>
            </a:r>
            <a:r>
              <a:rPr lang="en-US" sz="1400" dirty="0" err="1" smtClean="0"/>
              <a:t>Marchesano</a:t>
            </a:r>
            <a:r>
              <a:rPr lang="en-US" sz="1400" dirty="0" smtClean="0"/>
              <a:t> R, et al. Unintended medication discrepancies at the time of hospital admission. Arch Intern Med. 2005;165:424-429. </a:t>
            </a:r>
            <a:endParaRPr lang="en-US" sz="1400" dirty="0"/>
          </a:p>
        </p:txBody>
      </p:sp>
      <p:pic>
        <p:nvPicPr>
          <p:cNvPr id="74754" name="Picture 2"/>
          <p:cNvPicPr>
            <a:picLocks noChangeAspect="1" noChangeArrowheads="1"/>
          </p:cNvPicPr>
          <p:nvPr/>
        </p:nvPicPr>
        <p:blipFill>
          <a:blip r:embed="rId2" cstate="print"/>
          <a:srcRect/>
          <a:stretch>
            <a:fillRect/>
          </a:stretch>
        </p:blipFill>
        <p:spPr bwMode="auto">
          <a:xfrm>
            <a:off x="4419600" y="1600200"/>
            <a:ext cx="4191000" cy="4061460"/>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Medication Reconciliation</a:t>
            </a:r>
            <a:endParaRPr lang="en-US" dirty="0"/>
          </a:p>
        </p:txBody>
      </p:sp>
      <p:sp>
        <p:nvSpPr>
          <p:cNvPr id="5" name="Text Placeholder 4"/>
          <p:cNvSpPr>
            <a:spLocks noGrp="1"/>
          </p:cNvSpPr>
          <p:nvPr>
            <p:ph type="body" idx="1"/>
          </p:nvPr>
        </p:nvSpPr>
        <p:spPr/>
        <p:txBody>
          <a:bodyPr/>
          <a:lstStyle/>
          <a:p>
            <a:r>
              <a:rPr lang="en-US" dirty="0" smtClean="0"/>
              <a:t>Definitions, etc</a:t>
            </a:r>
            <a:endParaRPr lang="en-US" dirty="0"/>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Medication Reconciliation: A Definition?</a:t>
            </a:r>
            <a:endParaRPr lang="en-US" dirty="0"/>
          </a:p>
        </p:txBody>
      </p:sp>
      <p:sp>
        <p:nvSpPr>
          <p:cNvPr id="3" name="Vertical Text Placeholder 2"/>
          <p:cNvSpPr>
            <a:spLocks noGrp="1"/>
          </p:cNvSpPr>
          <p:nvPr>
            <p:ph type="body" orient="vert" idx="1"/>
          </p:nvPr>
        </p:nvSpPr>
        <p:spPr>
          <a:xfrm>
            <a:off x="609600" y="1447800"/>
            <a:ext cx="8077200" cy="2362200"/>
          </a:xfrm>
        </p:spPr>
        <p:txBody>
          <a:bodyPr vert="horz"/>
          <a:lstStyle/>
          <a:p>
            <a:r>
              <a:rPr lang="en-US" dirty="0" smtClean="0"/>
              <a:t>No standard exist.</a:t>
            </a:r>
          </a:p>
          <a:p>
            <a:r>
              <a:rPr lang="en-US" dirty="0" smtClean="0"/>
              <a:t>Consensus document from 2010 TJC publication recommends “a consortium of clinical, quality, and regulatory stakeholders” address the issue.</a:t>
            </a:r>
          </a:p>
          <a:p>
            <a:pPr>
              <a:buNone/>
            </a:pPr>
            <a:endParaRPr lang="en-US" dirty="0"/>
          </a:p>
        </p:txBody>
      </p:sp>
      <p:sp>
        <p:nvSpPr>
          <p:cNvPr id="4" name="Rounded Rectangle 3"/>
          <p:cNvSpPr/>
          <p:nvPr/>
        </p:nvSpPr>
        <p:spPr>
          <a:xfrm>
            <a:off x="1219200" y="3810000"/>
            <a:ext cx="6705600" cy="1828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smtClean="0">
                <a:solidFill>
                  <a:schemeClr val="bg1"/>
                </a:solidFill>
              </a:rPr>
              <a:t>The process of verifying that a patient’s current list of medications (including dose, route, and frequency) is correct and that the medications are currently medically necessary and safe.</a:t>
            </a:r>
          </a:p>
        </p:txBody>
      </p:sp>
      <p:sp>
        <p:nvSpPr>
          <p:cNvPr id="5" name="TextBox 4"/>
          <p:cNvSpPr txBox="1"/>
          <p:nvPr/>
        </p:nvSpPr>
        <p:spPr>
          <a:xfrm>
            <a:off x="533400" y="6019800"/>
            <a:ext cx="7467600" cy="1015663"/>
          </a:xfrm>
          <a:prstGeom prst="rect">
            <a:avLst/>
          </a:prstGeom>
          <a:noFill/>
        </p:spPr>
        <p:txBody>
          <a:bodyPr wrap="square" rtlCol="0">
            <a:spAutoFit/>
          </a:bodyPr>
          <a:lstStyle/>
          <a:p>
            <a:r>
              <a:rPr lang="en-US" sz="1400" dirty="0" smtClean="0"/>
              <a:t>Greenwald et al. Making inpatient medication reconciliation patient centered, clinically relevant, and implementable: a consensus statement on key principles and necessary first steps. </a:t>
            </a:r>
            <a:r>
              <a:rPr lang="en-US" sz="1400" dirty="0" err="1" smtClean="0"/>
              <a:t>Jt</a:t>
            </a:r>
            <a:r>
              <a:rPr lang="en-US" sz="1400" dirty="0" smtClean="0"/>
              <a:t> </a:t>
            </a:r>
            <a:r>
              <a:rPr lang="en-US" sz="1400" dirty="0" err="1" smtClean="0"/>
              <a:t>Comm</a:t>
            </a:r>
            <a:r>
              <a:rPr lang="en-US" sz="1400" dirty="0" smtClean="0"/>
              <a:t> J </a:t>
            </a:r>
            <a:r>
              <a:rPr lang="en-US" sz="1400" dirty="0" err="1" smtClean="0"/>
              <a:t>Qual</a:t>
            </a:r>
            <a:r>
              <a:rPr lang="en-US" sz="1400" dirty="0" smtClean="0"/>
              <a:t> Patient </a:t>
            </a:r>
            <a:r>
              <a:rPr lang="en-US" sz="1400" dirty="0" err="1" smtClean="0"/>
              <a:t>Saf</a:t>
            </a:r>
            <a:r>
              <a:rPr lang="en-US" sz="1400" dirty="0" smtClean="0"/>
              <a:t>. 2010 Nov;36(11):504-13, 481.</a:t>
            </a:r>
          </a:p>
          <a:p>
            <a:endParaRPr lang="en-US" b="1" dirty="0"/>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TJC 2005 NPSG #8</a:t>
            </a:r>
            <a:endParaRPr lang="en-US" dirty="0"/>
          </a:p>
        </p:txBody>
      </p:sp>
      <p:sp>
        <p:nvSpPr>
          <p:cNvPr id="4" name="Content Placeholder 3"/>
          <p:cNvSpPr>
            <a:spLocks noGrp="1"/>
          </p:cNvSpPr>
          <p:nvPr>
            <p:ph sz="quarter" idx="1"/>
          </p:nvPr>
        </p:nvSpPr>
        <p:spPr/>
        <p:txBody>
          <a:bodyPr>
            <a:normAutofit/>
          </a:bodyPr>
          <a:lstStyle/>
          <a:p>
            <a:r>
              <a:rPr lang="en-US" sz="2400" dirty="0" smtClean="0"/>
              <a:t>Goal:  Accurately and completely reconcile medications across the continuum of care.</a:t>
            </a:r>
          </a:p>
          <a:p>
            <a:r>
              <a:rPr lang="en-US" sz="2400" dirty="0" smtClean="0"/>
              <a:t>Standard 8a: </a:t>
            </a:r>
            <a:r>
              <a:rPr lang="en-US" sz="2400" u="sng" dirty="0" smtClean="0"/>
              <a:t>Develop a process</a:t>
            </a:r>
            <a:r>
              <a:rPr lang="en-US" sz="2400" dirty="0" smtClean="0"/>
              <a:t> for obtaining and documenting a complete list of the patient’s current medications upon the patient’s admission to the organization and </a:t>
            </a:r>
            <a:r>
              <a:rPr lang="en-US" sz="2400" u="sng" dirty="0" smtClean="0"/>
              <a:t>with the involvement of the patient</a:t>
            </a:r>
            <a:r>
              <a:rPr lang="en-US" sz="2400" dirty="0" smtClean="0"/>
              <a:t>. </a:t>
            </a:r>
          </a:p>
          <a:p>
            <a:r>
              <a:rPr lang="en-US" sz="2400" dirty="0" smtClean="0"/>
              <a:t>Standard 8b: A complete list of the patient’s medications is communicated to the </a:t>
            </a:r>
            <a:r>
              <a:rPr lang="en-US" sz="2400" u="sng" dirty="0" smtClean="0"/>
              <a:t>next provider of service</a:t>
            </a:r>
            <a:r>
              <a:rPr lang="en-US" sz="2400" dirty="0" smtClean="0"/>
              <a:t> when it refers or transfers the patient to another setting, service, practitioner, or level of care within and outside the organization.</a:t>
            </a:r>
          </a:p>
          <a:p>
            <a:endParaRPr lang="en-US" sz="2400" dirty="0"/>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TJC - Medication Reconciliation (2007)</a:t>
            </a:r>
            <a:endParaRPr lang="en-US" dirty="0"/>
          </a:p>
        </p:txBody>
      </p:sp>
      <p:sp>
        <p:nvSpPr>
          <p:cNvPr id="3" name="Vertical Text Placeholder 2"/>
          <p:cNvSpPr>
            <a:spLocks noGrp="1"/>
          </p:cNvSpPr>
          <p:nvPr>
            <p:ph type="body" orient="vert" idx="1"/>
          </p:nvPr>
        </p:nvSpPr>
        <p:spPr/>
        <p:txBody>
          <a:bodyPr>
            <a:normAutofit/>
          </a:bodyPr>
          <a:lstStyle/>
          <a:p>
            <a:r>
              <a:rPr lang="en-US" sz="2400" dirty="0" smtClean="0"/>
              <a:t>The process of comparing a patient's medication orders to all of the medications that the patient has been taking. </a:t>
            </a:r>
          </a:p>
          <a:p>
            <a:r>
              <a:rPr lang="en-US" sz="2400" dirty="0" smtClean="0"/>
              <a:t>This reconciliation is done to avoid medication errors such as omissions, duplications, dosing errors, or drug interactions. </a:t>
            </a:r>
          </a:p>
          <a:p>
            <a:r>
              <a:rPr lang="en-US" sz="2400" dirty="0" smtClean="0"/>
              <a:t>It should be done at </a:t>
            </a:r>
            <a:r>
              <a:rPr lang="en-US" sz="2400" u="sng" dirty="0" smtClean="0"/>
              <a:t>every transition of care </a:t>
            </a:r>
            <a:r>
              <a:rPr lang="en-US" sz="2400" dirty="0" smtClean="0"/>
              <a:t>in which new medications are ordered or existing orders are rewritten. </a:t>
            </a:r>
          </a:p>
          <a:p>
            <a:r>
              <a:rPr lang="en-US" sz="2400" dirty="0" smtClean="0"/>
              <a:t>Transitions in care include changes in setting, service, practitioner or level of care.</a:t>
            </a:r>
          </a:p>
        </p:txBody>
      </p:sp>
    </p:spTree>
  </p:cSld>
  <p:clrMapOvr>
    <a:masterClrMapping/>
  </p:clrMapOvr>
  <p:transition spd="med">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Custom 3">
      <a:dk1>
        <a:sysClr val="windowText" lastClr="000000"/>
      </a:dk1>
      <a:lt1>
        <a:sysClr val="window" lastClr="FFFFFF"/>
      </a:lt1>
      <a:dk2>
        <a:srgbClr val="009DD9"/>
      </a:dk2>
      <a:lt2>
        <a:srgbClr val="A5C249"/>
      </a:lt2>
      <a:accent1>
        <a:srgbClr val="0075A2"/>
      </a:accent1>
      <a:accent2>
        <a:srgbClr val="85DFD0"/>
      </a:accent2>
      <a:accent3>
        <a:srgbClr val="0BD0D9"/>
      </a:accent3>
      <a:accent4>
        <a:srgbClr val="10CF9B"/>
      </a:accent4>
      <a:accent5>
        <a:srgbClr val="7CCA62"/>
      </a:accent5>
      <a:accent6>
        <a:srgbClr val="A5C249"/>
      </a:accent6>
      <a:hlink>
        <a:srgbClr val="E2D700"/>
      </a:hlink>
      <a:folHlink>
        <a:srgbClr val="85DFD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4279</TotalTime>
  <Words>1931</Words>
  <Application>Microsoft Office PowerPoint</Application>
  <PresentationFormat>On-screen Show (4:3)</PresentationFormat>
  <Paragraphs>218</Paragraphs>
  <Slides>28</Slides>
  <Notes>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Equity</vt:lpstr>
      <vt:lpstr>Medication Reconciliation</vt:lpstr>
      <vt:lpstr>Medication… Reconciliation?</vt:lpstr>
      <vt:lpstr>Med Rec</vt:lpstr>
      <vt:lpstr>Patient Safety</vt:lpstr>
      <vt:lpstr>Patients at Risk</vt:lpstr>
      <vt:lpstr>Medication Reconciliation</vt:lpstr>
      <vt:lpstr>Medication Reconciliation: A Definition?</vt:lpstr>
      <vt:lpstr>TJC 2005 NPSG #8</vt:lpstr>
      <vt:lpstr>TJC - Medication Reconciliation (2007)</vt:lpstr>
      <vt:lpstr>AHRQ and Med Recon</vt:lpstr>
      <vt:lpstr>ASHP-APhA  Med Recon Consensus Statement</vt:lpstr>
      <vt:lpstr>ASHP-APhA Med Recon Goals</vt:lpstr>
      <vt:lpstr>Med Rec: The Process</vt:lpstr>
      <vt:lpstr>Slide 14</vt:lpstr>
      <vt:lpstr>The TJC Med Rec Journey</vt:lpstr>
      <vt:lpstr>Med Rec</vt:lpstr>
      <vt:lpstr>TJC 2011 Medication Reconciliation</vt:lpstr>
      <vt:lpstr>NPSG.03.06.01  “Maintain and communicate accurate patient medication information”</vt:lpstr>
      <vt:lpstr>What’s new?</vt:lpstr>
      <vt:lpstr>Slide 20</vt:lpstr>
      <vt:lpstr>IHI STAAR Initiative   Reduce Hospital Readmissions</vt:lpstr>
      <vt:lpstr>Physician Consortium for Performance Improvement® (PCPI)</vt:lpstr>
      <vt:lpstr>HEDIS Med Rec Measure</vt:lpstr>
      <vt:lpstr>CMS 2010 PQRI Measures</vt:lpstr>
      <vt:lpstr>Meaningful Use</vt:lpstr>
      <vt:lpstr>Meaningful Use Med Rec Requirement for Eligible Providers &amp; Hospitals</vt:lpstr>
      <vt:lpstr>Opportunities</vt:lpstr>
      <vt:lpstr>We’re On The Right Track</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Pharmacy OneSource 2011 Budget</dc:title>
  <dc:creator>Robert Chapel</dc:creator>
  <cp:lastModifiedBy>Sanu Jain</cp:lastModifiedBy>
  <cp:revision>423</cp:revision>
  <dcterms:created xsi:type="dcterms:W3CDTF">2010-08-15T18:22:33Z</dcterms:created>
  <dcterms:modified xsi:type="dcterms:W3CDTF">2011-07-27T19:57:39Z</dcterms:modified>
</cp:coreProperties>
</file>