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6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85.xml" ContentType="application/vnd.openxmlformats-officedocument.presentationml.slide+xml"/>
  <Override PartName="/ppt/slides/slide84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8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28.xml" ContentType="application/vnd.openxmlformats-officedocument.presentationml.slide+xml"/>
  <Override PartName="/ppt/slides/slide33.xml" ContentType="application/vnd.openxmlformats-officedocument.presentationml.slide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7"/>
  </p:notesMasterIdLst>
  <p:sldIdLst>
    <p:sldId id="256" r:id="rId2"/>
    <p:sldId id="464" r:id="rId3"/>
    <p:sldId id="387" r:id="rId4"/>
    <p:sldId id="465" r:id="rId5"/>
    <p:sldId id="468" r:id="rId6"/>
    <p:sldId id="323" r:id="rId7"/>
    <p:sldId id="322" r:id="rId8"/>
    <p:sldId id="301" r:id="rId9"/>
    <p:sldId id="335" r:id="rId10"/>
    <p:sldId id="410" r:id="rId11"/>
    <p:sldId id="440" r:id="rId12"/>
    <p:sldId id="441" r:id="rId13"/>
    <p:sldId id="467" r:id="rId14"/>
    <p:sldId id="388" r:id="rId15"/>
    <p:sldId id="389" r:id="rId16"/>
    <p:sldId id="390" r:id="rId17"/>
    <p:sldId id="412" r:id="rId18"/>
    <p:sldId id="413" r:id="rId19"/>
    <p:sldId id="461" r:id="rId20"/>
    <p:sldId id="462" r:id="rId21"/>
    <p:sldId id="330" r:id="rId22"/>
    <p:sldId id="331" r:id="rId23"/>
    <p:sldId id="463" r:id="rId24"/>
    <p:sldId id="333" r:id="rId25"/>
    <p:sldId id="334" r:id="rId26"/>
    <p:sldId id="445" r:id="rId27"/>
    <p:sldId id="332" r:id="rId28"/>
    <p:sldId id="327" r:id="rId29"/>
    <p:sldId id="328" r:id="rId30"/>
    <p:sldId id="339" r:id="rId31"/>
    <p:sldId id="340" r:id="rId32"/>
    <p:sldId id="341" r:id="rId33"/>
    <p:sldId id="416" r:id="rId34"/>
    <p:sldId id="417" r:id="rId35"/>
    <p:sldId id="446" r:id="rId36"/>
    <p:sldId id="336" r:id="rId37"/>
    <p:sldId id="337" r:id="rId38"/>
    <p:sldId id="338" r:id="rId39"/>
    <p:sldId id="419" r:id="rId40"/>
    <p:sldId id="420" r:id="rId41"/>
    <p:sldId id="447" r:id="rId42"/>
    <p:sldId id="422" r:id="rId43"/>
    <p:sldId id="423" r:id="rId44"/>
    <p:sldId id="448" r:id="rId45"/>
    <p:sldId id="425" r:id="rId46"/>
    <p:sldId id="426" r:id="rId47"/>
    <p:sldId id="449" r:id="rId48"/>
    <p:sldId id="428" r:id="rId49"/>
    <p:sldId id="429" r:id="rId50"/>
    <p:sldId id="450" r:id="rId51"/>
    <p:sldId id="431" r:id="rId52"/>
    <p:sldId id="432" r:id="rId53"/>
    <p:sldId id="451" r:id="rId54"/>
    <p:sldId id="434" r:id="rId55"/>
    <p:sldId id="435" r:id="rId56"/>
    <p:sldId id="436" r:id="rId57"/>
    <p:sldId id="343" r:id="rId58"/>
    <p:sldId id="342" r:id="rId59"/>
    <p:sldId id="357" r:id="rId60"/>
    <p:sldId id="437" r:id="rId61"/>
    <p:sldId id="411" r:id="rId62"/>
    <p:sldId id="392" r:id="rId63"/>
    <p:sldId id="452" r:id="rId64"/>
    <p:sldId id="399" r:id="rId65"/>
    <p:sldId id="396" r:id="rId66"/>
    <p:sldId id="397" r:id="rId67"/>
    <p:sldId id="398" r:id="rId68"/>
    <p:sldId id="403" r:id="rId69"/>
    <p:sldId id="400" r:id="rId70"/>
    <p:sldId id="401" r:id="rId71"/>
    <p:sldId id="402" r:id="rId72"/>
    <p:sldId id="438" r:id="rId73"/>
    <p:sldId id="439" r:id="rId74"/>
    <p:sldId id="453" r:id="rId75"/>
    <p:sldId id="454" r:id="rId76"/>
    <p:sldId id="358" r:id="rId77"/>
    <p:sldId id="376" r:id="rId78"/>
    <p:sldId id="359" r:id="rId79"/>
    <p:sldId id="360" r:id="rId80"/>
    <p:sldId id="316" r:id="rId81"/>
    <p:sldId id="456" r:id="rId82"/>
    <p:sldId id="458" r:id="rId83"/>
    <p:sldId id="365" r:id="rId84"/>
    <p:sldId id="367" r:id="rId85"/>
    <p:sldId id="459" r:id="rId8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FF66"/>
    <a:srgbClr val="CC00FF"/>
    <a:srgbClr val="3379CD"/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286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customXml" Target="../customXml/item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4DA8E-B375-D549-8FFF-089DAAA0ECE3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6C5DB-536D-E74D-9E69-AD1949F5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3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9E21-9B82-864D-8C42-8D1595EBCCFA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FDDF-8CFF-3B43-BFED-0FCE67CC1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9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9E21-9B82-864D-8C42-8D1595EBCCFA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FDDF-8CFF-3B43-BFED-0FCE67CC1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7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9E21-9B82-864D-8C42-8D1595EBCCFA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FDDF-8CFF-3B43-BFED-0FCE67CC1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7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9E21-9B82-864D-8C42-8D1595EBCCFA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FDDF-8CFF-3B43-BFED-0FCE67CC1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9E21-9B82-864D-8C42-8D1595EBCCFA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FDDF-8CFF-3B43-BFED-0FCE67CC1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9E21-9B82-864D-8C42-8D1595EBCCFA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FDDF-8CFF-3B43-BFED-0FCE67CC1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90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9E21-9B82-864D-8C42-8D1595EBCCFA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FDDF-8CFF-3B43-BFED-0FCE67CC1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8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9E21-9B82-864D-8C42-8D1595EBCCFA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FDDF-8CFF-3B43-BFED-0FCE67CC1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5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9E21-9B82-864D-8C42-8D1595EBCCFA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FDDF-8CFF-3B43-BFED-0FCE67CC1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3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9E21-9B82-864D-8C42-8D1595EBCCFA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FDDF-8CFF-3B43-BFED-0FCE67CC1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7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9E21-9B82-864D-8C42-8D1595EBCCFA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FDDF-8CFF-3B43-BFED-0FCE67CC1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3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E9E21-9B82-864D-8C42-8D1595EBCCFA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9FDDF-8CFF-3B43-BFED-0FCE67CC1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4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5563" cy="41388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604" y="4001990"/>
            <a:ext cx="7772400" cy="1470025"/>
          </a:xfrm>
        </p:spPr>
        <p:txBody>
          <a:bodyPr>
            <a:normAutofit/>
          </a:bodyPr>
          <a:lstStyle/>
          <a:p>
            <a:r>
              <a:rPr lang="en-US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</a:t>
            </a:r>
            <a:r>
              <a:rPr lang="en-US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Metrics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2019-2020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16918"/>
          <a:ext cx="8229600" cy="519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922226"/>
              </p:ext>
            </p:extLst>
          </p:nvPr>
        </p:nvGraphicFramePr>
        <p:xfrm>
          <a:off x="248901" y="999618"/>
          <a:ext cx="8437899" cy="457002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4378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19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1B: 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Liberal Birth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Without Intervention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liberal birth without intervention in spontaneous singleton </a:t>
                      </a:r>
                      <a:r>
                        <a:rPr lang="en-US" sz="20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20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37 week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Denominator: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Spontaneous singleton </a:t>
                      </a:r>
                      <a:r>
                        <a:rPr lang="en-US" sz="20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20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37 week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births</a:t>
                      </a:r>
                    </a:p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Exclusions: intrapartum transfers into facility,  fetal anomalies.</a:t>
                      </a:r>
                      <a:endParaRPr lang="en-US" sz="2000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Numerator: No intervention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Spontaneous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vaginal birth /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oxytocin / No episiotomy / No forceps /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 vacuum / No cesarean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Strata: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Parity (Nulliparous/Multiparous)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5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90" y="6501776"/>
            <a:ext cx="9198590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Foundation for Health Care Quality (FHCQ), 2019</a:t>
            </a:r>
            <a:r>
              <a:rPr lang="en-US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 COAP is an approved Coordinated Quality Improvement Program protected under Washington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Law, RCW 43.70.510. 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Unauthorized use or reproduction is strictly prohibited.</a:t>
            </a:r>
            <a:endParaRPr lang="en-US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405353" y="334775"/>
            <a:ext cx="8182466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Metric 1B: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Liberal Birth Without Intervention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Nulliparas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38428"/>
          <a:ext cx="1920240" cy="1097280"/>
        </p:xfrm>
        <a:graphic>
          <a:graphicData uri="http://schemas.openxmlformats.org/drawingml/2006/table">
            <a:tbl>
              <a:tblPr/>
              <a:tblGrid>
                <a:gridCol w="594360"/>
                <a:gridCol w="777240"/>
                <a:gridCol w="548640"/>
              </a:tblGrid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n/N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679/1511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44.9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642/1496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42.9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675/1468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46.0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610/1266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48.2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 2018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2606/5741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45.4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8486775" cy="3657600"/>
          </a:xfrm>
          <a:prstGeom prst="rect">
            <a:avLst/>
          </a:prstGeom>
        </p:spPr>
      </p:pic>
      <p:pic>
        <p:nvPicPr>
          <p:cNvPr id="6" name="p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9776" y="1138428"/>
            <a:ext cx="57150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90" y="6501776"/>
            <a:ext cx="9198590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Foundation for Health Care Quality (FHCQ), 2019</a:t>
            </a:r>
            <a:r>
              <a:rPr lang="en-US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 COAP is an approved Coordinated Quality Improvement Program protected under Washington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Law, RCW 43.70.510. 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Unauthorized use or reproduction is strictly prohibited.</a:t>
            </a:r>
            <a:endParaRPr lang="en-US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405353" y="334775"/>
            <a:ext cx="8182466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Metric 1B: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Liberal Birth Without Intervention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Multiparas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38428"/>
          <a:ext cx="1920240" cy="1097280"/>
        </p:xfrm>
        <a:graphic>
          <a:graphicData uri="http://schemas.openxmlformats.org/drawingml/2006/table">
            <a:tbl>
              <a:tblPr/>
              <a:tblGrid>
                <a:gridCol w="594360"/>
                <a:gridCol w="777240"/>
                <a:gridCol w="548640"/>
              </a:tblGrid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n/N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1543/2145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71.9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1497/2157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69.4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1688/2277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74.1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1412/1950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72.4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 2018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6140/8529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72.0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8486775" cy="3657600"/>
          </a:xfrm>
          <a:prstGeom prst="rect">
            <a:avLst/>
          </a:prstGeom>
        </p:spPr>
      </p:pic>
      <p:pic>
        <p:nvPicPr>
          <p:cNvPr id="6" name="p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9776" y="1138428"/>
            <a:ext cx="57150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4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5802" y="2154148"/>
            <a:ext cx="7070103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Metric 2: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Exclusive Breastfeeding at Discharge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20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644684"/>
              </p:ext>
            </p:extLst>
          </p:nvPr>
        </p:nvGraphicFramePr>
        <p:xfrm>
          <a:off x="457200" y="616918"/>
          <a:ext cx="8229600" cy="519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574297"/>
              </p:ext>
            </p:extLst>
          </p:nvPr>
        </p:nvGraphicFramePr>
        <p:xfrm>
          <a:off x="248901" y="999618"/>
          <a:ext cx="8437899" cy="427662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4378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19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 2: 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Exclusive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Breastfeeding at Discharge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Exclusive breastfeeding at the time of discharge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Denominator: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Liveborn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37 week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newborns</a:t>
                      </a:r>
                      <a:endParaRPr lang="en-US" sz="2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Exclusions: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fetal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anomalies, 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intrapartum 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transfers into the 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facility, antepartum, intrapartum and neonatal deaths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Numerator: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Exclusive breastfeeding at the time of discharge from hospital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Strata: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Parity (Nulliparous/Multiparous)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93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90" y="6501776"/>
            <a:ext cx="9198590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Foundation for Health Care Quality (FHCQ), 2019</a:t>
            </a:r>
            <a:r>
              <a:rPr lang="en-US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 COAP is an approved Coordinated Quality Improvement Program protected under Washington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Law, RCW 43.70.510. 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Unauthorized use or reproduction is strictly prohibited.</a:t>
            </a:r>
            <a:endParaRPr lang="en-US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198263" y="391335"/>
            <a:ext cx="8692884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Metric 2: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Exclusive Breastfeeding at Discharge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Nulliparas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38428"/>
          <a:ext cx="1920240" cy="1097280"/>
        </p:xfrm>
        <a:graphic>
          <a:graphicData uri="http://schemas.openxmlformats.org/drawingml/2006/table">
            <a:tbl>
              <a:tblPr/>
              <a:tblGrid>
                <a:gridCol w="594360"/>
                <a:gridCol w="777240"/>
                <a:gridCol w="548640"/>
              </a:tblGrid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n/N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1789/2503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71.5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1845/2533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72.8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1847/2547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72.5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1662/2342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71.0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 2018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7143/9925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72.0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8486775" cy="3657600"/>
          </a:xfrm>
          <a:prstGeom prst="rect">
            <a:avLst/>
          </a:prstGeom>
        </p:spPr>
      </p:pic>
      <p:pic>
        <p:nvPicPr>
          <p:cNvPr id="6" name="p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9776" y="1138428"/>
            <a:ext cx="57150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90" y="6501776"/>
            <a:ext cx="9198590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Foundation for Health Care Quality (FHCQ), 2019</a:t>
            </a:r>
            <a:r>
              <a:rPr lang="en-US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 COAP is an approved Coordinated Quality Improvement Program protected under Washington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Law, RCW 43.70.510. 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Unauthorized use or reproduction is strictly prohibited.</a:t>
            </a:r>
            <a:endParaRPr lang="en-US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198263" y="391335"/>
            <a:ext cx="8692884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Metric 2: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Exclusive Breastfeeding at Discharge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- Multiparas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38428"/>
          <a:ext cx="1920240" cy="1097280"/>
        </p:xfrm>
        <a:graphic>
          <a:graphicData uri="http://schemas.openxmlformats.org/drawingml/2006/table">
            <a:tbl>
              <a:tblPr/>
              <a:tblGrid>
                <a:gridCol w="594360"/>
                <a:gridCol w="777240"/>
                <a:gridCol w="548640"/>
              </a:tblGrid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n/N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2645/3866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68.4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2780/3906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71.2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2924/4147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70.5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2573/3727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69.0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 2018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10922/15646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69.8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8486775" cy="3657600"/>
          </a:xfrm>
          <a:prstGeom prst="rect">
            <a:avLst/>
          </a:prstGeom>
        </p:spPr>
      </p:pic>
      <p:pic>
        <p:nvPicPr>
          <p:cNvPr id="6" name="p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9776" y="1138428"/>
            <a:ext cx="57150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5802" y="2154148"/>
            <a:ext cx="7070103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Metric 3: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Postpartum Maternal Readmission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80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842628"/>
              </p:ext>
            </p:extLst>
          </p:nvPr>
        </p:nvGraphicFramePr>
        <p:xfrm>
          <a:off x="248901" y="999618"/>
          <a:ext cx="8437899" cy="397182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4378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19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 3: Postpartum Maternal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Readmission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Maternal readmission to hospital within 30 days of giving birth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Denominator: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childbearing persons who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gave birth at the facility</a:t>
                      </a:r>
                      <a:endParaRPr lang="en-US" sz="2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Exclusions: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Numerator: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Maternal readmission to hospital within 30 days of giving birth*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Strata: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Parity (Nulliparous/Multiparous)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2A4890F-94E8-42F5-A0ED-4F9054F20A55}"/>
              </a:ext>
            </a:extLst>
          </p:cNvPr>
          <p:cNvSpPr txBox="1"/>
          <p:nvPr/>
        </p:nvSpPr>
        <p:spPr>
          <a:xfrm>
            <a:off x="248901" y="5099603"/>
            <a:ext cx="8437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*Readmission may not be captured in all cases particularly if maternal readmission is to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facility</a:t>
            </a:r>
          </a:p>
        </p:txBody>
      </p:sp>
    </p:spTree>
    <p:extLst>
      <p:ext uri="{BB962C8B-B14F-4D97-AF65-F5344CB8AC3E}">
        <p14:creationId xmlns:p14="http://schemas.microsoft.com/office/powerpoint/2010/main" val="348130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90" y="6501776"/>
            <a:ext cx="9198590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Foundation for Health Care Quality (FHCQ), 2019</a:t>
            </a:r>
            <a:r>
              <a:rPr lang="en-US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 COAP is an approved Coordinated Quality Improvement Program protected under Washington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Law, RCW 43.70.510. 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Unauthorized use or reproduction is strictly prohibited.</a:t>
            </a:r>
            <a:endParaRPr lang="en-US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198263" y="391335"/>
            <a:ext cx="8692884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Metric 3: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Postpartum Maternal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Readmission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Nulliparas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38428"/>
          <a:ext cx="1920240" cy="1097280"/>
        </p:xfrm>
        <a:graphic>
          <a:graphicData uri="http://schemas.openxmlformats.org/drawingml/2006/table">
            <a:tbl>
              <a:tblPr/>
              <a:tblGrid>
                <a:gridCol w="594360"/>
                <a:gridCol w="777240"/>
                <a:gridCol w="548640"/>
              </a:tblGrid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n/N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41/2799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53/2854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65/2891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2.2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44/2647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 2018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203/11191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8486775" cy="3657600"/>
          </a:xfrm>
          <a:prstGeom prst="rect">
            <a:avLst/>
          </a:prstGeom>
        </p:spPr>
      </p:pic>
      <p:pic>
        <p:nvPicPr>
          <p:cNvPr id="6" name="p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9776" y="1138428"/>
            <a:ext cx="57150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304" y="898551"/>
            <a:ext cx="8408275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1A: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Birth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Without Intervention (by parity)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288" y="1258251"/>
            <a:ext cx="8408276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1B: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Liberal Birth Without Intervention (by parity)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288" y="1648994"/>
            <a:ext cx="8408275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2: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Exclusive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Breastfeeding at Discharge (by parity)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285" y="2019859"/>
            <a:ext cx="8408275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3: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Postpartum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Maternal Readmission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290" y="2408050"/>
            <a:ext cx="8408274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4: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Robson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Ten Group Classification for Cesarean Birth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285" y="2784792"/>
            <a:ext cx="8408276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5: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Treatment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Severe Hypertension Within 1 Hour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288" y="418027"/>
            <a:ext cx="8408275" cy="461665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2019-2020 OB COAP Dashboard Metrics: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4300" y="3170873"/>
            <a:ext cx="8408272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6: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Indicated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Cord Gases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300" y="3550534"/>
            <a:ext cx="8408275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7: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 4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Degree Laceration (by parity)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4304" y="3931220"/>
            <a:ext cx="8408276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8: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Severe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Maternal Morbidity (by parity)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4305" y="4300552"/>
            <a:ext cx="8408275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9: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Maternal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Blood Transfusion (by parity)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284" y="4679111"/>
            <a:ext cx="8408275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Maternal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ICU Admit or Blood Transfusion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4 units (by parity)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4309" y="5041402"/>
            <a:ext cx="8408271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11: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NICU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Admission/Newborn Transfer at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37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Wks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on Del (by parity)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4309" y="5427002"/>
            <a:ext cx="8408271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Maternal &amp; Newborn Rare/Serious Outcomes (by level, not by site)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609" y="6065484"/>
            <a:ext cx="884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 place to start…you may or may not use them all…we welcome suggestions 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4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90" y="6501776"/>
            <a:ext cx="9198590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Foundation for Health Care Quality (FHCQ), 2019</a:t>
            </a:r>
            <a:r>
              <a:rPr lang="en-US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 COAP is an approved Coordinated Quality Improvement Program protected under Washington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Law, RCW 43.70.510. 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Unauthorized use or reproduction is strictly prohibited.</a:t>
            </a:r>
            <a:endParaRPr lang="en-US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198263" y="391335"/>
            <a:ext cx="8692884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Metric 3: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Postpartum Maternal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Readmission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Multiparas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38428"/>
          <a:ext cx="1920240" cy="1097280"/>
        </p:xfrm>
        <a:graphic>
          <a:graphicData uri="http://schemas.openxmlformats.org/drawingml/2006/table">
            <a:tbl>
              <a:tblPr/>
              <a:tblGrid>
                <a:gridCol w="594360"/>
                <a:gridCol w="777240"/>
                <a:gridCol w="548640"/>
              </a:tblGrid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n/N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49/4290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52/4301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71/4626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50/4157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 2018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222/17374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8486775" cy="3657600"/>
          </a:xfrm>
          <a:prstGeom prst="rect">
            <a:avLst/>
          </a:prstGeom>
        </p:spPr>
      </p:pic>
      <p:pic>
        <p:nvPicPr>
          <p:cNvPr id="6" name="p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9776" y="1138428"/>
            <a:ext cx="57150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9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5802" y="2154148"/>
            <a:ext cx="7070103" cy="8309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Metric 4: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Robson Ten Group Classification for Cesarean Birth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7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6-06 at 10.15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411" y="1196132"/>
            <a:ext cx="2963526" cy="2250752"/>
          </a:xfrm>
          <a:prstGeom prst="rect">
            <a:avLst/>
          </a:prstGeom>
        </p:spPr>
      </p:pic>
      <p:pic>
        <p:nvPicPr>
          <p:cNvPr id="3" name="Picture 2" descr="Screen Shot 2019-06-06 at 10.15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87" y="1727515"/>
            <a:ext cx="2794000" cy="111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231" y="3596672"/>
            <a:ext cx="8399281" cy="310854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Robson Group</a:t>
            </a:r>
          </a:p>
          <a:p>
            <a:endParaRPr lang="en-US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1 	Nulliparous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single cephalic, ≥37 weeks, spontaneous labor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2 	Nulliparous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single cephalic, ≥37 weeks, induced or no-labor cesarean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3 	Multiparous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(excluding previous cesareans), single cephalic, ≥37 weeks, spontaneous labor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4 	Multiparous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single cephalic, ≥37 weeks, induced or no-labor cesarean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5 	Previous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cesarean, single cephalic ≥37 weeks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6 	All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nulliparous breeches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7 	All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multiparous breeches (including previous cesareans)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8 	All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multiple pregnancies (including previous cesareans)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9 	All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abnormal lies (including previous cesareans)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10 	All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single cephalic, &lt;37 weeks (including previous cesareans)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Non-classifiable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5360" y="251822"/>
            <a:ext cx="7070103" cy="8309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Metric 4: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Robson Ten Group Classification for Cesarean Birth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96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90" y="6501776"/>
            <a:ext cx="9198590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Foundation for Health Care Quality (FHCQ), 2019</a:t>
            </a:r>
            <a:r>
              <a:rPr lang="en-US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 COAP is an approved Coordinated Quality Improvement Program protected under Washington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Law, RCW 43.70.510. 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Unauthorized use or reproduction is strictly prohibited.</a:t>
            </a:r>
            <a:endParaRPr lang="en-US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889464" y="306494"/>
            <a:ext cx="7070103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Robson Contribution Table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229868"/>
          <a:ext cx="7840980" cy="5120640"/>
        </p:xfrm>
        <a:graphic>
          <a:graphicData uri="http://schemas.openxmlformats.org/drawingml/2006/table">
            <a:tbl>
              <a:tblPr/>
              <a:tblGrid>
                <a:gridCol w="1463040"/>
                <a:gridCol w="1037844"/>
                <a:gridCol w="1037844"/>
                <a:gridCol w="1037844"/>
                <a:gridCol w="1037844"/>
                <a:gridCol w="1037844"/>
                <a:gridCol w="1188720"/>
              </a:tblGrid>
              <a:tr h="41148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Robson Group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Number of births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Percent of births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Number of  Cesareans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Cesarean rate (%)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Percent of Cesareans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Cesarean contribution (%)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Robson group 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5157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19.7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857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16.6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10.5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3.3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Robson group 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3764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14.4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1560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41.4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19.0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6.0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Robson group 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6630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25.3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2.8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 2.3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0.7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Robson group 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3575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13.7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417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11.7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 5.1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1.6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 b="1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Robson group 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3901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14.9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3170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81.3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38.7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12.1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Robson group 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492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 1.9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473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96.1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 5.8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1.8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Robson group 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506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 1.9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477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94.3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 5.8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1.8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Robson group 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430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 1.6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309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71.9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 3.8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1.2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Robson group 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 0.4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92.9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 1.1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0.4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Robson group 10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1630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 6.2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647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39.7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 7.9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2.5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 cases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26184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8189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31.3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3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31.3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8E8E8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3466681"/>
            <a:ext cx="7840980" cy="391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96932" y="3466680"/>
            <a:ext cx="532562" cy="39188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21865" y="3466680"/>
            <a:ext cx="492368" cy="391887"/>
          </a:xfrm>
          <a:prstGeom prst="rect">
            <a:avLst/>
          </a:prstGeom>
          <a:noFill/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77424" y="3466680"/>
            <a:ext cx="520755" cy="391887"/>
          </a:xfrm>
          <a:prstGeom prst="rect">
            <a:avLst/>
          </a:prstGeom>
          <a:noFill/>
          <a:ln w="38100">
            <a:solidFill>
              <a:srgbClr val="66FF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1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802" y="2154148"/>
            <a:ext cx="7070103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Robson Group 1: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NTSV Spontaneous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7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992686"/>
              </p:ext>
            </p:extLst>
          </p:nvPr>
        </p:nvGraphicFramePr>
        <p:xfrm>
          <a:off x="457200" y="616918"/>
          <a:ext cx="8229600" cy="519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879424"/>
              </p:ext>
            </p:extLst>
          </p:nvPr>
        </p:nvGraphicFramePr>
        <p:xfrm>
          <a:off x="248901" y="999618"/>
          <a:ext cx="8791369" cy="427092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791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19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Robson Group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 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NTSV Spontaneous</a:t>
                      </a:r>
                      <a:r>
                        <a:rPr lang="en-US" sz="2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Labor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Cesarean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 for n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ulliparous, singleton, cephalic, ≥37 weeks, in spontaneous labor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Denominator: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n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ulliparous, singleton, cephalic, ≥37 weeks, in spontaneous labor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Numerator: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esarean births</a:t>
                      </a:r>
                    </a:p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Exclusions: Intrapartum transfers into the facility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Strata: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1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90" y="6501776"/>
            <a:ext cx="9198590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Foundation for Health Care Quality (FHCQ), 2019</a:t>
            </a:r>
            <a:r>
              <a:rPr lang="en-US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 COAP is an approved Coordinated Quality Improvement Program protected under Washington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Law, RCW 43.70.510. 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Unauthorized use or reproduction is strictly prohibited.</a:t>
            </a:r>
            <a:endParaRPr lang="en-US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1009653" y="419616"/>
            <a:ext cx="7070103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Robson Group 1: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NTSV Spontaneous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abor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38428"/>
          <a:ext cx="1920240" cy="1097280"/>
        </p:xfrm>
        <a:graphic>
          <a:graphicData uri="http://schemas.openxmlformats.org/drawingml/2006/table">
            <a:tbl>
              <a:tblPr/>
              <a:tblGrid>
                <a:gridCol w="594360"/>
                <a:gridCol w="777240"/>
                <a:gridCol w="548640"/>
              </a:tblGrid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n/N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231/1351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17.1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229/1334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17.2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220/1329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16.6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177/1143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15.5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 2018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857/5157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16.6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8486775" cy="3657600"/>
          </a:xfrm>
          <a:prstGeom prst="rect">
            <a:avLst/>
          </a:prstGeom>
        </p:spPr>
      </p:pic>
      <p:pic>
        <p:nvPicPr>
          <p:cNvPr id="6" name="p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9776" y="1138428"/>
            <a:ext cx="57150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3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608" y="2451214"/>
            <a:ext cx="7965650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Robson Group 2: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NTSV Induced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abor or No-Labor CS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8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863671"/>
              </p:ext>
            </p:extLst>
          </p:nvPr>
        </p:nvGraphicFramePr>
        <p:xfrm>
          <a:off x="457200" y="616918"/>
          <a:ext cx="8229600" cy="519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778372"/>
              </p:ext>
            </p:extLst>
          </p:nvPr>
        </p:nvGraphicFramePr>
        <p:xfrm>
          <a:off x="248901" y="840801"/>
          <a:ext cx="8791369" cy="427092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791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194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Robson Group </a:t>
                      </a:r>
                      <a:r>
                        <a:rPr lang="en-US" sz="2400" dirty="0" smtClean="0"/>
                        <a:t>2: NTSV Induced Labor or No-Labor CS</a:t>
                      </a:r>
                      <a:endParaRPr lang="en-US" sz="2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/>
                        <a:t>Definition: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Cesarean</a:t>
                      </a:r>
                      <a:r>
                        <a:rPr lang="en-US" sz="2000" baseline="0" dirty="0"/>
                        <a:t> rate for</a:t>
                      </a:r>
                      <a:r>
                        <a:rPr lang="en-US" sz="2000" dirty="0"/>
                        <a:t> nulliparous, single cephalic, ≥37 weeks, induced or no-labor cesarean*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/>
                        <a:t>Denominator: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/>
                        <a:t>All n</a:t>
                      </a:r>
                      <a:r>
                        <a:rPr lang="en-US" sz="2000" dirty="0"/>
                        <a:t>ulliparous, singleton, cephalic, ≥37 weeks, induced or no-labor cesarean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/>
                        <a:t>Numerator: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/>
                        <a:t>C</a:t>
                      </a:r>
                      <a:r>
                        <a:rPr lang="en-US" sz="2000" baseline="0" dirty="0"/>
                        <a:t>esarean birth</a:t>
                      </a:r>
                    </a:p>
                    <a:p>
                      <a:r>
                        <a:rPr lang="en-US" sz="2000" baseline="0" dirty="0"/>
                        <a:t>Exclusions: intrapartum transfers into the facility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/>
                        <a:t>Strata: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None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8901" y="5518960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 Cesarean without attempting vaginal birth</a:t>
            </a:r>
          </a:p>
        </p:txBody>
      </p:sp>
    </p:spTree>
    <p:extLst>
      <p:ext uri="{BB962C8B-B14F-4D97-AF65-F5344CB8AC3E}">
        <p14:creationId xmlns:p14="http://schemas.microsoft.com/office/powerpoint/2010/main" val="37487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90" y="6501776"/>
            <a:ext cx="9198590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Foundation for Health Care Quality (FHCQ), 2019</a:t>
            </a:r>
            <a:r>
              <a:rPr lang="en-US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 COAP is an approved Coordinated Quality Improvement Program protected under Washington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Law, RCW 43.70.510. 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Unauthorized use or reproduction is strictly prohibited.</a:t>
            </a:r>
            <a:endParaRPr lang="en-US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441691" y="396171"/>
            <a:ext cx="7965650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Robson Group 2: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NTSV Induced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abor or No-Labor CS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38428"/>
          <a:ext cx="1920240" cy="1097280"/>
        </p:xfrm>
        <a:graphic>
          <a:graphicData uri="http://schemas.openxmlformats.org/drawingml/2006/table">
            <a:tbl>
              <a:tblPr/>
              <a:tblGrid>
                <a:gridCol w="594360"/>
                <a:gridCol w="777240"/>
                <a:gridCol w="548640"/>
              </a:tblGrid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n/N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357/883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40.4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394/939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42.0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412/978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42.1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397/964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41.2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 2018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1560/3764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41.4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8486775" cy="3657600"/>
          </a:xfrm>
          <a:prstGeom prst="rect">
            <a:avLst/>
          </a:prstGeom>
        </p:spPr>
      </p:pic>
      <p:pic>
        <p:nvPicPr>
          <p:cNvPr id="6" name="p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9776" y="1138428"/>
            <a:ext cx="57150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5802" y="2154148"/>
            <a:ext cx="7070103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Understanding the Dashboards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68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608" y="2451214"/>
            <a:ext cx="7965650" cy="8309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Robson Group 3: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Multiparous (No Prior Cesarean) TSV Spontaneous Labor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1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365347"/>
              </p:ext>
            </p:extLst>
          </p:nvPr>
        </p:nvGraphicFramePr>
        <p:xfrm>
          <a:off x="248901" y="999618"/>
          <a:ext cx="8791369" cy="493578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791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194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Robson Group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Multiparous (No Prior Cesarean) TSV Spontaneous Labor</a:t>
                      </a:r>
                      <a:endParaRPr lang="en-US" sz="2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Cesarean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 for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multiparous, single cephalic, ≥37 weeks, spontaneous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 and no history of cesarean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Denominator: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multi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parous, singleton, cephalic, ≥37 weeks, spontaneous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 and no history of cesarean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Numerator: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esarean births</a:t>
                      </a:r>
                    </a:p>
                    <a:p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Exclusions: intrapartum transfers into the facility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Strata: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17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90" y="6501776"/>
            <a:ext cx="9198590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Foundation for Health Care Quality (FHCQ), 2019</a:t>
            </a:r>
            <a:r>
              <a:rPr lang="en-US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 COAP is an approved Coordinated Quality Improvement Program protected under Washington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Law, RCW 43.70.510. 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Unauthorized use or reproduction is strictly prohibited.</a:t>
            </a:r>
            <a:endParaRPr lang="en-US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7"/>
          <p:cNvSpPr txBox="1"/>
          <p:nvPr/>
        </p:nvSpPr>
        <p:spPr>
          <a:xfrm>
            <a:off x="441691" y="245342"/>
            <a:ext cx="7965650" cy="8309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Robson Group 3: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Multiparous (No Prior Cesarean) TSV Spontaneous Labor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38428"/>
          <a:ext cx="1920240" cy="1097280"/>
        </p:xfrm>
        <a:graphic>
          <a:graphicData uri="http://schemas.openxmlformats.org/drawingml/2006/table">
            <a:tbl>
              <a:tblPr/>
              <a:tblGrid>
                <a:gridCol w="594360"/>
                <a:gridCol w="777240"/>
                <a:gridCol w="548640"/>
              </a:tblGrid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n/N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46/1672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2.8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53/1685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3.1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48/1760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2.7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40/1513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2.6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 2018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187/6630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2.8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8486775" cy="3657600"/>
          </a:xfrm>
          <a:prstGeom prst="rect">
            <a:avLst/>
          </a:prstGeom>
        </p:spPr>
      </p:pic>
      <p:pic>
        <p:nvPicPr>
          <p:cNvPr id="6" name="p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9776" y="1138428"/>
            <a:ext cx="57150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608" y="2451214"/>
            <a:ext cx="7965650" cy="8309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Robson Group 4: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Multiparous (No Prior Cesarean) TSV Induced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abor or No-Labor CS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8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16918"/>
          <a:ext cx="8229600" cy="519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892505"/>
              </p:ext>
            </p:extLst>
          </p:nvPr>
        </p:nvGraphicFramePr>
        <p:xfrm>
          <a:off x="248901" y="840801"/>
          <a:ext cx="8791369" cy="493578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791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194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Robson Group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 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Multiparous (No Prior Cesarean) TSV Induced Labor or No-Labor 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Cesarean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 for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multiparous, single cephalic, ≥37 weeks, induced or no-labor cesarean*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Denominator: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n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ulliparous, singleton, cephalic, ≥37 weeks, induced or no-labor cesarean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Numerator: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esarean birth</a:t>
                      </a:r>
                    </a:p>
                    <a:p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Exclusions: intrapartum transfers into the facility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Strata: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8901" y="5847895"/>
            <a:ext cx="451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*Cesarean without attempting vaginal birth</a:t>
            </a:r>
          </a:p>
        </p:txBody>
      </p:sp>
    </p:spTree>
    <p:extLst>
      <p:ext uri="{BB962C8B-B14F-4D97-AF65-F5344CB8AC3E}">
        <p14:creationId xmlns:p14="http://schemas.microsoft.com/office/powerpoint/2010/main" val="4434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90" y="6501776"/>
            <a:ext cx="9198590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Foundation for Health Care Quality (FHCQ), 2019</a:t>
            </a:r>
            <a:r>
              <a:rPr lang="en-US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 COAP is an approved Coordinated Quality Improvement Program protected under Washington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Law, RCW 43.70.510. 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Unauthorized use or reproduction is strictly prohibited.</a:t>
            </a:r>
            <a:endParaRPr lang="en-US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441691" y="235915"/>
            <a:ext cx="7965650" cy="8309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Robson Group 4: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Multiparous (No Prior Cesarean) TSV Induced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abor or No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abor CS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38428"/>
          <a:ext cx="1920240" cy="1097280"/>
        </p:xfrm>
        <a:graphic>
          <a:graphicData uri="http://schemas.openxmlformats.org/drawingml/2006/table">
            <a:tbl>
              <a:tblPr/>
              <a:tblGrid>
                <a:gridCol w="594360"/>
                <a:gridCol w="777240"/>
                <a:gridCol w="548640"/>
              </a:tblGrid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n/N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101/825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12.2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100/868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11.5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108/967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11.2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108/915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11.8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 2018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417/3575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11.7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8486775" cy="3657600"/>
          </a:xfrm>
          <a:prstGeom prst="rect">
            <a:avLst/>
          </a:prstGeom>
        </p:spPr>
      </p:pic>
      <p:pic>
        <p:nvPicPr>
          <p:cNvPr id="6" name="p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9776" y="1138428"/>
            <a:ext cx="57150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2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608" y="2451214"/>
            <a:ext cx="7965650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Robson Group 5: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Previous Cesarean TSV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740432"/>
              </p:ext>
            </p:extLst>
          </p:nvPr>
        </p:nvGraphicFramePr>
        <p:xfrm>
          <a:off x="248901" y="999618"/>
          <a:ext cx="8791369" cy="397182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791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194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Robson Group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 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Previous Cesarean TSV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Cesarean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 for p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revious cesarean, singleton, cephalic, ≥37 weeks at birth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Denominator: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revious cesarean, singleton, cephalic, ≥37 weeks at birth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Numerator: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esarean births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Exclusions: intrapartum transfers into the facility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Strata: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8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90" y="6501776"/>
            <a:ext cx="9198590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Foundation for Health Care Quality (FHCQ), 2019</a:t>
            </a:r>
            <a:r>
              <a:rPr lang="en-US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 COAP is an approved Coordinated Quality Improvement Program protected under Washington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Law, RCW 43.70.510. 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Unauthorized use or reproduction is strictly prohibited.</a:t>
            </a:r>
            <a:endParaRPr lang="en-US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441691" y="330183"/>
            <a:ext cx="7965650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Robson Group 5: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Previous Cesarean TSV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38428"/>
          <a:ext cx="1920240" cy="1097280"/>
        </p:xfrm>
        <a:graphic>
          <a:graphicData uri="http://schemas.openxmlformats.org/drawingml/2006/table">
            <a:tbl>
              <a:tblPr/>
              <a:tblGrid>
                <a:gridCol w="594360"/>
                <a:gridCol w="777240"/>
                <a:gridCol w="548640"/>
              </a:tblGrid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n/N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769/933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82.4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802/1002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80.0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827/1017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81.3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772/949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81.3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 2018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3170/3901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81.3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8486775" cy="3657600"/>
          </a:xfrm>
          <a:prstGeom prst="rect">
            <a:avLst/>
          </a:prstGeom>
        </p:spPr>
      </p:pic>
      <p:pic>
        <p:nvPicPr>
          <p:cNvPr id="6" name="p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9776" y="1138428"/>
            <a:ext cx="57150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5802" y="2154148"/>
            <a:ext cx="7070103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Robson Group 6: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Nulliparous Breeches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5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8112" y="3320830"/>
            <a:ext cx="6355864" cy="3004068"/>
          </a:xfrm>
          <a:prstGeom prst="rect">
            <a:avLst/>
          </a:prstGeom>
        </p:spPr>
      </p:pic>
      <p:pic>
        <p:nvPicPr>
          <p:cNvPr id="45" name="p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9776" y="1317270"/>
            <a:ext cx="5715000" cy="1788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FFFF">
              <a:alpha val="0"/>
            </a:srgbClr>
          </a:solidFill>
        </p:spPr>
        <p:txBody>
          <a:bodyPr>
            <a:noAutofit/>
          </a:bodyPr>
          <a:lstStyle/>
          <a:p>
            <a:r>
              <a:rPr sz="2800" dirty="0"/>
              <a:t>Metric 1. Birth without intervention (</a:t>
            </a:r>
            <a:r>
              <a:rPr sz="2800" dirty="0" err="1"/>
              <a:t>Multip</a:t>
            </a:r>
            <a:r>
              <a:rPr sz="28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612" y="133335"/>
            <a:ext cx="258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 number &amp; 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79165" y="491570"/>
            <a:ext cx="465173" cy="3161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4920" y="3054432"/>
            <a:ext cx="2467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Numerator, denominator and rate for your 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by 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 and over whole year, and OBCOAP wide 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for the year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79165" y="2727698"/>
            <a:ext cx="0" cy="3726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2612" y="4286223"/>
            <a:ext cx="1784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and 95% confidence intervals for each OBCOAP 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previous year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911596" y="1447800"/>
            <a:ext cx="0" cy="4362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00570" y="1176756"/>
            <a:ext cx="2022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CI for 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site’s 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734098" y="1472578"/>
            <a:ext cx="0" cy="7388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13470" y="11708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OBCOAP wide rate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7221948" y="422439"/>
            <a:ext cx="281788" cy="2574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419976" y="13783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 strata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30495" y="1176756"/>
            <a:ext cx="2045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at your 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quarter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3733014" y="3623375"/>
            <a:ext cx="1041559" cy="13256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59956" y="3346376"/>
            <a:ext cx="1824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in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black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668961" y="4813738"/>
            <a:ext cx="1225068" cy="4378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01087" y="5505104"/>
            <a:ext cx="238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ites identified by level of  neonatal and maternal care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197243" y="5860929"/>
            <a:ext cx="696786" cy="2116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975469" y="1382268"/>
            <a:ext cx="1" cy="2179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833581" y="3751647"/>
            <a:ext cx="1524000" cy="999462"/>
            <a:chOff x="3228317" y="1407998"/>
            <a:chExt cx="1524000" cy="999462"/>
          </a:xfrm>
        </p:grpSpPr>
        <p:sp>
          <p:nvSpPr>
            <p:cNvPr id="28" name="TextBox 27"/>
            <p:cNvSpPr txBox="1"/>
            <p:nvPr/>
          </p:nvSpPr>
          <p:spPr>
            <a:xfrm>
              <a:off x="3228317" y="1407998"/>
              <a:ext cx="15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OBCOAP wide rate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851484" y="1706088"/>
              <a:ext cx="0" cy="70137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362741" y="3124378"/>
            <a:ext cx="2867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MAWS rates* are in </a:t>
            </a:r>
            <a:r>
              <a:rPr lang="en-US" sz="1200" b="1" u="sng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I Hospital rates are in </a:t>
            </a:r>
            <a:r>
              <a:rPr lang="en-US" sz="1200" b="1" u="sng" dirty="0" smtClean="0">
                <a:solidFill>
                  <a:srgbClr val="3379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II Hospital rates are in </a:t>
            </a:r>
            <a:r>
              <a:rPr lang="en-US" sz="1200" b="1" u="sng" dirty="0">
                <a:solidFill>
                  <a:srgbClr val="D5D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III/IV Hospital rates are in </a:t>
            </a:r>
            <a:r>
              <a:rPr lang="en-US" sz="1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endParaRPr lang="en-US" sz="1200" b="1" u="sng" dirty="0">
              <a:solidFill>
                <a:srgbClr val="D5D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57582" y="6309340"/>
            <a:ext cx="4484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MAWS = Midwives Assoc. of WA State, which are the planned Community Births. These rates are not included in every metric 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/>
          </p:nvPr>
        </p:nvGraphicFramePr>
        <p:xfrm>
          <a:off x="381980" y="1327698"/>
          <a:ext cx="1920240" cy="1280160"/>
        </p:xfrm>
        <a:graphic>
          <a:graphicData uri="http://schemas.openxmlformats.org/drawingml/2006/table">
            <a:tbl>
              <a:tblPr/>
              <a:tblGrid>
                <a:gridCol w="594360"/>
                <a:gridCol w="777240"/>
                <a:gridCol w="548640"/>
              </a:tblGrid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n/N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88/261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33.7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81/258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31.4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75/217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34.6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51/164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31.1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 2018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295/900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32.8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OBCOAP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2606/5741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45.4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79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18" grpId="0"/>
      <p:bldP spid="22" grpId="0"/>
      <p:bldP spid="25" grpId="0"/>
      <p:bldP spid="29" grpId="0"/>
      <p:bldP spid="33" grpId="0"/>
      <p:bldP spid="36" grpId="0"/>
      <p:bldP spid="32" grpId="0"/>
      <p:bldP spid="3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275724"/>
              </p:ext>
            </p:extLst>
          </p:nvPr>
        </p:nvGraphicFramePr>
        <p:xfrm>
          <a:off x="248901" y="999618"/>
          <a:ext cx="8791369" cy="397182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791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19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Robson Group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 All Nulliparous Breeches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Cesarean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 for all singleton nulliparous breeches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Denominator: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Nulliparous, s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ingleton, breech presentations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Numerator: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esarean births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Exclusions: intrapartum transfers into the facility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Strata: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0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90" y="6501776"/>
            <a:ext cx="9198590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Foundation for Health Care Quality (FHCQ), 2019</a:t>
            </a:r>
            <a:r>
              <a:rPr lang="en-US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 COAP is an approved Coordinated Quality Improvement Program protected under Washington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Law, RCW 43.70.510. 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Unauthorized use or reproduction is strictly prohibited.</a:t>
            </a:r>
            <a:endParaRPr lang="en-US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009653" y="287641"/>
            <a:ext cx="7070103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Robson Group 6: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Nulliparous Breeches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38428"/>
          <a:ext cx="1920240" cy="1097280"/>
        </p:xfrm>
        <a:graphic>
          <a:graphicData uri="http://schemas.openxmlformats.org/drawingml/2006/table">
            <a:tbl>
              <a:tblPr/>
              <a:tblGrid>
                <a:gridCol w="594360"/>
                <a:gridCol w="777240"/>
                <a:gridCol w="548640"/>
              </a:tblGrid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n/N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121/127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95.3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112/118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94.9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125/130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96.2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115/117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98.3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 2018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473/492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96.1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8486775" cy="3657600"/>
          </a:xfrm>
          <a:prstGeom prst="rect">
            <a:avLst/>
          </a:prstGeom>
        </p:spPr>
      </p:pic>
      <p:pic>
        <p:nvPicPr>
          <p:cNvPr id="6" name="p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9776" y="1138428"/>
            <a:ext cx="57150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1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5802" y="2154148"/>
            <a:ext cx="7070103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Robson Group 7: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Multiparous Breeches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8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664577"/>
              </p:ext>
            </p:extLst>
          </p:nvPr>
        </p:nvGraphicFramePr>
        <p:xfrm>
          <a:off x="248901" y="999618"/>
          <a:ext cx="8791369" cy="397182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791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19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Robson Group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7: 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Multiparous</a:t>
                      </a:r>
                      <a:r>
                        <a:rPr lang="en-US" sz="2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Breeches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Cesarean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 for all singleton multiparous breeches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Denominator: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Multiparous, s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ingleton, breech presentations (including previous cesareans)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Numerator: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esarean births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Exclusions: intrapartum transfers into the facility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Strata: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0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90" y="6501776"/>
            <a:ext cx="9198590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Foundation for Health Care Quality (FHCQ), 2019</a:t>
            </a:r>
            <a:r>
              <a:rPr lang="en-US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 COAP is an approved Coordinated Quality Improvement Program protected under Washington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Law, RCW 43.70.510. 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Unauthorized use or reproduction is strictly prohibited.</a:t>
            </a:r>
            <a:endParaRPr lang="en-US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889464" y="287640"/>
            <a:ext cx="7070103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Robson Group 7: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Multiparous Breeches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38428"/>
          <a:ext cx="1920240" cy="1097280"/>
        </p:xfrm>
        <a:graphic>
          <a:graphicData uri="http://schemas.openxmlformats.org/drawingml/2006/table">
            <a:tbl>
              <a:tblPr/>
              <a:tblGrid>
                <a:gridCol w="594360"/>
                <a:gridCol w="777240"/>
                <a:gridCol w="548640"/>
              </a:tblGrid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n/N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133/143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93.0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102/110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92.7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134/141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95.0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108/112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96.4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 2018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477/506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94.3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8486775" cy="3657600"/>
          </a:xfrm>
          <a:prstGeom prst="rect">
            <a:avLst/>
          </a:prstGeom>
        </p:spPr>
      </p:pic>
      <p:pic>
        <p:nvPicPr>
          <p:cNvPr id="6" name="p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9776" y="1138428"/>
            <a:ext cx="57150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5802" y="2154148"/>
            <a:ext cx="7070103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Robson Group 8: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Multiple Pregnancies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30914"/>
              </p:ext>
            </p:extLst>
          </p:nvPr>
        </p:nvGraphicFramePr>
        <p:xfrm>
          <a:off x="248901" y="999618"/>
          <a:ext cx="8791369" cy="397182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791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19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Robson Group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 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Multiple Pregnancies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Cesarean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 for all multiple pregnancies (including previous cesareans)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Denominator: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pregnancies (including previous cesareans)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Numerator: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esarean births for Baby A*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Exclusions: intrapartum transfers into the facility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Strata: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6D2993B-EE9B-4AD6-8B89-C336D322F1AD}"/>
              </a:ext>
            </a:extLst>
          </p:cNvPr>
          <p:cNvSpPr txBox="1"/>
          <p:nvPr/>
        </p:nvSpPr>
        <p:spPr>
          <a:xfrm>
            <a:off x="248901" y="5343448"/>
            <a:ext cx="8791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*Cesarean rates in this group do not include cesareans for Baby B when Baby A is born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vaginally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Baby B is born by cesarean. These rates can be requested separately. </a:t>
            </a:r>
          </a:p>
        </p:txBody>
      </p:sp>
    </p:spTree>
    <p:extLst>
      <p:ext uri="{BB962C8B-B14F-4D97-AF65-F5344CB8AC3E}">
        <p14:creationId xmlns:p14="http://schemas.microsoft.com/office/powerpoint/2010/main" val="39358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90" y="6501776"/>
            <a:ext cx="9198590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Foundation for Health Care Quality (FHCQ), 2019</a:t>
            </a:r>
            <a:r>
              <a:rPr lang="en-US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 COAP is an approved Coordinated Quality Improvement Program protected under Washington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Law, RCW 43.70.510. 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Unauthorized use or reproduction is strictly prohibited.</a:t>
            </a:r>
            <a:endParaRPr lang="en-US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906669" y="306494"/>
            <a:ext cx="7070103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Robson Group 8: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Multiple Pregnancies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38428"/>
          <a:ext cx="1920240" cy="1097280"/>
        </p:xfrm>
        <a:graphic>
          <a:graphicData uri="http://schemas.openxmlformats.org/drawingml/2006/table">
            <a:tbl>
              <a:tblPr/>
              <a:tblGrid>
                <a:gridCol w="594360"/>
                <a:gridCol w="777240"/>
                <a:gridCol w="548640"/>
              </a:tblGrid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n/N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74/107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69.2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73/100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73.0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71/106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67.0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91/117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77.8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 2018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309/430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71.9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8486775" cy="3657600"/>
          </a:xfrm>
          <a:prstGeom prst="rect">
            <a:avLst/>
          </a:prstGeom>
        </p:spPr>
      </p:pic>
      <p:pic>
        <p:nvPicPr>
          <p:cNvPr id="6" name="p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9776" y="1138428"/>
            <a:ext cx="57150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5802" y="2154148"/>
            <a:ext cx="7070103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Robson Group 9: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Abnormal Lies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0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251068"/>
              </p:ext>
            </p:extLst>
          </p:nvPr>
        </p:nvGraphicFramePr>
        <p:xfrm>
          <a:off x="248901" y="999618"/>
          <a:ext cx="8791369" cy="427092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791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19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Robson Group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 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Abnormal Lies 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Cesarean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 for all singleton, abnormal lies* (including previous cesareans)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Denominator: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singleton pregnancies with abnormal lie* (including previous cesareans)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Numerator: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esarean births </a:t>
                      </a:r>
                    </a:p>
                    <a:p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Exclusions: intrapartum transfers into the facility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Strata: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6D2993B-EE9B-4AD6-8B89-C336D322F1AD}"/>
              </a:ext>
            </a:extLst>
          </p:cNvPr>
          <p:cNvSpPr txBox="1"/>
          <p:nvPr/>
        </p:nvSpPr>
        <p:spPr>
          <a:xfrm>
            <a:off x="248901" y="5423180"/>
            <a:ext cx="7507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*Abnormal lies included are transverse, oblique, and unstable lies.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note that brow and face presentations are classified as cephalic.</a:t>
            </a:r>
          </a:p>
        </p:txBody>
      </p:sp>
    </p:spTree>
    <p:extLst>
      <p:ext uri="{BB962C8B-B14F-4D97-AF65-F5344CB8AC3E}">
        <p14:creationId xmlns:p14="http://schemas.microsoft.com/office/powerpoint/2010/main" val="217500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5802" y="2154148"/>
            <a:ext cx="7070103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 COAP-Wide Aggregate Dashboard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90" y="6501776"/>
            <a:ext cx="9198590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Foundation for Health Care Quality (FHCQ), 2019</a:t>
            </a:r>
            <a:r>
              <a:rPr lang="en-US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 COAP is an approved Coordinated Quality Improvement Program protected under Washington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Law, RCW 43.70.510. 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Unauthorized use or reproduction is strictly prohibited.</a:t>
            </a:r>
            <a:endParaRPr lang="en-US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009653" y="240507"/>
            <a:ext cx="7070103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Robson Group 9: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Abnormal Lies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38428"/>
          <a:ext cx="1920240" cy="1097280"/>
        </p:xfrm>
        <a:graphic>
          <a:graphicData uri="http://schemas.openxmlformats.org/drawingml/2006/table">
            <a:tbl>
              <a:tblPr/>
              <a:tblGrid>
                <a:gridCol w="594360"/>
                <a:gridCol w="777240"/>
                <a:gridCol w="548640"/>
              </a:tblGrid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n/N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33/36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91.7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20/20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19/22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86.4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20/21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95.2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 2018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92/99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92.9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8486775" cy="3657600"/>
          </a:xfrm>
          <a:prstGeom prst="rect">
            <a:avLst/>
          </a:prstGeom>
        </p:spPr>
      </p:pic>
      <p:pic>
        <p:nvPicPr>
          <p:cNvPr id="6" name="p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9776" y="1138428"/>
            <a:ext cx="57150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5802" y="2154148"/>
            <a:ext cx="7070103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Robson Group 10: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Preterm Singleton Cephalic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77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738731"/>
              </p:ext>
            </p:extLst>
          </p:nvPr>
        </p:nvGraphicFramePr>
        <p:xfrm>
          <a:off x="248901" y="999618"/>
          <a:ext cx="8791369" cy="427092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791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19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Robson Group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 All Preterm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Singleton Cephalic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Cesarean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 for all singleton, cephalic preterm (&lt;37 week births), including previous cesareans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Denominator: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singleton cephalic births at &lt;37 weeks (including previous cesareans)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Numerator: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esarean births </a:t>
                      </a:r>
                    </a:p>
                    <a:p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Exclusions: intrapartum transfers into the facility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Strata: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15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90" y="6501776"/>
            <a:ext cx="9198590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Foundation for Health Care Quality (FHCQ), 2019</a:t>
            </a:r>
            <a:r>
              <a:rPr lang="en-US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 COAP is an approved Coordinated Quality Improvement Program protected under Washington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Law, RCW 43.70.510. 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Unauthorized use or reproduction is strictly prohibited.</a:t>
            </a:r>
            <a:endParaRPr lang="en-US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889464" y="306494"/>
            <a:ext cx="7070103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Robson Group 10: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Preterm Singleton Cephalic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38428"/>
          <a:ext cx="1920240" cy="1097280"/>
        </p:xfrm>
        <a:graphic>
          <a:graphicData uri="http://schemas.openxmlformats.org/drawingml/2006/table">
            <a:tbl>
              <a:tblPr/>
              <a:tblGrid>
                <a:gridCol w="594360"/>
                <a:gridCol w="777240"/>
                <a:gridCol w="548640"/>
              </a:tblGrid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n/N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152/384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39.6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159/386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41.2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177/442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40.0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159/418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38.0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 2018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647/1630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39.7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8486775" cy="3657600"/>
          </a:xfrm>
          <a:prstGeom prst="rect">
            <a:avLst/>
          </a:prstGeom>
        </p:spPr>
      </p:pic>
      <p:pic>
        <p:nvPicPr>
          <p:cNvPr id="6" name="p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9776" y="1138428"/>
            <a:ext cx="57150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5802" y="2154148"/>
            <a:ext cx="7070103" cy="8309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Metric 5: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of Severe Hypertension Within 1 Hour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557156"/>
              </p:ext>
            </p:extLst>
          </p:nvPr>
        </p:nvGraphicFramePr>
        <p:xfrm>
          <a:off x="248901" y="999618"/>
          <a:ext cx="8754673" cy="457002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7546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19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 5: 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of Severe Hypertension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Within 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Antihypertensive treatment within one hour of diagnosis of severe hypertension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Denominator: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childbearing people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diagnosed 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severe hypertension (</a:t>
                      </a:r>
                      <a:r>
                        <a:rPr lang="en-US" sz="2000" u="sng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diast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US" sz="2000" u="sng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syst) during their hospital stay (antepartum or postpartum period)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Numerator: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Treated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an antihypertensive within 1 hour of diagnosis</a:t>
                      </a:r>
                    </a:p>
                    <a:p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Exclusions: none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Strata: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90" y="6501776"/>
            <a:ext cx="9198590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Foundation for Health Care Quality (FHCQ), 2019</a:t>
            </a:r>
            <a:r>
              <a:rPr lang="en-US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 COAP is an approved Coordinated Quality Improvement Program protected under Washington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Law, RCW 43.70.510. 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Unauthorized use or reproduction is strictly prohibited.</a:t>
            </a:r>
            <a:endParaRPr lang="en-US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17802" y="259361"/>
            <a:ext cx="8653806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Metric 5: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of Severe Hypertension Within 1 Hour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38428"/>
          <a:ext cx="1920240" cy="1097280"/>
        </p:xfrm>
        <a:graphic>
          <a:graphicData uri="http://schemas.openxmlformats.org/drawingml/2006/table">
            <a:tbl>
              <a:tblPr/>
              <a:tblGrid>
                <a:gridCol w="594360"/>
                <a:gridCol w="777240"/>
                <a:gridCol w="548640"/>
              </a:tblGrid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n/N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100/202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49.5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78/165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47.3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105/224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46.9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108/200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54.0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 2018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391/791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49.4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8486775" cy="3657600"/>
          </a:xfrm>
          <a:prstGeom prst="rect">
            <a:avLst/>
          </a:prstGeom>
        </p:spPr>
      </p:pic>
      <p:pic>
        <p:nvPicPr>
          <p:cNvPr id="6" name="p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9776" y="1138428"/>
            <a:ext cx="57150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5802" y="2154148"/>
            <a:ext cx="7070103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Metric 6: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Indicated Cord Gases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16918"/>
          <a:ext cx="8229600" cy="519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160152"/>
              </p:ext>
            </p:extLst>
          </p:nvPr>
        </p:nvGraphicFramePr>
        <p:xfrm>
          <a:off x="248901" y="999618"/>
          <a:ext cx="8754673" cy="457572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7546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19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 6: 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Indicated Cord Gases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Cord pH recorded in chart if indicated by 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5 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 Apgar &lt;5 or operative delivery performed for concern for fetal status in </a:t>
                      </a:r>
                      <a:r>
                        <a:rPr lang="en-US" sz="20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20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37 week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births*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Denominator: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20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babies with a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5min APGAR &lt; 5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/ or an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operative delivery (cesarean,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forceps, or vacuum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performed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concerns for the fetal status.</a:t>
                      </a:r>
                    </a:p>
                    <a:p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Exclusions: antepartum stillbirths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Numerator: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Cord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 (arterial or venous) recorded in the chart.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Strata: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48901" y="5663195"/>
            <a:ext cx="869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 These are obviously not the only indications to check cord pH but they are the cases we are focusing on for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core metrics</a:t>
            </a:r>
          </a:p>
        </p:txBody>
      </p:sp>
    </p:spTree>
    <p:extLst>
      <p:ext uri="{BB962C8B-B14F-4D97-AF65-F5344CB8AC3E}">
        <p14:creationId xmlns:p14="http://schemas.microsoft.com/office/powerpoint/2010/main" val="344919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90" y="6501776"/>
            <a:ext cx="9198590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Foundation for Health Care Quality (FHCQ), 2019</a:t>
            </a:r>
            <a:r>
              <a:rPr lang="en-US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 COAP is an approved Coordinated Quality Improvement Program protected under Washington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Law, RCW 43.70.510. 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Unauthorized use or reproduction is strictly prohibited.</a:t>
            </a:r>
            <a:endParaRPr lang="en-US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906669" y="249933"/>
            <a:ext cx="7070103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Metric 6: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Indicated Cord Gases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38428"/>
          <a:ext cx="1920240" cy="1097280"/>
        </p:xfrm>
        <a:graphic>
          <a:graphicData uri="http://schemas.openxmlformats.org/drawingml/2006/table">
            <a:tbl>
              <a:tblPr/>
              <a:tblGrid>
                <a:gridCol w="594360"/>
                <a:gridCol w="777240"/>
                <a:gridCol w="548640"/>
              </a:tblGrid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n/N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228/434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52.5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190/458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41.5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235/486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48.4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200/442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45.2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 2018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853/1820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46.9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8486775" cy="3657600"/>
          </a:xfrm>
          <a:prstGeom prst="rect">
            <a:avLst/>
          </a:prstGeom>
        </p:spPr>
      </p:pic>
      <p:pic>
        <p:nvPicPr>
          <p:cNvPr id="6" name="p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9776" y="1138428"/>
            <a:ext cx="57150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2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4568" y="1824624"/>
            <a:ext cx="7371761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Metric 1A: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Birth Without Intervention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0BC2EED-9E7C-498C-875D-F3F5A826C96F}"/>
              </a:ext>
            </a:extLst>
          </p:cNvPr>
          <p:cNvSpPr txBox="1"/>
          <p:nvPr/>
        </p:nvSpPr>
        <p:spPr>
          <a:xfrm>
            <a:off x="894565" y="2368564"/>
            <a:ext cx="7371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Based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on ACOG’s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reVITALize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definition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of physiological birth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4564" y="3705773"/>
            <a:ext cx="7371761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Metric 1B: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Liberal Birth Without Intervention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0BC2EED-9E7C-498C-875D-F3F5A826C96F}"/>
              </a:ext>
            </a:extLst>
          </p:cNvPr>
          <p:cNvSpPr txBox="1"/>
          <p:nvPr/>
        </p:nvSpPr>
        <p:spPr>
          <a:xfrm>
            <a:off x="894568" y="4308840"/>
            <a:ext cx="7371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Based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on feedback from attendees at the 2019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OB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COAP Annual Meeting (does not include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AROM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or epidural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as interventions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65103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5802" y="2154148"/>
            <a:ext cx="7070103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Metric 7: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or 4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Degree Laceration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873466"/>
              </p:ext>
            </p:extLst>
          </p:nvPr>
        </p:nvGraphicFramePr>
        <p:xfrm>
          <a:off x="248901" y="999618"/>
          <a:ext cx="8754673" cy="397182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7546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19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 7: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</a:t>
                      </a:r>
                      <a:r>
                        <a:rPr lang="en-US" sz="2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Degree 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Laceration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4</a:t>
                      </a:r>
                      <a:r>
                        <a:rPr lang="en-US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degree laceration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Denominator: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childbearing people 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singleton </a:t>
                      </a:r>
                      <a:r>
                        <a:rPr lang="en-US" sz="20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20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37 week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vaginal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births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Numerator: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4</a:t>
                      </a:r>
                      <a:r>
                        <a:rPr lang="en-US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degree perineal laceration at delivery</a:t>
                      </a:r>
                    </a:p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Exclusions: intrapartum transfers into the facility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Strata: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9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90" y="6488128"/>
            <a:ext cx="9198590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Foundation for Health Care Quality (FHCQ), 2019</a:t>
            </a:r>
            <a:r>
              <a:rPr lang="en-US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 COAP is an approved Coordinated Quality Improvement Program protected under Washington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Law, RCW 43.70.510. 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Unauthorized use or reproduction is strictly prohibited.</a:t>
            </a:r>
            <a:endParaRPr lang="en-US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672647" y="268787"/>
            <a:ext cx="7503737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Metric 7: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or 4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Degree Laceration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Nulliparas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38428"/>
          <a:ext cx="1920240" cy="1097280"/>
        </p:xfrm>
        <a:graphic>
          <a:graphicData uri="http://schemas.openxmlformats.org/drawingml/2006/table">
            <a:tbl>
              <a:tblPr/>
              <a:tblGrid>
                <a:gridCol w="594360"/>
                <a:gridCol w="777240"/>
                <a:gridCol w="548640"/>
              </a:tblGrid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n/N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88/1830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4.8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110/1835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6.0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99/1844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5.4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98/1683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5.8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 2018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395/7192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5.5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8486775" cy="3657600"/>
          </a:xfrm>
          <a:prstGeom prst="rect">
            <a:avLst/>
          </a:prstGeom>
        </p:spPr>
      </p:pic>
      <p:pic>
        <p:nvPicPr>
          <p:cNvPr id="6" name="p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9776" y="1138428"/>
            <a:ext cx="57150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90" y="6488128"/>
            <a:ext cx="9198590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Foundation for Health Care Quality (FHCQ), 2019</a:t>
            </a:r>
            <a:r>
              <a:rPr lang="en-US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 COAP is an approved Coordinated Quality Improvement Program protected under Washington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Law, RCW 43.70.510. 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Unauthorized use or reproduction is strictly prohibited.</a:t>
            </a:r>
            <a:endParaRPr lang="en-US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672647" y="268787"/>
            <a:ext cx="7503737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Metric 7: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or 4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Degree Laceration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Multiparas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38428"/>
          <a:ext cx="1920240" cy="1097280"/>
        </p:xfrm>
        <a:graphic>
          <a:graphicData uri="http://schemas.openxmlformats.org/drawingml/2006/table">
            <a:tbl>
              <a:tblPr/>
              <a:tblGrid>
                <a:gridCol w="594360"/>
                <a:gridCol w="777240"/>
                <a:gridCol w="548640"/>
              </a:tblGrid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n/N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31/2862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32/2910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35/3105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30/2746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 2018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128/11623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8486775" cy="3657600"/>
          </a:xfrm>
          <a:prstGeom prst="rect">
            <a:avLst/>
          </a:prstGeom>
        </p:spPr>
      </p:pic>
      <p:pic>
        <p:nvPicPr>
          <p:cNvPr id="6" name="p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9776" y="1138428"/>
            <a:ext cx="57150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5802" y="2154148"/>
            <a:ext cx="7070103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Metric 8: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Severe Maternal Morbidity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86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514312"/>
              </p:ext>
            </p:extLst>
          </p:nvPr>
        </p:nvGraphicFramePr>
        <p:xfrm>
          <a:off x="248901" y="999618"/>
          <a:ext cx="8754673" cy="427092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7546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19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 8: 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 Maternal Morbidity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 of severe maternal morbidity (SMM)* per 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childbearing person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Denominator: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childbearing people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Exclusions: 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Numerator: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childbearing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with blood transfusion / eclampsia / thromboembolism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DIC / hysterectomy / amniotic fluid embolism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Strata: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9A9E03F-1DEC-4A0B-8FCB-B2CA812116D1}"/>
              </a:ext>
            </a:extLst>
          </p:cNvPr>
          <p:cNvSpPr/>
          <p:nvPr/>
        </p:nvSpPr>
        <p:spPr>
          <a:xfrm>
            <a:off x="248901" y="5663195"/>
            <a:ext cx="869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 The OB COAP SMM metric captures 6 of the CDC’s 18 diagnostic categories for severe maternal morbidity.</a:t>
            </a:r>
          </a:p>
        </p:txBody>
      </p:sp>
    </p:spTree>
    <p:extLst>
      <p:ext uri="{BB962C8B-B14F-4D97-AF65-F5344CB8AC3E}">
        <p14:creationId xmlns:p14="http://schemas.microsoft.com/office/powerpoint/2010/main" val="20077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90" y="6501776"/>
            <a:ext cx="9198590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Foundation for Health Care Quality (FHCQ), 2019</a:t>
            </a:r>
            <a:r>
              <a:rPr lang="en-US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 COAP is an approved Coordinated Quality Improvement Program protected under Washington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Law, RCW 43.70.510. 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Unauthorized use or reproduction is strictly prohibited.</a:t>
            </a:r>
            <a:endParaRPr lang="en-US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055802" y="268787"/>
            <a:ext cx="7070103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Metric 8: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Severe Maternal Morbidity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Nulliparas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38428"/>
          <a:ext cx="1920240" cy="1097280"/>
        </p:xfrm>
        <a:graphic>
          <a:graphicData uri="http://schemas.openxmlformats.org/drawingml/2006/table">
            <a:tbl>
              <a:tblPr/>
              <a:tblGrid>
                <a:gridCol w="594360"/>
                <a:gridCol w="777240"/>
                <a:gridCol w="548640"/>
              </a:tblGrid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n/N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44/2630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46/2676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50/2732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44/2505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 2018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184/10543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8486775" cy="3657600"/>
          </a:xfrm>
          <a:prstGeom prst="rect">
            <a:avLst/>
          </a:prstGeom>
        </p:spPr>
      </p:pic>
      <p:pic>
        <p:nvPicPr>
          <p:cNvPr id="6" name="p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9776" y="1138428"/>
            <a:ext cx="57150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90" y="6501776"/>
            <a:ext cx="9198590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Foundation for Health Care Quality (FHCQ), 2019</a:t>
            </a:r>
            <a:r>
              <a:rPr lang="en-US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 COAP is an approved Coordinated Quality Improvement Program protected under Washington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Law, RCW 43.70.510. 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Unauthorized use or reproduction is strictly prohibited.</a:t>
            </a:r>
            <a:endParaRPr lang="en-US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055802" y="268787"/>
            <a:ext cx="7070103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Metric 8: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Severe Maternal Morbidity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Multiparas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38428"/>
          <a:ext cx="1920240" cy="1097280"/>
        </p:xfrm>
        <a:graphic>
          <a:graphicData uri="http://schemas.openxmlformats.org/drawingml/2006/table">
            <a:tbl>
              <a:tblPr/>
              <a:tblGrid>
                <a:gridCol w="594360"/>
                <a:gridCol w="777240"/>
                <a:gridCol w="548640"/>
              </a:tblGrid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n/N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51/3974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43/4011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43/4308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44/3882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 2018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181/16175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8486775" cy="3657600"/>
          </a:xfrm>
          <a:prstGeom prst="rect">
            <a:avLst/>
          </a:prstGeom>
        </p:spPr>
      </p:pic>
      <p:pic>
        <p:nvPicPr>
          <p:cNvPr id="6" name="p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9776" y="1138428"/>
            <a:ext cx="57150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5802" y="2154148"/>
            <a:ext cx="7070103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Metric 9: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Maternal Blood Transfusion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5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271362"/>
              </p:ext>
            </p:extLst>
          </p:nvPr>
        </p:nvGraphicFramePr>
        <p:xfrm>
          <a:off x="248901" y="999618"/>
          <a:ext cx="8754673" cy="367272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7546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19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 9: 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Maternal Blood Transfusion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Maternal blood transfusion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Denominator: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childbearing people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Numerator: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childbearing person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received a one or more units of blood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Strata: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Parity (Nulliparous/Multiparous)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77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425647"/>
              </p:ext>
            </p:extLst>
          </p:nvPr>
        </p:nvGraphicFramePr>
        <p:xfrm>
          <a:off x="248901" y="999618"/>
          <a:ext cx="8437899" cy="427092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4378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19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 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1A: 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Birth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Without 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Intervention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Birth without intervention in spontaneous singleton </a:t>
                      </a:r>
                      <a:r>
                        <a:rPr lang="en-US" sz="20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20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37 week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births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Denominator: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Spontaneous singleton </a:t>
                      </a:r>
                      <a:r>
                        <a:rPr lang="en-US" sz="20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200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37 week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births</a:t>
                      </a:r>
                    </a:p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Exclusions: intrapartum transfers into facility,  fetal anomalies.</a:t>
                      </a:r>
                      <a:endParaRPr lang="en-US" sz="2000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Numerator: No intervention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Spontaneous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vaginal birth /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oxytocin / No AROM / No epidural / No episiotomy / No forceps /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 vacuum / No cesarean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Strata: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Parity (Nulliparous/Multiparous)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5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90" y="6501776"/>
            <a:ext cx="9198590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Foundation for Health Care Quality (FHCQ), 2019</a:t>
            </a:r>
            <a:r>
              <a:rPr lang="en-US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 COAP is an approved Coordinated Quality Improvement Program protected under Washington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Law, RCW 43.70.510. 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Unauthorized use or reproduction is strictly prohibited.</a:t>
            </a:r>
            <a:endParaRPr lang="en-US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961671" y="268787"/>
            <a:ext cx="7166067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Metric 9: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Maternal Blood Transfusion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Nulliparas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38428"/>
          <a:ext cx="1920240" cy="1097280"/>
        </p:xfrm>
        <a:graphic>
          <a:graphicData uri="http://schemas.openxmlformats.org/drawingml/2006/table">
            <a:tbl>
              <a:tblPr/>
              <a:tblGrid>
                <a:gridCol w="594360"/>
                <a:gridCol w="777240"/>
                <a:gridCol w="548640"/>
              </a:tblGrid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n/N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39/2799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41/2854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44/2891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39/2647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 2018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163/11191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8486775" cy="3657600"/>
          </a:xfrm>
          <a:prstGeom prst="rect">
            <a:avLst/>
          </a:prstGeom>
        </p:spPr>
      </p:pic>
      <p:pic>
        <p:nvPicPr>
          <p:cNvPr id="6" name="p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9776" y="1138428"/>
            <a:ext cx="57150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90" y="6501776"/>
            <a:ext cx="9198590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Foundation for Health Care Quality (FHCQ), 2019</a:t>
            </a:r>
            <a:r>
              <a:rPr lang="en-US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 COAP is an approved Coordinated Quality Improvement Program protected under Washington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Law, RCW 43.70.510. 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Unauthorized use or reproduction is strictly prohibited.</a:t>
            </a:r>
            <a:endParaRPr lang="en-US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961671" y="268787"/>
            <a:ext cx="7166067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Metric 9: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Maternal Blood Transfusion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Multiparas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38428"/>
          <a:ext cx="1920240" cy="1097280"/>
        </p:xfrm>
        <a:graphic>
          <a:graphicData uri="http://schemas.openxmlformats.org/drawingml/2006/table">
            <a:tbl>
              <a:tblPr/>
              <a:tblGrid>
                <a:gridCol w="594360"/>
                <a:gridCol w="777240"/>
                <a:gridCol w="548640"/>
              </a:tblGrid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n/N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45/4290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1.0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38/4301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36/4626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38/4157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 2018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157/17374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8486775" cy="3657600"/>
          </a:xfrm>
          <a:prstGeom prst="rect">
            <a:avLst/>
          </a:prstGeom>
        </p:spPr>
      </p:pic>
      <p:pic>
        <p:nvPicPr>
          <p:cNvPr id="6" name="p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9776" y="1138428"/>
            <a:ext cx="57150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9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8669" y="2154148"/>
            <a:ext cx="7239786" cy="8309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Metric 10: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Maternal ICU Admit or Blood Transfusion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 units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16918"/>
          <a:ext cx="8229600" cy="519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942214"/>
              </p:ext>
            </p:extLst>
          </p:nvPr>
        </p:nvGraphicFramePr>
        <p:xfrm>
          <a:off x="248901" y="999618"/>
          <a:ext cx="8754673" cy="433758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7546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19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 10: 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Maternal ICU Admit or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Blood Transfusion </a:t>
                      </a:r>
                      <a:r>
                        <a:rPr lang="en-US" sz="24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240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Units*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Maternal ICU admit or blood transfusion of </a:t>
                      </a:r>
                      <a:r>
                        <a:rPr lang="en-US" sz="2000" u="sng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units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Denominator: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childbearing people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Numerator: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childbearing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who was admitted to ICU or transfused </a:t>
                      </a:r>
                      <a:r>
                        <a:rPr lang="en-US" sz="20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 of blood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Strata: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Parity (Nulliparous/Multiparous)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AF28196-E4A4-42BD-A4D8-847B10E7386A}"/>
              </a:ext>
            </a:extLst>
          </p:cNvPr>
          <p:cNvSpPr/>
          <p:nvPr/>
        </p:nvSpPr>
        <p:spPr>
          <a:xfrm>
            <a:off x="106308" y="5624012"/>
            <a:ext cx="869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 SMFM recommends review of all of these cases </a:t>
            </a:r>
          </a:p>
        </p:txBody>
      </p:sp>
    </p:spTree>
    <p:extLst>
      <p:ext uri="{BB962C8B-B14F-4D97-AF65-F5344CB8AC3E}">
        <p14:creationId xmlns:p14="http://schemas.microsoft.com/office/powerpoint/2010/main" val="168812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90" y="6501776"/>
            <a:ext cx="9198590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Foundation for Health Care Quality (FHCQ), 2019</a:t>
            </a:r>
            <a:r>
              <a:rPr lang="en-US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 COAP is an approved Coordinated Quality Improvement Program protected under Washington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Law, RCW 43.70.510. 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Unauthorized use or reproduction is strictly prohibited.</a:t>
            </a:r>
            <a:endParaRPr lang="en-US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622170" y="146239"/>
            <a:ext cx="7239786" cy="8309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Metric 10: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Maternal ICU Admit or Blood Transfusion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 units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Nulliparas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38428"/>
          <a:ext cx="1920240" cy="1097280"/>
        </p:xfrm>
        <a:graphic>
          <a:graphicData uri="http://schemas.openxmlformats.org/drawingml/2006/table">
            <a:tbl>
              <a:tblPr/>
              <a:tblGrid>
                <a:gridCol w="594360"/>
                <a:gridCol w="777240"/>
                <a:gridCol w="548640"/>
              </a:tblGrid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n/N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11/2630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12/2676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18/2732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10/2505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 2018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51/10543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8486775" cy="3657600"/>
          </a:xfrm>
          <a:prstGeom prst="rect">
            <a:avLst/>
          </a:prstGeom>
        </p:spPr>
      </p:pic>
      <p:pic>
        <p:nvPicPr>
          <p:cNvPr id="6" name="p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9776" y="1138428"/>
            <a:ext cx="57150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90" y="6501776"/>
            <a:ext cx="9198590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Foundation for Health Care Quality (FHCQ), 2019</a:t>
            </a:r>
            <a:r>
              <a:rPr lang="en-US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 COAP is an approved Coordinated Quality Improvement Program protected under Washington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Law, RCW 43.70.510. 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Unauthorized use or reproduction is strictly prohibited.</a:t>
            </a:r>
            <a:endParaRPr lang="en-US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622170" y="146239"/>
            <a:ext cx="7239786" cy="8309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Metric 10: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Maternal ICU Admit or Blood Transfusion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 units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- Multiparas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38428"/>
          <a:ext cx="1920240" cy="1097280"/>
        </p:xfrm>
        <a:graphic>
          <a:graphicData uri="http://schemas.openxmlformats.org/drawingml/2006/table">
            <a:tbl>
              <a:tblPr/>
              <a:tblGrid>
                <a:gridCol w="594360"/>
                <a:gridCol w="777240"/>
                <a:gridCol w="548640"/>
              </a:tblGrid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n/N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15/3974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18/4011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17/4308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14/3882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 2018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64/16175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8486775" cy="3657600"/>
          </a:xfrm>
          <a:prstGeom prst="rect">
            <a:avLst/>
          </a:prstGeom>
        </p:spPr>
      </p:pic>
      <p:pic>
        <p:nvPicPr>
          <p:cNvPr id="6" name="p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9776" y="1138428"/>
            <a:ext cx="57150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8669" y="2154148"/>
            <a:ext cx="7239786" cy="8309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Metric 11: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NICU Admission or Newborn Transfer at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37 Weeks on Delivery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0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600152"/>
              </p:ext>
            </p:extLst>
          </p:nvPr>
        </p:nvGraphicFramePr>
        <p:xfrm>
          <a:off x="457200" y="616918"/>
          <a:ext cx="8229600" cy="519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562711"/>
              </p:ext>
            </p:extLst>
          </p:nvPr>
        </p:nvGraphicFramePr>
        <p:xfrm>
          <a:off x="252705" y="773375"/>
          <a:ext cx="8754673" cy="554538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7546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194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 11: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NICU 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Admission or 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Newborn Transfer at </a:t>
                      </a:r>
                      <a:r>
                        <a:rPr lang="en-US" sz="240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37 Weeks on Delivery 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 of NICU admission or transfer to a higher level of care for a neonatal indication.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Denominator: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37 week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living 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babies 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without fetal anomalies or neonatal abstinence syndrome.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Numerator: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Admission to the NICU or transfer to a higher level of care for a neonatal indication. </a:t>
                      </a:r>
                    </a:p>
                    <a:p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Exclusions: antepartum stillbirths, fetal anomalies, neonatal abstinence syndrome, intrapartum transfers into the facility.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Strata: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1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8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90" y="6501776"/>
            <a:ext cx="9198590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Foundation for Health Care Quality (FHCQ), 2019</a:t>
            </a:r>
            <a:r>
              <a:rPr lang="en-US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 COAP is an approved Coordinated Quality Improvement Program protected under Washington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Law, RCW 43.70.510. 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Unauthorized use or reproduction is strictly prohibited.</a:t>
            </a:r>
            <a:endParaRPr lang="en-US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008669" y="212226"/>
            <a:ext cx="7239786" cy="8309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Metric 11: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NICU Admission or Newborn Transfer at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37 Weeks on Delivery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Nulliparas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38428"/>
          <a:ext cx="1920240" cy="1097280"/>
        </p:xfrm>
        <a:graphic>
          <a:graphicData uri="http://schemas.openxmlformats.org/drawingml/2006/table">
            <a:tbl>
              <a:tblPr/>
              <a:tblGrid>
                <a:gridCol w="594360"/>
                <a:gridCol w="777240"/>
                <a:gridCol w="548640"/>
              </a:tblGrid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n/N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224/2498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9.0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197/2523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7.8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182/2544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7.2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175/2337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7.5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 2018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778/9902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7.9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8486775" cy="3657600"/>
          </a:xfrm>
          <a:prstGeom prst="rect">
            <a:avLst/>
          </a:prstGeom>
        </p:spPr>
      </p:pic>
      <p:pic>
        <p:nvPicPr>
          <p:cNvPr id="6" name="p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9776" y="1138428"/>
            <a:ext cx="57150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90" y="6501776"/>
            <a:ext cx="9198590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Foundation for Health Care Quality (FHCQ), 2019</a:t>
            </a:r>
            <a:r>
              <a:rPr lang="en-US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 COAP is an approved Coordinated Quality Improvement Program protected under Washington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Law, RCW 43.70.510. 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Unauthorized use or reproduction is strictly prohibited.</a:t>
            </a:r>
            <a:endParaRPr lang="en-US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7"/>
          <p:cNvSpPr txBox="1"/>
          <p:nvPr/>
        </p:nvSpPr>
        <p:spPr>
          <a:xfrm>
            <a:off x="1008669" y="212226"/>
            <a:ext cx="7239786" cy="8309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Metric 11: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NICU Admission or Newborn Transfer at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37 Weeks on Delivery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Multiparas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38428"/>
          <a:ext cx="1920240" cy="1097280"/>
        </p:xfrm>
        <a:graphic>
          <a:graphicData uri="http://schemas.openxmlformats.org/drawingml/2006/table">
            <a:tbl>
              <a:tblPr/>
              <a:tblGrid>
                <a:gridCol w="594360"/>
                <a:gridCol w="777240"/>
                <a:gridCol w="548640"/>
              </a:tblGrid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n/N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194/3836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5.1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195/3885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5.0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187/4124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4.5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188/3703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5.1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 2018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764/15548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4.9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8486775" cy="3657600"/>
          </a:xfrm>
          <a:prstGeom prst="rect">
            <a:avLst/>
          </a:prstGeom>
        </p:spPr>
      </p:pic>
      <p:pic>
        <p:nvPicPr>
          <p:cNvPr id="6" name="p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9776" y="1138428"/>
            <a:ext cx="57150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6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90" y="6501776"/>
            <a:ext cx="9198590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Foundation for Health Care Quality (FHCQ), 2019</a:t>
            </a:r>
            <a:r>
              <a:rPr lang="en-US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 COAP is an approved Coordinated Quality Improvement Program protected under Washington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Law, RCW 43.70.510. 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Unauthorized use or reproduction is strictly prohibited.</a:t>
            </a:r>
            <a:endParaRPr lang="en-US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405353" y="334775"/>
            <a:ext cx="8182466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Metric 1A: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Birth Without Intervention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Nulliparas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38428"/>
          <a:ext cx="1920240" cy="1097280"/>
        </p:xfrm>
        <a:graphic>
          <a:graphicData uri="http://schemas.openxmlformats.org/drawingml/2006/table">
            <a:tbl>
              <a:tblPr/>
              <a:tblGrid>
                <a:gridCol w="594360"/>
                <a:gridCol w="777240"/>
                <a:gridCol w="548640"/>
              </a:tblGrid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n/N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124/1346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 9.2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141/1324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10.6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156/1312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11.9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168/1128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14.9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 2018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589/5110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11.5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8486775" cy="3657600"/>
          </a:xfrm>
          <a:prstGeom prst="rect">
            <a:avLst/>
          </a:prstGeom>
        </p:spPr>
      </p:pic>
      <p:pic>
        <p:nvPicPr>
          <p:cNvPr id="6" name="p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9776" y="1138428"/>
            <a:ext cx="57150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755" y="2690125"/>
            <a:ext cx="3753102" cy="3380738"/>
          </a:xfrm>
          <a:ln w="381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Maternal Adverse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marL="0" indent="0">
              <a:buNone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Uterine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rupture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TOLAC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Hysterectomy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Eclampsia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ICU admit / maternal transfers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91739" y="2690125"/>
            <a:ext cx="3698116" cy="3380739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Newborn Adverse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marL="0" indent="0">
              <a:buFont typeface="Arial"/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Antepartum stillbirth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Intrapartum stillbirth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Neonatal death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Cord pH&lt;7.1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Brachial plexus injury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Subgaleal hemorrhage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6755" y="1360454"/>
            <a:ext cx="7843100" cy="949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Many important adverse outcomes are rare. A quarterly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table of adverse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outcomes are presented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level of NICU care, and </a:t>
            </a:r>
            <a:r>
              <a:rPr lang="en-US" sz="2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by individual site. 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2107" y="518756"/>
            <a:ext cx="7239786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Rare and Serious Outcomes Dashboard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8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692077" y="235986"/>
            <a:ext cx="7519976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Rare and Serious Outcomes Dashboard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Maternal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29868"/>
          <a:ext cx="8174736" cy="2682240"/>
        </p:xfrm>
        <a:graphic>
          <a:graphicData uri="http://schemas.openxmlformats.org/drawingml/2006/table">
            <a:tbl>
              <a:tblPr/>
              <a:tblGrid>
                <a:gridCol w="2560320"/>
                <a:gridCol w="1403604"/>
                <a:gridCol w="1403604"/>
                <a:gridCol w="1403604"/>
                <a:gridCol w="1403604"/>
              </a:tblGrid>
              <a:tr h="36576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Metric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level I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level II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level III/IV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Uterine Rupture with TOLAC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0.00%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0.00%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0.95%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0.73%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(0/56)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(0/201)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(8/839)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(8/1096)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Hysterectomy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0.05%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0.00%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0.13%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0.10%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(1/2054)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(0/5776)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(24/18463)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(25/26293)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Eclampsia (AP/PP)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0.63%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0.05%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0.09%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0.12%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(13/2054)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(3/5776)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(16/18463)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(32/26293)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65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692077" y="235986"/>
            <a:ext cx="7519976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Rare and Serious Outcomes Dashboard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Newborn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229868"/>
          <a:ext cx="8174736" cy="4754880"/>
        </p:xfrm>
        <a:graphic>
          <a:graphicData uri="http://schemas.openxmlformats.org/drawingml/2006/table">
            <a:tbl>
              <a:tblPr/>
              <a:tblGrid>
                <a:gridCol w="2560320"/>
                <a:gridCol w="1403604"/>
                <a:gridCol w="1403604"/>
                <a:gridCol w="1403604"/>
                <a:gridCol w="1403604"/>
              </a:tblGrid>
              <a:tr h="36576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Metric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level I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level II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level III/IV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Antepartum Stillbirth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0.29%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0.29%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0.33%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0.32%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(6/2055)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(17/5798)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(61/18292)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(84/26145)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Intrapartum Stillbirth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0.10%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0.02%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0.00%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0.01%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(2/2049)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(1/5781)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(0/18231)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(3/26061)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Neonatal Death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0.05%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0.07%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0.10%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0.09%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(1/2047)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(4/5780)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(18/18231)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(23/26058)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Brachial Plexus Injury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0.05%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0.02%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0.02%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0.02%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(1/2066)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(1/5842)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(3/18825)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(5/26733)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Subgaleal Hemorrhage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0.05%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0.00%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0.03%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0.02%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(1/2066)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(0/5842)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(5/18825)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(6/26733)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E0E0E0">
                        <a:alpha val="10000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Cord PH &lt; 7.1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20.00%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10.50%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3.40%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3.94%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(6/30)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(19/181)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(104/3063)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6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(129/3274)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D0D0EF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3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76" y="1430517"/>
            <a:ext cx="7519977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 in rates may be influenced by differences in a number of factors including: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practice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population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Abstraction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077" y="235986"/>
            <a:ext cx="7519976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Variation in Rates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2"/>
          <a:stretch/>
        </p:blipFill>
        <p:spPr>
          <a:xfrm>
            <a:off x="2085575" y="4857475"/>
            <a:ext cx="4732978" cy="20052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76" y="1138286"/>
            <a:ext cx="7519977" cy="421613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COAP is a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quality improvement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 COAP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wealth of data on obstetric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2019/2020 metrics are just the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us know what you like/ don’t like/ want to see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it to understand and improve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care!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077" y="235986"/>
            <a:ext cx="7519976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Conclusion…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2"/>
          <a:stretch/>
        </p:blipFill>
        <p:spPr>
          <a:xfrm>
            <a:off x="2085575" y="4857475"/>
            <a:ext cx="4732978" cy="20052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76" y="1637908"/>
            <a:ext cx="7519977" cy="25004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Vivienne Souter, MD – vsouter@qualityhealth.org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Ian Painter, PhD – ipainter@qualityhealth.org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Kristin Sitcov – ksitcov@qualityhealth.org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077" y="235986"/>
            <a:ext cx="7519976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4590" y="6501776"/>
            <a:ext cx="9198590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Foundation for Health Care Quality (FHCQ), 2019</a:t>
            </a:r>
            <a:r>
              <a:rPr lang="en-US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 COAP is an approved Coordinated Quality Improvement Program protected under Washington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 Law, RCW 43.70.510. </a:t>
            </a:r>
            <a:r>
              <a:rPr lang="en-US" altLang="en-US" sz="800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Unauthorized use or reproduction is strictly prohibited.</a:t>
            </a:r>
            <a:endParaRPr lang="en-US" alt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453472" y="278782"/>
            <a:ext cx="8182466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Metric 1A: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Birth Without Intervention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Multiparas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38428"/>
          <a:ext cx="1920240" cy="1097280"/>
        </p:xfrm>
        <a:graphic>
          <a:graphicData uri="http://schemas.openxmlformats.org/drawingml/2006/table">
            <a:tbl>
              <a:tblPr/>
              <a:tblGrid>
                <a:gridCol w="594360"/>
                <a:gridCol w="777240"/>
                <a:gridCol w="548640"/>
              </a:tblGrid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Period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n/N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384/1835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20.9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385/1872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20.6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505/1968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25.7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Q4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395/1682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23.5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All 2018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1669/7357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800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22.7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8486775" cy="3657600"/>
          </a:xfrm>
          <a:prstGeom prst="rect">
            <a:avLst/>
          </a:prstGeom>
        </p:spPr>
      </p:pic>
      <p:pic>
        <p:nvPicPr>
          <p:cNvPr id="6" name="p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9776" y="1138428"/>
            <a:ext cx="57150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D0BCAE193698488770CC9607C9F7D8" ma:contentTypeVersion="9" ma:contentTypeDescription="Create a new document." ma:contentTypeScope="" ma:versionID="7d515e1bb40ebacbc34e7a539d0f2fcc">
  <xsd:schema xmlns:xsd="http://www.w3.org/2001/XMLSchema" xmlns:xs="http://www.w3.org/2001/XMLSchema" xmlns:p="http://schemas.microsoft.com/office/2006/metadata/properties" xmlns:ns2="1f0c3ed3-a6cf-4c7d-b01b-cc8d899a6247" targetNamespace="http://schemas.microsoft.com/office/2006/metadata/properties" ma:root="true" ma:fieldsID="973b4cb91c5677584c0d9d5c20637da1" ns2:_="">
    <xsd:import namespace="1f0c3ed3-a6cf-4c7d-b01b-cc8d899a62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c3ed3-a6cf-4c7d-b01b-cc8d899a62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5BCBF2-8DC4-43D7-936C-3C6C8AD54A99}"/>
</file>

<file path=customXml/itemProps2.xml><?xml version="1.0" encoding="utf-8"?>
<ds:datastoreItem xmlns:ds="http://schemas.openxmlformats.org/officeDocument/2006/customXml" ds:itemID="{302F2F45-1B1E-4F4C-AD47-700FD5DE0838}"/>
</file>

<file path=customXml/itemProps3.xml><?xml version="1.0" encoding="utf-8"?>
<ds:datastoreItem xmlns:ds="http://schemas.openxmlformats.org/officeDocument/2006/customXml" ds:itemID="{7157CA55-17C8-47FD-8B10-A5848EEB8FF8}"/>
</file>

<file path=docProps/app.xml><?xml version="1.0" encoding="utf-8"?>
<Properties xmlns="http://schemas.openxmlformats.org/officeDocument/2006/extended-properties" xmlns:vt="http://schemas.openxmlformats.org/officeDocument/2006/docPropsVTypes">
  <TotalTime>3593</TotalTime>
  <Words>4449</Words>
  <Application>Microsoft Office PowerPoint</Application>
  <PresentationFormat>On-screen Show (4:3)</PresentationFormat>
  <Paragraphs>1132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0" baseType="lpstr">
      <vt:lpstr>Arial</vt:lpstr>
      <vt:lpstr>Calibri</vt:lpstr>
      <vt:lpstr>Times New Roman</vt:lpstr>
      <vt:lpstr>Wingdings</vt:lpstr>
      <vt:lpstr>Office Theme</vt:lpstr>
      <vt:lpstr>Core Clinical Metrics  2019-2020</vt:lpstr>
      <vt:lpstr>PowerPoint Presentation</vt:lpstr>
      <vt:lpstr>PowerPoint Presentation</vt:lpstr>
      <vt:lpstr>Metric 1. Birth without intervention (Multip)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Research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Vivienne Souter</dc:creator>
  <cp:lastModifiedBy>Kristin Sitcov</cp:lastModifiedBy>
  <cp:revision>296</cp:revision>
  <dcterms:created xsi:type="dcterms:W3CDTF">2019-06-05T02:30:32Z</dcterms:created>
  <dcterms:modified xsi:type="dcterms:W3CDTF">2019-07-31T01:23:23Z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0x010100BCD0BCAE193698488770CC9607C9F7D8</vt:lpwstr>
  </property>
</Properties>
</file>