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 id="2147483672" r:id="rId2"/>
  </p:sldMasterIdLst>
  <p:notesMasterIdLst>
    <p:notesMasterId r:id="rId22"/>
  </p:notesMasterIdLst>
  <p:sldIdLst>
    <p:sldId id="256" r:id="rId3"/>
    <p:sldId id="257" r:id="rId4"/>
    <p:sldId id="258" r:id="rId5"/>
    <p:sldId id="259" r:id="rId6"/>
    <p:sldId id="260" r:id="rId7"/>
    <p:sldId id="295" r:id="rId8"/>
    <p:sldId id="263" r:id="rId9"/>
    <p:sldId id="291" r:id="rId10"/>
    <p:sldId id="281" r:id="rId11"/>
    <p:sldId id="262" r:id="rId12"/>
    <p:sldId id="272" r:id="rId13"/>
    <p:sldId id="283" r:id="rId14"/>
    <p:sldId id="268" r:id="rId15"/>
    <p:sldId id="290" r:id="rId16"/>
    <p:sldId id="270" r:id="rId17"/>
    <p:sldId id="275" r:id="rId18"/>
    <p:sldId id="296" r:id="rId19"/>
    <p:sldId id="273" r:id="rId20"/>
    <p:sldId id="294" r:id="rId21"/>
  </p:sldIdLst>
  <p:sldSz cx="12192000" cy="6858000"/>
  <p:notesSz cx="6858000" cy="93138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7" autoAdjust="0"/>
    <p:restoredTop sz="66667" autoAdjust="0"/>
  </p:normalViewPr>
  <p:slideViewPr>
    <p:cSldViewPr snapToGrid="0">
      <p:cViewPr varScale="1">
        <p:scale>
          <a:sx n="73" d="100"/>
          <a:sy n="73" d="100"/>
        </p:scale>
        <p:origin x="2032" y="192"/>
      </p:cViewPr>
      <p:guideLst/>
    </p:cSldViewPr>
  </p:slideViewPr>
  <p:notesTextViewPr>
    <p:cViewPr>
      <p:scale>
        <a:sx n="1" d="1"/>
        <a:sy n="1" d="1"/>
      </p:scale>
      <p:origin x="0" y="0"/>
    </p:cViewPr>
  </p:notesTextViewPr>
  <p:notesViewPr>
    <p:cSldViewPr snapToGrid="0">
      <p:cViewPr varScale="1">
        <p:scale>
          <a:sx n="46" d="100"/>
          <a:sy n="46" d="100"/>
        </p:scale>
        <p:origin x="2798" y="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1D4DB0-16F4-4E69-9FA7-DD41939DBC01}" type="doc">
      <dgm:prSet loTypeId="urn:microsoft.com/office/officeart/2005/8/layout/hierarchy1" loCatId="hierarchy" qsTypeId="urn:microsoft.com/office/officeart/2005/8/quickstyle/simple3" qsCatId="simple" csTypeId="urn:microsoft.com/office/officeart/2005/8/colors/colorful4" csCatId="colorful"/>
      <dgm:spPr/>
      <dgm:t>
        <a:bodyPr/>
        <a:lstStyle/>
        <a:p>
          <a:endParaRPr lang="en-US"/>
        </a:p>
      </dgm:t>
    </dgm:pt>
    <dgm:pt modelId="{288486D8-FD3D-40FB-B2C4-45E473BE72AB}">
      <dgm:prSet/>
      <dgm:spPr/>
      <dgm:t>
        <a:bodyPr/>
        <a:lstStyle/>
        <a:p>
          <a:r>
            <a:rPr lang="en-US"/>
            <a:t>Maternal</a:t>
          </a:r>
        </a:p>
      </dgm:t>
    </dgm:pt>
    <dgm:pt modelId="{87EE845D-1231-47B4-843F-C422F83C12DD}" type="parTrans" cxnId="{DF33F52B-2085-409D-9A70-E5CF690FA75E}">
      <dgm:prSet/>
      <dgm:spPr/>
      <dgm:t>
        <a:bodyPr/>
        <a:lstStyle/>
        <a:p>
          <a:endParaRPr lang="en-US"/>
        </a:p>
      </dgm:t>
    </dgm:pt>
    <dgm:pt modelId="{444E2D54-5A82-4AAE-B456-FF44E94743D0}" type="sibTrans" cxnId="{DF33F52B-2085-409D-9A70-E5CF690FA75E}">
      <dgm:prSet/>
      <dgm:spPr/>
      <dgm:t>
        <a:bodyPr/>
        <a:lstStyle/>
        <a:p>
          <a:endParaRPr lang="en-US"/>
        </a:p>
      </dgm:t>
    </dgm:pt>
    <dgm:pt modelId="{90574C0D-B33B-433C-ACA4-9B3FDC3C428B}">
      <dgm:prSet/>
      <dgm:spPr/>
      <dgm:t>
        <a:bodyPr/>
        <a:lstStyle/>
        <a:p>
          <a:r>
            <a:rPr lang="en-US"/>
            <a:t>Neonatal</a:t>
          </a:r>
        </a:p>
      </dgm:t>
    </dgm:pt>
    <dgm:pt modelId="{6203CEF9-8D32-43BC-95BF-AC20D5857548}" type="parTrans" cxnId="{DF91411A-4341-450C-8AB2-DDC0228A2B69}">
      <dgm:prSet/>
      <dgm:spPr/>
      <dgm:t>
        <a:bodyPr/>
        <a:lstStyle/>
        <a:p>
          <a:endParaRPr lang="en-US"/>
        </a:p>
      </dgm:t>
    </dgm:pt>
    <dgm:pt modelId="{775C52CD-A147-4DCC-8AEE-A2E39808406F}" type="sibTrans" cxnId="{DF91411A-4341-450C-8AB2-DDC0228A2B69}">
      <dgm:prSet/>
      <dgm:spPr/>
      <dgm:t>
        <a:bodyPr/>
        <a:lstStyle/>
        <a:p>
          <a:endParaRPr lang="en-US"/>
        </a:p>
      </dgm:t>
    </dgm:pt>
    <dgm:pt modelId="{C52F78E7-9006-044C-96E3-AF0855F805C0}" type="pres">
      <dgm:prSet presAssocID="{631D4DB0-16F4-4E69-9FA7-DD41939DBC01}" presName="hierChild1" presStyleCnt="0">
        <dgm:presLayoutVars>
          <dgm:chPref val="1"/>
          <dgm:dir/>
          <dgm:animOne val="branch"/>
          <dgm:animLvl val="lvl"/>
          <dgm:resizeHandles/>
        </dgm:presLayoutVars>
      </dgm:prSet>
      <dgm:spPr/>
    </dgm:pt>
    <dgm:pt modelId="{86D05A66-FC2B-6E49-94C1-EB6A01205230}" type="pres">
      <dgm:prSet presAssocID="{288486D8-FD3D-40FB-B2C4-45E473BE72AB}" presName="hierRoot1" presStyleCnt="0"/>
      <dgm:spPr/>
    </dgm:pt>
    <dgm:pt modelId="{857C5E39-CC08-5644-A7D7-4367116E7904}" type="pres">
      <dgm:prSet presAssocID="{288486D8-FD3D-40FB-B2C4-45E473BE72AB}" presName="composite" presStyleCnt="0"/>
      <dgm:spPr/>
    </dgm:pt>
    <dgm:pt modelId="{483A7877-419E-FF44-AC24-073BF57DA499}" type="pres">
      <dgm:prSet presAssocID="{288486D8-FD3D-40FB-B2C4-45E473BE72AB}" presName="background" presStyleLbl="node0" presStyleIdx="0" presStyleCnt="2"/>
      <dgm:spPr/>
    </dgm:pt>
    <dgm:pt modelId="{454B28A1-EB4C-EC40-B202-F27410E8F03A}" type="pres">
      <dgm:prSet presAssocID="{288486D8-FD3D-40FB-B2C4-45E473BE72AB}" presName="text" presStyleLbl="fgAcc0" presStyleIdx="0" presStyleCnt="2" custLinFactNeighborX="-28" custLinFactNeighborY="-5836">
        <dgm:presLayoutVars>
          <dgm:chPref val="3"/>
        </dgm:presLayoutVars>
      </dgm:prSet>
      <dgm:spPr/>
    </dgm:pt>
    <dgm:pt modelId="{19A7DBAE-6C16-B744-8FFD-6F6C3AB58C9A}" type="pres">
      <dgm:prSet presAssocID="{288486D8-FD3D-40FB-B2C4-45E473BE72AB}" presName="hierChild2" presStyleCnt="0"/>
      <dgm:spPr/>
    </dgm:pt>
    <dgm:pt modelId="{064C58DD-8A1F-FF45-A633-627691BD9F63}" type="pres">
      <dgm:prSet presAssocID="{90574C0D-B33B-433C-ACA4-9B3FDC3C428B}" presName="hierRoot1" presStyleCnt="0"/>
      <dgm:spPr/>
    </dgm:pt>
    <dgm:pt modelId="{4E0E7DE0-9523-B046-AD47-024166B37E12}" type="pres">
      <dgm:prSet presAssocID="{90574C0D-B33B-433C-ACA4-9B3FDC3C428B}" presName="composite" presStyleCnt="0"/>
      <dgm:spPr/>
    </dgm:pt>
    <dgm:pt modelId="{503EE7CF-F9EA-6848-AD8E-6FB1B7504022}" type="pres">
      <dgm:prSet presAssocID="{90574C0D-B33B-433C-ACA4-9B3FDC3C428B}" presName="background" presStyleLbl="node0" presStyleIdx="1" presStyleCnt="2"/>
      <dgm:spPr/>
    </dgm:pt>
    <dgm:pt modelId="{E1092F65-43C9-2F43-A2EF-44ACD4B4EBC9}" type="pres">
      <dgm:prSet presAssocID="{90574C0D-B33B-433C-ACA4-9B3FDC3C428B}" presName="text" presStyleLbl="fgAcc0" presStyleIdx="1" presStyleCnt="2" custLinFactNeighborX="-317" custLinFactNeighborY="-5836">
        <dgm:presLayoutVars>
          <dgm:chPref val="3"/>
        </dgm:presLayoutVars>
      </dgm:prSet>
      <dgm:spPr/>
    </dgm:pt>
    <dgm:pt modelId="{5FE1A000-F47F-1042-9621-740F01EBA9D0}" type="pres">
      <dgm:prSet presAssocID="{90574C0D-B33B-433C-ACA4-9B3FDC3C428B}" presName="hierChild2" presStyleCnt="0"/>
      <dgm:spPr/>
    </dgm:pt>
  </dgm:ptLst>
  <dgm:cxnLst>
    <dgm:cxn modelId="{DF91411A-4341-450C-8AB2-DDC0228A2B69}" srcId="{631D4DB0-16F4-4E69-9FA7-DD41939DBC01}" destId="{90574C0D-B33B-433C-ACA4-9B3FDC3C428B}" srcOrd="1" destOrd="0" parTransId="{6203CEF9-8D32-43BC-95BF-AC20D5857548}" sibTransId="{775C52CD-A147-4DCC-8AEE-A2E39808406F}"/>
    <dgm:cxn modelId="{FF1F1C20-5192-F046-9307-6F47C5A7D703}" type="presOf" srcId="{631D4DB0-16F4-4E69-9FA7-DD41939DBC01}" destId="{C52F78E7-9006-044C-96E3-AF0855F805C0}" srcOrd="0" destOrd="0" presId="urn:microsoft.com/office/officeart/2005/8/layout/hierarchy1"/>
    <dgm:cxn modelId="{DF33F52B-2085-409D-9A70-E5CF690FA75E}" srcId="{631D4DB0-16F4-4E69-9FA7-DD41939DBC01}" destId="{288486D8-FD3D-40FB-B2C4-45E473BE72AB}" srcOrd="0" destOrd="0" parTransId="{87EE845D-1231-47B4-843F-C422F83C12DD}" sibTransId="{444E2D54-5A82-4AAE-B456-FF44E94743D0}"/>
    <dgm:cxn modelId="{22E33E32-BDFA-7C49-92E9-8EC12B6AB246}" type="presOf" srcId="{90574C0D-B33B-433C-ACA4-9B3FDC3C428B}" destId="{E1092F65-43C9-2F43-A2EF-44ACD4B4EBC9}" srcOrd="0" destOrd="0" presId="urn:microsoft.com/office/officeart/2005/8/layout/hierarchy1"/>
    <dgm:cxn modelId="{9EF6DA47-974E-534C-8815-874D759F8C3D}" type="presOf" srcId="{288486D8-FD3D-40FB-B2C4-45E473BE72AB}" destId="{454B28A1-EB4C-EC40-B202-F27410E8F03A}" srcOrd="0" destOrd="0" presId="urn:microsoft.com/office/officeart/2005/8/layout/hierarchy1"/>
    <dgm:cxn modelId="{AE427315-664A-0F41-82AA-951173214214}" type="presParOf" srcId="{C52F78E7-9006-044C-96E3-AF0855F805C0}" destId="{86D05A66-FC2B-6E49-94C1-EB6A01205230}" srcOrd="0" destOrd="0" presId="urn:microsoft.com/office/officeart/2005/8/layout/hierarchy1"/>
    <dgm:cxn modelId="{6BD663CD-F033-E741-91D7-2412F6AA8436}" type="presParOf" srcId="{86D05A66-FC2B-6E49-94C1-EB6A01205230}" destId="{857C5E39-CC08-5644-A7D7-4367116E7904}" srcOrd="0" destOrd="0" presId="urn:microsoft.com/office/officeart/2005/8/layout/hierarchy1"/>
    <dgm:cxn modelId="{F8A06ACD-A1B8-7F43-B739-4A79A57AE7B5}" type="presParOf" srcId="{857C5E39-CC08-5644-A7D7-4367116E7904}" destId="{483A7877-419E-FF44-AC24-073BF57DA499}" srcOrd="0" destOrd="0" presId="urn:microsoft.com/office/officeart/2005/8/layout/hierarchy1"/>
    <dgm:cxn modelId="{40AC3A1A-D187-804C-B2A1-4E92C7B19D2B}" type="presParOf" srcId="{857C5E39-CC08-5644-A7D7-4367116E7904}" destId="{454B28A1-EB4C-EC40-B202-F27410E8F03A}" srcOrd="1" destOrd="0" presId="urn:microsoft.com/office/officeart/2005/8/layout/hierarchy1"/>
    <dgm:cxn modelId="{B6C8F836-338F-6849-A9AF-647268E50358}" type="presParOf" srcId="{86D05A66-FC2B-6E49-94C1-EB6A01205230}" destId="{19A7DBAE-6C16-B744-8FFD-6F6C3AB58C9A}" srcOrd="1" destOrd="0" presId="urn:microsoft.com/office/officeart/2005/8/layout/hierarchy1"/>
    <dgm:cxn modelId="{CFFC6556-C331-A540-A010-6993156E7DE0}" type="presParOf" srcId="{C52F78E7-9006-044C-96E3-AF0855F805C0}" destId="{064C58DD-8A1F-FF45-A633-627691BD9F63}" srcOrd="1" destOrd="0" presId="urn:microsoft.com/office/officeart/2005/8/layout/hierarchy1"/>
    <dgm:cxn modelId="{73E62656-54BC-E745-883F-294547909FA9}" type="presParOf" srcId="{064C58DD-8A1F-FF45-A633-627691BD9F63}" destId="{4E0E7DE0-9523-B046-AD47-024166B37E12}" srcOrd="0" destOrd="0" presId="urn:microsoft.com/office/officeart/2005/8/layout/hierarchy1"/>
    <dgm:cxn modelId="{C61F083C-B425-C644-BCF0-285D409B801C}" type="presParOf" srcId="{4E0E7DE0-9523-B046-AD47-024166B37E12}" destId="{503EE7CF-F9EA-6848-AD8E-6FB1B7504022}" srcOrd="0" destOrd="0" presId="urn:microsoft.com/office/officeart/2005/8/layout/hierarchy1"/>
    <dgm:cxn modelId="{A2BE1461-21F8-5145-8152-12B021B8F003}" type="presParOf" srcId="{4E0E7DE0-9523-B046-AD47-024166B37E12}" destId="{E1092F65-43C9-2F43-A2EF-44ACD4B4EBC9}" srcOrd="1" destOrd="0" presId="urn:microsoft.com/office/officeart/2005/8/layout/hierarchy1"/>
    <dgm:cxn modelId="{9395D696-99C9-864D-925B-645DBC3CF7F8}" type="presParOf" srcId="{064C58DD-8A1F-FF45-A633-627691BD9F63}" destId="{5FE1A000-F47F-1042-9621-740F01EBA9D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3556CF-2B86-49D3-B3FA-DD0E21D199D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86BE560-BD98-4D8A-9EEE-0CF66C57D4C9}">
      <dgm:prSet/>
      <dgm:spPr/>
      <dgm:t>
        <a:bodyPr/>
        <a:lstStyle/>
        <a:p>
          <a:r>
            <a:rPr lang="en-US"/>
            <a:t>Licensure - RCW 18.50 and WAC 246-834 </a:t>
          </a:r>
        </a:p>
      </dgm:t>
    </dgm:pt>
    <dgm:pt modelId="{BBA7415F-A950-489D-B009-ED536CF0F126}" type="parTrans" cxnId="{EE617AAD-B2D3-4995-94A2-91B8A79E9806}">
      <dgm:prSet/>
      <dgm:spPr/>
      <dgm:t>
        <a:bodyPr/>
        <a:lstStyle/>
        <a:p>
          <a:endParaRPr lang="en-US"/>
        </a:p>
      </dgm:t>
    </dgm:pt>
    <dgm:pt modelId="{FC582BED-DF4A-4CC6-8312-C270C7C5E7D4}" type="sibTrans" cxnId="{EE617AAD-B2D3-4995-94A2-91B8A79E9806}">
      <dgm:prSet/>
      <dgm:spPr/>
      <dgm:t>
        <a:bodyPr/>
        <a:lstStyle/>
        <a:p>
          <a:endParaRPr lang="en-US"/>
        </a:p>
      </dgm:t>
    </dgm:pt>
    <dgm:pt modelId="{A04685C2-4006-4AC1-AAE6-05EB4C255B48}">
      <dgm:prSet/>
      <dgm:spPr/>
      <dgm:t>
        <a:bodyPr/>
        <a:lstStyle/>
        <a:p>
          <a:r>
            <a:rPr lang="en-US" dirty="0"/>
            <a:t>Education - 3years, 100+ births, NRP, CPR</a:t>
          </a:r>
        </a:p>
      </dgm:t>
    </dgm:pt>
    <dgm:pt modelId="{1B4CD940-2A9D-41EE-9FF8-2F38D5CDFA7D}" type="parTrans" cxnId="{77E2850B-6CEB-406D-B05F-DA6A4B745AB9}">
      <dgm:prSet/>
      <dgm:spPr/>
      <dgm:t>
        <a:bodyPr/>
        <a:lstStyle/>
        <a:p>
          <a:endParaRPr lang="en-US"/>
        </a:p>
      </dgm:t>
    </dgm:pt>
    <dgm:pt modelId="{E1779E54-B7E9-4E09-B3B3-4205D71C11E4}" type="sibTrans" cxnId="{77E2850B-6CEB-406D-B05F-DA6A4B745AB9}">
      <dgm:prSet/>
      <dgm:spPr/>
      <dgm:t>
        <a:bodyPr/>
        <a:lstStyle/>
        <a:p>
          <a:endParaRPr lang="en-US"/>
        </a:p>
      </dgm:t>
    </dgm:pt>
    <dgm:pt modelId="{EFFB7767-50D3-440C-8F19-0C4F0929CC86}">
      <dgm:prSet/>
      <dgm:spPr/>
      <dgm:t>
        <a:bodyPr/>
        <a:lstStyle/>
        <a:p>
          <a:r>
            <a:rPr lang="en-US" dirty="0"/>
            <a:t>Insurance Reimbursement  – most third-party payers, including Medicaid</a:t>
          </a:r>
        </a:p>
      </dgm:t>
    </dgm:pt>
    <dgm:pt modelId="{3D1A5F18-8321-4CA6-9640-62286CE2A875}" type="parTrans" cxnId="{359B653E-061E-4F14-9393-83A18D9B5BA7}">
      <dgm:prSet/>
      <dgm:spPr/>
      <dgm:t>
        <a:bodyPr/>
        <a:lstStyle/>
        <a:p>
          <a:endParaRPr lang="en-US"/>
        </a:p>
      </dgm:t>
    </dgm:pt>
    <dgm:pt modelId="{FFC58D95-7856-4BA5-9968-4E95092BC627}" type="sibTrans" cxnId="{359B653E-061E-4F14-9393-83A18D9B5BA7}">
      <dgm:prSet/>
      <dgm:spPr/>
      <dgm:t>
        <a:bodyPr/>
        <a:lstStyle/>
        <a:p>
          <a:endParaRPr lang="en-US"/>
        </a:p>
      </dgm:t>
    </dgm:pt>
    <dgm:pt modelId="{E1794897-0FF7-4DBA-8F29-26C3F76EF6B1}">
      <dgm:prSet/>
      <dgm:spPr/>
      <dgm:t>
        <a:bodyPr/>
        <a:lstStyle/>
        <a:p>
          <a:r>
            <a:rPr lang="en-US"/>
            <a:t>Availability of professional liability insurance </a:t>
          </a:r>
        </a:p>
      </dgm:t>
    </dgm:pt>
    <dgm:pt modelId="{CACC62D2-6F63-4632-835E-F90401B4286F}" type="parTrans" cxnId="{5967B72F-46C2-42F8-A191-FB81F50DD737}">
      <dgm:prSet/>
      <dgm:spPr/>
      <dgm:t>
        <a:bodyPr/>
        <a:lstStyle/>
        <a:p>
          <a:endParaRPr lang="en-US"/>
        </a:p>
      </dgm:t>
    </dgm:pt>
    <dgm:pt modelId="{ADB7AA4E-C7B9-4EA2-8358-DF2C47FA4714}" type="sibTrans" cxnId="{5967B72F-46C2-42F8-A191-FB81F50DD737}">
      <dgm:prSet/>
      <dgm:spPr/>
      <dgm:t>
        <a:bodyPr/>
        <a:lstStyle/>
        <a:p>
          <a:endParaRPr lang="en-US"/>
        </a:p>
      </dgm:t>
    </dgm:pt>
    <dgm:pt modelId="{ECADAC45-51BF-45C2-9979-E0A213AFF698}">
      <dgm:prSet/>
      <dgm:spPr/>
      <dgm:t>
        <a:bodyPr/>
        <a:lstStyle/>
        <a:p>
          <a:r>
            <a:rPr lang="en-US" dirty="0"/>
            <a:t>Legend drugs and devices – WAC 246-834-250</a:t>
          </a:r>
        </a:p>
      </dgm:t>
    </dgm:pt>
    <dgm:pt modelId="{39E76543-D9D0-44A5-B5C8-CBDAF9442471}" type="parTrans" cxnId="{97B1BE6C-3FFF-4218-8EB6-39B3CD7A1D27}">
      <dgm:prSet/>
      <dgm:spPr/>
      <dgm:t>
        <a:bodyPr/>
        <a:lstStyle/>
        <a:p>
          <a:endParaRPr lang="en-US"/>
        </a:p>
      </dgm:t>
    </dgm:pt>
    <dgm:pt modelId="{4338D439-4092-48E0-84C7-C6C129D49DA9}" type="sibTrans" cxnId="{97B1BE6C-3FFF-4218-8EB6-39B3CD7A1D27}">
      <dgm:prSet/>
      <dgm:spPr/>
      <dgm:t>
        <a:bodyPr/>
        <a:lstStyle/>
        <a:p>
          <a:endParaRPr lang="en-US"/>
        </a:p>
      </dgm:t>
    </dgm:pt>
    <dgm:pt modelId="{BA234EB5-8C2C-4050-A28D-80A1B646B8F5}">
      <dgm:prSet/>
      <dgm:spPr/>
      <dgm:t>
        <a:bodyPr/>
        <a:lstStyle/>
        <a:p>
          <a:r>
            <a:rPr lang="en-US"/>
            <a:t>Quality Management Programs (MAWS, PMA, WARM)</a:t>
          </a:r>
        </a:p>
      </dgm:t>
    </dgm:pt>
    <dgm:pt modelId="{1E993F8B-5D36-42B5-B0AF-BB4659407A9F}" type="parTrans" cxnId="{E0981FEE-050F-46CF-BD8A-5497EAE432B1}">
      <dgm:prSet/>
      <dgm:spPr/>
      <dgm:t>
        <a:bodyPr/>
        <a:lstStyle/>
        <a:p>
          <a:endParaRPr lang="en-US"/>
        </a:p>
      </dgm:t>
    </dgm:pt>
    <dgm:pt modelId="{FB638486-CBA0-418A-B6F6-C8E869068533}" type="sibTrans" cxnId="{E0981FEE-050F-46CF-BD8A-5497EAE432B1}">
      <dgm:prSet/>
      <dgm:spPr/>
      <dgm:t>
        <a:bodyPr/>
        <a:lstStyle/>
        <a:p>
          <a:endParaRPr lang="en-US"/>
        </a:p>
      </dgm:t>
    </dgm:pt>
    <dgm:pt modelId="{DA0671DA-7198-418B-A8AB-92788F7730A6}">
      <dgm:prSet/>
      <dgm:spPr/>
      <dgm:t>
        <a:bodyPr/>
        <a:lstStyle/>
        <a:p>
          <a:r>
            <a:rPr lang="en-US" i="1"/>
            <a:t>“Indications for Discussion, Consultation, and Transfer of Care in a Home or Birth Center Midwifery Practice” </a:t>
          </a:r>
          <a:endParaRPr lang="en-US"/>
        </a:p>
      </dgm:t>
    </dgm:pt>
    <dgm:pt modelId="{E3D8D9BE-2BC6-4FFE-ABE0-2D161E43CF57}" type="parTrans" cxnId="{D3D0B475-5290-415D-91A7-88C16F390E63}">
      <dgm:prSet/>
      <dgm:spPr/>
      <dgm:t>
        <a:bodyPr/>
        <a:lstStyle/>
        <a:p>
          <a:endParaRPr lang="en-US"/>
        </a:p>
      </dgm:t>
    </dgm:pt>
    <dgm:pt modelId="{26B263AD-F794-44ED-BE56-F30DD3F86DF9}" type="sibTrans" cxnId="{D3D0B475-5290-415D-91A7-88C16F390E63}">
      <dgm:prSet/>
      <dgm:spPr/>
      <dgm:t>
        <a:bodyPr/>
        <a:lstStyle/>
        <a:p>
          <a:endParaRPr lang="en-US"/>
        </a:p>
      </dgm:t>
    </dgm:pt>
    <dgm:pt modelId="{47986377-EA35-4267-B1EF-262ED427E9F7}">
      <dgm:prSet/>
      <dgm:spPr/>
      <dgm:t>
        <a:bodyPr/>
        <a:lstStyle/>
        <a:p>
          <a:r>
            <a:rPr lang="en-US"/>
            <a:t>Mandatory data collection, continuing education, and peer review</a:t>
          </a:r>
        </a:p>
      </dgm:t>
    </dgm:pt>
    <dgm:pt modelId="{D16E39D3-47D8-4EB6-BFA6-130185814D10}" type="parTrans" cxnId="{D04393A2-6212-441B-AE2C-05D2DF1284AA}">
      <dgm:prSet/>
      <dgm:spPr/>
      <dgm:t>
        <a:bodyPr/>
        <a:lstStyle/>
        <a:p>
          <a:endParaRPr lang="en-US"/>
        </a:p>
      </dgm:t>
    </dgm:pt>
    <dgm:pt modelId="{E2069CEF-8BC9-4915-A4F0-34643ACC8ABA}" type="sibTrans" cxnId="{D04393A2-6212-441B-AE2C-05D2DF1284AA}">
      <dgm:prSet/>
      <dgm:spPr/>
      <dgm:t>
        <a:bodyPr/>
        <a:lstStyle/>
        <a:p>
          <a:endParaRPr lang="en-US"/>
        </a:p>
      </dgm:t>
    </dgm:pt>
    <dgm:pt modelId="{8179C249-2D86-4122-AEB3-96D273C4D47E}">
      <dgm:prSet/>
      <dgm:spPr/>
      <dgm:t>
        <a:bodyPr/>
        <a:lstStyle/>
        <a:p>
          <a:r>
            <a:rPr lang="en-US"/>
            <a:t>Highest integration score in the U.S.					</a:t>
          </a:r>
        </a:p>
      </dgm:t>
    </dgm:pt>
    <dgm:pt modelId="{030F4512-9774-4541-8A86-D7CBDA56F3C4}" type="parTrans" cxnId="{A4DC77B7-7088-4E0B-9FC9-D441C213A80E}">
      <dgm:prSet/>
      <dgm:spPr/>
      <dgm:t>
        <a:bodyPr/>
        <a:lstStyle/>
        <a:p>
          <a:endParaRPr lang="en-US"/>
        </a:p>
      </dgm:t>
    </dgm:pt>
    <dgm:pt modelId="{36482E3E-BF1A-4181-8709-ED981F1CD4A3}" type="sibTrans" cxnId="{A4DC77B7-7088-4E0B-9FC9-D441C213A80E}">
      <dgm:prSet/>
      <dgm:spPr/>
      <dgm:t>
        <a:bodyPr/>
        <a:lstStyle/>
        <a:p>
          <a:endParaRPr lang="en-US"/>
        </a:p>
      </dgm:t>
    </dgm:pt>
    <dgm:pt modelId="{5BBC1FC5-49E7-ED42-8F5F-0A8B8FDC460D}" type="pres">
      <dgm:prSet presAssocID="{1A3556CF-2B86-49D3-B3FA-DD0E21D199DC}" presName="linear" presStyleCnt="0">
        <dgm:presLayoutVars>
          <dgm:animLvl val="lvl"/>
          <dgm:resizeHandles val="exact"/>
        </dgm:presLayoutVars>
      </dgm:prSet>
      <dgm:spPr/>
    </dgm:pt>
    <dgm:pt modelId="{FD6DAA52-EBB9-C643-98D2-CADF5E9E42B1}" type="pres">
      <dgm:prSet presAssocID="{386BE560-BD98-4D8A-9EEE-0CF66C57D4C9}" presName="parentText" presStyleLbl="node1" presStyleIdx="0" presStyleCnt="9">
        <dgm:presLayoutVars>
          <dgm:chMax val="0"/>
          <dgm:bulletEnabled val="1"/>
        </dgm:presLayoutVars>
      </dgm:prSet>
      <dgm:spPr/>
    </dgm:pt>
    <dgm:pt modelId="{34216E8C-6BC7-484E-B691-E79EC7196B9D}" type="pres">
      <dgm:prSet presAssocID="{FC582BED-DF4A-4CC6-8312-C270C7C5E7D4}" presName="spacer" presStyleCnt="0"/>
      <dgm:spPr/>
    </dgm:pt>
    <dgm:pt modelId="{F2533906-9A23-9E45-ADFC-03A65D1A1647}" type="pres">
      <dgm:prSet presAssocID="{A04685C2-4006-4AC1-AAE6-05EB4C255B48}" presName="parentText" presStyleLbl="node1" presStyleIdx="1" presStyleCnt="9">
        <dgm:presLayoutVars>
          <dgm:chMax val="0"/>
          <dgm:bulletEnabled val="1"/>
        </dgm:presLayoutVars>
      </dgm:prSet>
      <dgm:spPr/>
    </dgm:pt>
    <dgm:pt modelId="{C49AD0F5-2F92-EF4C-95C1-436F8B31668E}" type="pres">
      <dgm:prSet presAssocID="{E1779E54-B7E9-4E09-B3B3-4205D71C11E4}" presName="spacer" presStyleCnt="0"/>
      <dgm:spPr/>
    </dgm:pt>
    <dgm:pt modelId="{D0E39EAA-92D2-264A-AEF5-CCC5D4553F96}" type="pres">
      <dgm:prSet presAssocID="{EFFB7767-50D3-440C-8F19-0C4F0929CC86}" presName="parentText" presStyleLbl="node1" presStyleIdx="2" presStyleCnt="9">
        <dgm:presLayoutVars>
          <dgm:chMax val="0"/>
          <dgm:bulletEnabled val="1"/>
        </dgm:presLayoutVars>
      </dgm:prSet>
      <dgm:spPr/>
    </dgm:pt>
    <dgm:pt modelId="{9B2CFDB4-C69D-8D48-B1CE-52F92616ACDA}" type="pres">
      <dgm:prSet presAssocID="{FFC58D95-7856-4BA5-9968-4E95092BC627}" presName="spacer" presStyleCnt="0"/>
      <dgm:spPr/>
    </dgm:pt>
    <dgm:pt modelId="{8691B470-5338-EE4F-A938-98E5873FE466}" type="pres">
      <dgm:prSet presAssocID="{E1794897-0FF7-4DBA-8F29-26C3F76EF6B1}" presName="parentText" presStyleLbl="node1" presStyleIdx="3" presStyleCnt="9">
        <dgm:presLayoutVars>
          <dgm:chMax val="0"/>
          <dgm:bulletEnabled val="1"/>
        </dgm:presLayoutVars>
      </dgm:prSet>
      <dgm:spPr/>
    </dgm:pt>
    <dgm:pt modelId="{237554E3-1084-6B4D-AF6F-16813CF1664D}" type="pres">
      <dgm:prSet presAssocID="{ADB7AA4E-C7B9-4EA2-8358-DF2C47FA4714}" presName="spacer" presStyleCnt="0"/>
      <dgm:spPr/>
    </dgm:pt>
    <dgm:pt modelId="{3C33CBAB-0831-D54C-9071-E7D92925E5DD}" type="pres">
      <dgm:prSet presAssocID="{ECADAC45-51BF-45C2-9979-E0A213AFF698}" presName="parentText" presStyleLbl="node1" presStyleIdx="4" presStyleCnt="9">
        <dgm:presLayoutVars>
          <dgm:chMax val="0"/>
          <dgm:bulletEnabled val="1"/>
        </dgm:presLayoutVars>
      </dgm:prSet>
      <dgm:spPr/>
    </dgm:pt>
    <dgm:pt modelId="{D103184F-6E4E-8147-91EE-D59B36E5ACA9}" type="pres">
      <dgm:prSet presAssocID="{4338D439-4092-48E0-84C7-C6C129D49DA9}" presName="spacer" presStyleCnt="0"/>
      <dgm:spPr/>
    </dgm:pt>
    <dgm:pt modelId="{942FA31A-080C-3C48-B167-4754721A32FA}" type="pres">
      <dgm:prSet presAssocID="{BA234EB5-8C2C-4050-A28D-80A1B646B8F5}" presName="parentText" presStyleLbl="node1" presStyleIdx="5" presStyleCnt="9">
        <dgm:presLayoutVars>
          <dgm:chMax val="0"/>
          <dgm:bulletEnabled val="1"/>
        </dgm:presLayoutVars>
      </dgm:prSet>
      <dgm:spPr/>
    </dgm:pt>
    <dgm:pt modelId="{6090E743-4F39-4046-BE9E-9F6E45E7E6BE}" type="pres">
      <dgm:prSet presAssocID="{FB638486-CBA0-418A-B6F6-C8E869068533}" presName="spacer" presStyleCnt="0"/>
      <dgm:spPr/>
    </dgm:pt>
    <dgm:pt modelId="{0ECC7062-11D9-E04B-BC06-7CAF2FF41EDB}" type="pres">
      <dgm:prSet presAssocID="{DA0671DA-7198-418B-A8AB-92788F7730A6}" presName="parentText" presStyleLbl="node1" presStyleIdx="6" presStyleCnt="9">
        <dgm:presLayoutVars>
          <dgm:chMax val="0"/>
          <dgm:bulletEnabled val="1"/>
        </dgm:presLayoutVars>
      </dgm:prSet>
      <dgm:spPr/>
    </dgm:pt>
    <dgm:pt modelId="{ABD01A9B-E101-2442-9CC6-942B9E31DB10}" type="pres">
      <dgm:prSet presAssocID="{26B263AD-F794-44ED-BE56-F30DD3F86DF9}" presName="spacer" presStyleCnt="0"/>
      <dgm:spPr/>
    </dgm:pt>
    <dgm:pt modelId="{78EFD9E3-37D3-CB4F-B301-CBF19EACA3A1}" type="pres">
      <dgm:prSet presAssocID="{47986377-EA35-4267-B1EF-262ED427E9F7}" presName="parentText" presStyleLbl="node1" presStyleIdx="7" presStyleCnt="9">
        <dgm:presLayoutVars>
          <dgm:chMax val="0"/>
          <dgm:bulletEnabled val="1"/>
        </dgm:presLayoutVars>
      </dgm:prSet>
      <dgm:spPr/>
    </dgm:pt>
    <dgm:pt modelId="{AFEC6243-5A77-6445-A0CC-E90559555B33}" type="pres">
      <dgm:prSet presAssocID="{E2069CEF-8BC9-4915-A4F0-34643ACC8ABA}" presName="spacer" presStyleCnt="0"/>
      <dgm:spPr/>
    </dgm:pt>
    <dgm:pt modelId="{6B85CF5B-C50C-864B-A246-9FBA7B76268D}" type="pres">
      <dgm:prSet presAssocID="{8179C249-2D86-4122-AEB3-96D273C4D47E}" presName="parentText" presStyleLbl="node1" presStyleIdx="8" presStyleCnt="9">
        <dgm:presLayoutVars>
          <dgm:chMax val="0"/>
          <dgm:bulletEnabled val="1"/>
        </dgm:presLayoutVars>
      </dgm:prSet>
      <dgm:spPr/>
    </dgm:pt>
  </dgm:ptLst>
  <dgm:cxnLst>
    <dgm:cxn modelId="{02B58B02-48FB-504E-95DC-00F5B775683E}" type="presOf" srcId="{A04685C2-4006-4AC1-AAE6-05EB4C255B48}" destId="{F2533906-9A23-9E45-ADFC-03A65D1A1647}" srcOrd="0" destOrd="0" presId="urn:microsoft.com/office/officeart/2005/8/layout/vList2"/>
    <dgm:cxn modelId="{FBA12F04-73E2-4842-B3C3-B92D88546D2F}" type="presOf" srcId="{EFFB7767-50D3-440C-8F19-0C4F0929CC86}" destId="{D0E39EAA-92D2-264A-AEF5-CCC5D4553F96}" srcOrd="0" destOrd="0" presId="urn:microsoft.com/office/officeart/2005/8/layout/vList2"/>
    <dgm:cxn modelId="{C678A305-1F19-0F42-923B-D1365114846A}" type="presOf" srcId="{1A3556CF-2B86-49D3-B3FA-DD0E21D199DC}" destId="{5BBC1FC5-49E7-ED42-8F5F-0A8B8FDC460D}" srcOrd="0" destOrd="0" presId="urn:microsoft.com/office/officeart/2005/8/layout/vList2"/>
    <dgm:cxn modelId="{77E2850B-6CEB-406D-B05F-DA6A4B745AB9}" srcId="{1A3556CF-2B86-49D3-B3FA-DD0E21D199DC}" destId="{A04685C2-4006-4AC1-AAE6-05EB4C255B48}" srcOrd="1" destOrd="0" parTransId="{1B4CD940-2A9D-41EE-9FF8-2F38D5CDFA7D}" sibTransId="{E1779E54-B7E9-4E09-B3B3-4205D71C11E4}"/>
    <dgm:cxn modelId="{5967B72F-46C2-42F8-A191-FB81F50DD737}" srcId="{1A3556CF-2B86-49D3-B3FA-DD0E21D199DC}" destId="{E1794897-0FF7-4DBA-8F29-26C3F76EF6B1}" srcOrd="3" destOrd="0" parTransId="{CACC62D2-6F63-4632-835E-F90401B4286F}" sibTransId="{ADB7AA4E-C7B9-4EA2-8358-DF2C47FA4714}"/>
    <dgm:cxn modelId="{46947835-7107-024E-9504-9B43178D4D97}" type="presOf" srcId="{BA234EB5-8C2C-4050-A28D-80A1B646B8F5}" destId="{942FA31A-080C-3C48-B167-4754721A32FA}" srcOrd="0" destOrd="0" presId="urn:microsoft.com/office/officeart/2005/8/layout/vList2"/>
    <dgm:cxn modelId="{359B653E-061E-4F14-9393-83A18D9B5BA7}" srcId="{1A3556CF-2B86-49D3-B3FA-DD0E21D199DC}" destId="{EFFB7767-50D3-440C-8F19-0C4F0929CC86}" srcOrd="2" destOrd="0" parTransId="{3D1A5F18-8321-4CA6-9640-62286CE2A875}" sibTransId="{FFC58D95-7856-4BA5-9968-4E95092BC627}"/>
    <dgm:cxn modelId="{8D15A046-F38A-AA49-8DCE-5B578A4E23A9}" type="presOf" srcId="{ECADAC45-51BF-45C2-9979-E0A213AFF698}" destId="{3C33CBAB-0831-D54C-9071-E7D92925E5DD}" srcOrd="0" destOrd="0" presId="urn:microsoft.com/office/officeart/2005/8/layout/vList2"/>
    <dgm:cxn modelId="{D608DF54-C929-D944-B0E5-66F87A082E79}" type="presOf" srcId="{8179C249-2D86-4122-AEB3-96D273C4D47E}" destId="{6B85CF5B-C50C-864B-A246-9FBA7B76268D}" srcOrd="0" destOrd="0" presId="urn:microsoft.com/office/officeart/2005/8/layout/vList2"/>
    <dgm:cxn modelId="{97B1BE6C-3FFF-4218-8EB6-39B3CD7A1D27}" srcId="{1A3556CF-2B86-49D3-B3FA-DD0E21D199DC}" destId="{ECADAC45-51BF-45C2-9979-E0A213AFF698}" srcOrd="4" destOrd="0" parTransId="{39E76543-D9D0-44A5-B5C8-CBDAF9442471}" sibTransId="{4338D439-4092-48E0-84C7-C6C129D49DA9}"/>
    <dgm:cxn modelId="{D3D0B475-5290-415D-91A7-88C16F390E63}" srcId="{1A3556CF-2B86-49D3-B3FA-DD0E21D199DC}" destId="{DA0671DA-7198-418B-A8AB-92788F7730A6}" srcOrd="6" destOrd="0" parTransId="{E3D8D9BE-2BC6-4FFE-ABE0-2D161E43CF57}" sibTransId="{26B263AD-F794-44ED-BE56-F30DD3F86DF9}"/>
    <dgm:cxn modelId="{F47C2776-843F-DC4E-B792-9CA598EB9837}" type="presOf" srcId="{386BE560-BD98-4D8A-9EEE-0CF66C57D4C9}" destId="{FD6DAA52-EBB9-C643-98D2-CADF5E9E42B1}" srcOrd="0" destOrd="0" presId="urn:microsoft.com/office/officeart/2005/8/layout/vList2"/>
    <dgm:cxn modelId="{D04393A2-6212-441B-AE2C-05D2DF1284AA}" srcId="{1A3556CF-2B86-49D3-B3FA-DD0E21D199DC}" destId="{47986377-EA35-4267-B1EF-262ED427E9F7}" srcOrd="7" destOrd="0" parTransId="{D16E39D3-47D8-4EB6-BFA6-130185814D10}" sibTransId="{E2069CEF-8BC9-4915-A4F0-34643ACC8ABA}"/>
    <dgm:cxn modelId="{955E24AC-8607-AA43-AF2A-ACCD96B82B0E}" type="presOf" srcId="{47986377-EA35-4267-B1EF-262ED427E9F7}" destId="{78EFD9E3-37D3-CB4F-B301-CBF19EACA3A1}" srcOrd="0" destOrd="0" presId="urn:microsoft.com/office/officeart/2005/8/layout/vList2"/>
    <dgm:cxn modelId="{EE617AAD-B2D3-4995-94A2-91B8A79E9806}" srcId="{1A3556CF-2B86-49D3-B3FA-DD0E21D199DC}" destId="{386BE560-BD98-4D8A-9EEE-0CF66C57D4C9}" srcOrd="0" destOrd="0" parTransId="{BBA7415F-A950-489D-B009-ED536CF0F126}" sibTransId="{FC582BED-DF4A-4CC6-8312-C270C7C5E7D4}"/>
    <dgm:cxn modelId="{A4DC77B7-7088-4E0B-9FC9-D441C213A80E}" srcId="{1A3556CF-2B86-49D3-B3FA-DD0E21D199DC}" destId="{8179C249-2D86-4122-AEB3-96D273C4D47E}" srcOrd="8" destOrd="0" parTransId="{030F4512-9774-4541-8A86-D7CBDA56F3C4}" sibTransId="{36482E3E-BF1A-4181-8709-ED981F1CD4A3}"/>
    <dgm:cxn modelId="{444BC1BB-A4AD-884E-B33C-775DCACBB154}" type="presOf" srcId="{DA0671DA-7198-418B-A8AB-92788F7730A6}" destId="{0ECC7062-11D9-E04B-BC06-7CAF2FF41EDB}" srcOrd="0" destOrd="0" presId="urn:microsoft.com/office/officeart/2005/8/layout/vList2"/>
    <dgm:cxn modelId="{A40E8FDF-D722-7E47-B608-06F608FC127B}" type="presOf" srcId="{E1794897-0FF7-4DBA-8F29-26C3F76EF6B1}" destId="{8691B470-5338-EE4F-A938-98E5873FE466}" srcOrd="0" destOrd="0" presId="urn:microsoft.com/office/officeart/2005/8/layout/vList2"/>
    <dgm:cxn modelId="{E0981FEE-050F-46CF-BD8A-5497EAE432B1}" srcId="{1A3556CF-2B86-49D3-B3FA-DD0E21D199DC}" destId="{BA234EB5-8C2C-4050-A28D-80A1B646B8F5}" srcOrd="5" destOrd="0" parTransId="{1E993F8B-5D36-42B5-B0AF-BB4659407A9F}" sibTransId="{FB638486-CBA0-418A-B6F6-C8E869068533}"/>
    <dgm:cxn modelId="{37555AE5-E189-364D-A8B7-A3FA5FD06718}" type="presParOf" srcId="{5BBC1FC5-49E7-ED42-8F5F-0A8B8FDC460D}" destId="{FD6DAA52-EBB9-C643-98D2-CADF5E9E42B1}" srcOrd="0" destOrd="0" presId="urn:microsoft.com/office/officeart/2005/8/layout/vList2"/>
    <dgm:cxn modelId="{A3AA8007-AE5D-0146-9A9D-74B4D7C73833}" type="presParOf" srcId="{5BBC1FC5-49E7-ED42-8F5F-0A8B8FDC460D}" destId="{34216E8C-6BC7-484E-B691-E79EC7196B9D}" srcOrd="1" destOrd="0" presId="urn:microsoft.com/office/officeart/2005/8/layout/vList2"/>
    <dgm:cxn modelId="{D4788411-6B2C-B148-BC65-FE1116DDB6A7}" type="presParOf" srcId="{5BBC1FC5-49E7-ED42-8F5F-0A8B8FDC460D}" destId="{F2533906-9A23-9E45-ADFC-03A65D1A1647}" srcOrd="2" destOrd="0" presId="urn:microsoft.com/office/officeart/2005/8/layout/vList2"/>
    <dgm:cxn modelId="{E87CA117-51EE-F944-A8B3-DCDE40DE7D26}" type="presParOf" srcId="{5BBC1FC5-49E7-ED42-8F5F-0A8B8FDC460D}" destId="{C49AD0F5-2F92-EF4C-95C1-436F8B31668E}" srcOrd="3" destOrd="0" presId="urn:microsoft.com/office/officeart/2005/8/layout/vList2"/>
    <dgm:cxn modelId="{987B9EDB-63E9-944A-94F3-F00F322FC44B}" type="presParOf" srcId="{5BBC1FC5-49E7-ED42-8F5F-0A8B8FDC460D}" destId="{D0E39EAA-92D2-264A-AEF5-CCC5D4553F96}" srcOrd="4" destOrd="0" presId="urn:microsoft.com/office/officeart/2005/8/layout/vList2"/>
    <dgm:cxn modelId="{69E7D4FB-3EAF-D541-A0B4-229B41658D3E}" type="presParOf" srcId="{5BBC1FC5-49E7-ED42-8F5F-0A8B8FDC460D}" destId="{9B2CFDB4-C69D-8D48-B1CE-52F92616ACDA}" srcOrd="5" destOrd="0" presId="urn:microsoft.com/office/officeart/2005/8/layout/vList2"/>
    <dgm:cxn modelId="{49695E1D-64F9-D647-901B-B2C4B3DF98DF}" type="presParOf" srcId="{5BBC1FC5-49E7-ED42-8F5F-0A8B8FDC460D}" destId="{8691B470-5338-EE4F-A938-98E5873FE466}" srcOrd="6" destOrd="0" presId="urn:microsoft.com/office/officeart/2005/8/layout/vList2"/>
    <dgm:cxn modelId="{FD360716-2F6B-964B-B36D-3446C2B9DAEE}" type="presParOf" srcId="{5BBC1FC5-49E7-ED42-8F5F-0A8B8FDC460D}" destId="{237554E3-1084-6B4D-AF6F-16813CF1664D}" srcOrd="7" destOrd="0" presId="urn:microsoft.com/office/officeart/2005/8/layout/vList2"/>
    <dgm:cxn modelId="{CB918D8B-8953-C642-BAE2-892A75D11C48}" type="presParOf" srcId="{5BBC1FC5-49E7-ED42-8F5F-0A8B8FDC460D}" destId="{3C33CBAB-0831-D54C-9071-E7D92925E5DD}" srcOrd="8" destOrd="0" presId="urn:microsoft.com/office/officeart/2005/8/layout/vList2"/>
    <dgm:cxn modelId="{FF41F5FF-EE19-8A47-B70D-0A5D5CA64162}" type="presParOf" srcId="{5BBC1FC5-49E7-ED42-8F5F-0A8B8FDC460D}" destId="{D103184F-6E4E-8147-91EE-D59B36E5ACA9}" srcOrd="9" destOrd="0" presId="urn:microsoft.com/office/officeart/2005/8/layout/vList2"/>
    <dgm:cxn modelId="{4A35650F-8B69-CB43-9077-9D1C7FA14246}" type="presParOf" srcId="{5BBC1FC5-49E7-ED42-8F5F-0A8B8FDC460D}" destId="{942FA31A-080C-3C48-B167-4754721A32FA}" srcOrd="10" destOrd="0" presId="urn:microsoft.com/office/officeart/2005/8/layout/vList2"/>
    <dgm:cxn modelId="{A8F03F07-5716-7C49-A023-AB5637799720}" type="presParOf" srcId="{5BBC1FC5-49E7-ED42-8F5F-0A8B8FDC460D}" destId="{6090E743-4F39-4046-BE9E-9F6E45E7E6BE}" srcOrd="11" destOrd="0" presId="urn:microsoft.com/office/officeart/2005/8/layout/vList2"/>
    <dgm:cxn modelId="{B487ED1F-79F4-5240-B238-9254DD06B651}" type="presParOf" srcId="{5BBC1FC5-49E7-ED42-8F5F-0A8B8FDC460D}" destId="{0ECC7062-11D9-E04B-BC06-7CAF2FF41EDB}" srcOrd="12" destOrd="0" presId="urn:microsoft.com/office/officeart/2005/8/layout/vList2"/>
    <dgm:cxn modelId="{EE58DB77-F1FD-6C4A-B686-E15BDD0C6E3C}" type="presParOf" srcId="{5BBC1FC5-49E7-ED42-8F5F-0A8B8FDC460D}" destId="{ABD01A9B-E101-2442-9CC6-942B9E31DB10}" srcOrd="13" destOrd="0" presId="urn:microsoft.com/office/officeart/2005/8/layout/vList2"/>
    <dgm:cxn modelId="{A782A0D9-6111-F04D-9AB4-9254B93D1A65}" type="presParOf" srcId="{5BBC1FC5-49E7-ED42-8F5F-0A8B8FDC460D}" destId="{78EFD9E3-37D3-CB4F-B301-CBF19EACA3A1}" srcOrd="14" destOrd="0" presId="urn:microsoft.com/office/officeart/2005/8/layout/vList2"/>
    <dgm:cxn modelId="{D867837C-9B5B-D94E-9921-18A0742448BE}" type="presParOf" srcId="{5BBC1FC5-49E7-ED42-8F5F-0A8B8FDC460D}" destId="{AFEC6243-5A77-6445-A0CC-E90559555B33}" srcOrd="15" destOrd="0" presId="urn:microsoft.com/office/officeart/2005/8/layout/vList2"/>
    <dgm:cxn modelId="{6D480A5F-8C30-0548-BF7C-F7D58A9CC1A1}" type="presParOf" srcId="{5BBC1FC5-49E7-ED42-8F5F-0A8B8FDC460D}" destId="{6B85CF5B-C50C-864B-A246-9FBA7B76268D}"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BAC715-2403-494A-A8A9-6D42A88DA013}"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0939019-7FE6-40E3-861E-B36E3D0DCF71}">
      <dgm:prSet/>
      <dgm:spPr/>
      <dgm:t>
        <a:bodyPr/>
        <a:lstStyle/>
        <a:p>
          <a:pPr>
            <a:defRPr cap="all"/>
          </a:pPr>
          <a:r>
            <a:rPr lang="en-US"/>
            <a:t>Identify a clinician champion</a:t>
          </a:r>
        </a:p>
      </dgm:t>
    </dgm:pt>
    <dgm:pt modelId="{9AA98A11-99A5-4293-BAB5-69340420EFAF}" type="parTrans" cxnId="{C92508D0-D71C-4387-8C5D-3DECDDD10888}">
      <dgm:prSet/>
      <dgm:spPr/>
      <dgm:t>
        <a:bodyPr/>
        <a:lstStyle/>
        <a:p>
          <a:endParaRPr lang="en-US"/>
        </a:p>
      </dgm:t>
    </dgm:pt>
    <dgm:pt modelId="{F51B533A-A6C3-445D-95BE-B338C36F8BC3}" type="sibTrans" cxnId="{C92508D0-D71C-4387-8C5D-3DECDDD10888}">
      <dgm:prSet/>
      <dgm:spPr/>
      <dgm:t>
        <a:bodyPr/>
        <a:lstStyle/>
        <a:p>
          <a:endParaRPr lang="en-US"/>
        </a:p>
      </dgm:t>
    </dgm:pt>
    <dgm:pt modelId="{C0362EA9-7AC1-4DFD-8EE3-A1B4536F2659}">
      <dgm:prSet/>
      <dgm:spPr/>
      <dgm:t>
        <a:bodyPr/>
        <a:lstStyle/>
        <a:p>
          <a:pPr>
            <a:defRPr cap="all"/>
          </a:pPr>
          <a:r>
            <a:rPr lang="en-US"/>
            <a:t>Establish a Perinatal Transfer Committee</a:t>
          </a:r>
        </a:p>
      </dgm:t>
    </dgm:pt>
    <dgm:pt modelId="{DBC8444E-27F6-4B40-A73C-A282F9DA2DCC}" type="parTrans" cxnId="{50175BD7-DCF7-4AF7-B074-1DFED1BCA5FC}">
      <dgm:prSet/>
      <dgm:spPr/>
      <dgm:t>
        <a:bodyPr/>
        <a:lstStyle/>
        <a:p>
          <a:endParaRPr lang="en-US"/>
        </a:p>
      </dgm:t>
    </dgm:pt>
    <dgm:pt modelId="{4E296EA4-3DCB-4B95-98EC-01B335F900DF}" type="sibTrans" cxnId="{50175BD7-DCF7-4AF7-B074-1DFED1BCA5FC}">
      <dgm:prSet/>
      <dgm:spPr/>
      <dgm:t>
        <a:bodyPr/>
        <a:lstStyle/>
        <a:p>
          <a:endParaRPr lang="en-US"/>
        </a:p>
      </dgm:t>
    </dgm:pt>
    <dgm:pt modelId="{A42F8CAE-3800-47AA-B41D-72130EBC699E}">
      <dgm:prSet/>
      <dgm:spPr/>
      <dgm:t>
        <a:bodyPr/>
        <a:lstStyle/>
        <a:p>
          <a:pPr>
            <a:defRPr cap="all"/>
          </a:pPr>
          <a:r>
            <a:rPr lang="en-US"/>
            <a:t>Develop/adopt transfer tools</a:t>
          </a:r>
        </a:p>
      </dgm:t>
    </dgm:pt>
    <dgm:pt modelId="{B2DB6A2D-6268-4AA1-8275-A8EABDD03935}" type="parTrans" cxnId="{A996ECDA-0AAB-4D08-9FC7-5DBE4575F1A0}">
      <dgm:prSet/>
      <dgm:spPr/>
      <dgm:t>
        <a:bodyPr/>
        <a:lstStyle/>
        <a:p>
          <a:endParaRPr lang="en-US"/>
        </a:p>
      </dgm:t>
    </dgm:pt>
    <dgm:pt modelId="{0F2B13E0-E399-4087-858D-EE6E40E80763}" type="sibTrans" cxnId="{A996ECDA-0AAB-4D08-9FC7-5DBE4575F1A0}">
      <dgm:prSet/>
      <dgm:spPr/>
      <dgm:t>
        <a:bodyPr/>
        <a:lstStyle/>
        <a:p>
          <a:endParaRPr lang="en-US"/>
        </a:p>
      </dgm:t>
    </dgm:pt>
    <dgm:pt modelId="{972191D2-0E50-4ED0-88DC-8A5C176C09E2}" type="pres">
      <dgm:prSet presAssocID="{A6BAC715-2403-494A-A8A9-6D42A88DA013}" presName="root" presStyleCnt="0">
        <dgm:presLayoutVars>
          <dgm:dir/>
          <dgm:resizeHandles val="exact"/>
        </dgm:presLayoutVars>
      </dgm:prSet>
      <dgm:spPr/>
    </dgm:pt>
    <dgm:pt modelId="{30F6879D-2A6C-476C-BC42-A641BC15F363}" type="pres">
      <dgm:prSet presAssocID="{60939019-7FE6-40E3-861E-B36E3D0DCF71}" presName="compNode" presStyleCnt="0"/>
      <dgm:spPr/>
    </dgm:pt>
    <dgm:pt modelId="{58F1FF89-8CDA-41F9-8CDD-D135ABFD95DA}" type="pres">
      <dgm:prSet presAssocID="{60939019-7FE6-40E3-861E-B36E3D0DCF71}" presName="iconBgRect" presStyleLbl="bgShp" presStyleIdx="0" presStyleCnt="3"/>
      <dgm:spPr>
        <a:prstGeom prst="round2DiagRect">
          <a:avLst>
            <a:gd name="adj1" fmla="val 29727"/>
            <a:gd name="adj2" fmla="val 0"/>
          </a:avLst>
        </a:prstGeom>
      </dgm:spPr>
    </dgm:pt>
    <dgm:pt modelId="{334D1C6B-83F9-4B83-8E2C-607831856B2C}" type="pres">
      <dgm:prSet presAssocID="{60939019-7FE6-40E3-861E-B36E3D0DCF7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ibbon"/>
        </a:ext>
      </dgm:extLst>
    </dgm:pt>
    <dgm:pt modelId="{5DF7C7BE-D2CC-4F4E-ACBC-533D0674A7D2}" type="pres">
      <dgm:prSet presAssocID="{60939019-7FE6-40E3-861E-B36E3D0DCF71}" presName="spaceRect" presStyleCnt="0"/>
      <dgm:spPr/>
    </dgm:pt>
    <dgm:pt modelId="{1672BD05-8F33-4668-A4FF-3BF0C79172B5}" type="pres">
      <dgm:prSet presAssocID="{60939019-7FE6-40E3-861E-B36E3D0DCF71}" presName="textRect" presStyleLbl="revTx" presStyleIdx="0" presStyleCnt="3">
        <dgm:presLayoutVars>
          <dgm:chMax val="1"/>
          <dgm:chPref val="1"/>
        </dgm:presLayoutVars>
      </dgm:prSet>
      <dgm:spPr/>
    </dgm:pt>
    <dgm:pt modelId="{5E0D5EEF-B6C4-4935-8AB7-C54D6AD21102}" type="pres">
      <dgm:prSet presAssocID="{F51B533A-A6C3-445D-95BE-B338C36F8BC3}" presName="sibTrans" presStyleCnt="0"/>
      <dgm:spPr/>
    </dgm:pt>
    <dgm:pt modelId="{3768CF65-5958-4AE2-9814-006073509D2C}" type="pres">
      <dgm:prSet presAssocID="{C0362EA9-7AC1-4DFD-8EE3-A1B4536F2659}" presName="compNode" presStyleCnt="0"/>
      <dgm:spPr/>
    </dgm:pt>
    <dgm:pt modelId="{30DA12CE-D217-434D-B0EF-5BE68BA14BAF}" type="pres">
      <dgm:prSet presAssocID="{C0362EA9-7AC1-4DFD-8EE3-A1B4536F2659}" presName="iconBgRect" presStyleLbl="bgShp" presStyleIdx="1" presStyleCnt="3"/>
      <dgm:spPr>
        <a:prstGeom prst="round2DiagRect">
          <a:avLst>
            <a:gd name="adj1" fmla="val 29727"/>
            <a:gd name="adj2" fmla="val 0"/>
          </a:avLst>
        </a:prstGeom>
      </dgm:spPr>
    </dgm:pt>
    <dgm:pt modelId="{4C35E120-8270-4BF9-9C5F-B8FBDB40C9DB}" type="pres">
      <dgm:prSet presAssocID="{C0362EA9-7AC1-4DFD-8EE3-A1B4536F265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AE2CAD5B-70C5-498F-A99F-854FBC2FD208}" type="pres">
      <dgm:prSet presAssocID="{C0362EA9-7AC1-4DFD-8EE3-A1B4536F2659}" presName="spaceRect" presStyleCnt="0"/>
      <dgm:spPr/>
    </dgm:pt>
    <dgm:pt modelId="{EE015480-E83C-487F-8FB5-F4C2BA0F6AE4}" type="pres">
      <dgm:prSet presAssocID="{C0362EA9-7AC1-4DFD-8EE3-A1B4536F2659}" presName="textRect" presStyleLbl="revTx" presStyleIdx="1" presStyleCnt="3">
        <dgm:presLayoutVars>
          <dgm:chMax val="1"/>
          <dgm:chPref val="1"/>
        </dgm:presLayoutVars>
      </dgm:prSet>
      <dgm:spPr/>
    </dgm:pt>
    <dgm:pt modelId="{170751DC-2070-44FF-8CE0-BD93EDE5BDC8}" type="pres">
      <dgm:prSet presAssocID="{4E296EA4-3DCB-4B95-98EC-01B335F900DF}" presName="sibTrans" presStyleCnt="0"/>
      <dgm:spPr/>
    </dgm:pt>
    <dgm:pt modelId="{AEF2CB03-D4F1-44D8-BA86-A797B3F10AFD}" type="pres">
      <dgm:prSet presAssocID="{A42F8CAE-3800-47AA-B41D-72130EBC699E}" presName="compNode" presStyleCnt="0"/>
      <dgm:spPr/>
    </dgm:pt>
    <dgm:pt modelId="{A231872A-7559-41C5-9C35-A35C1C936E76}" type="pres">
      <dgm:prSet presAssocID="{A42F8CAE-3800-47AA-B41D-72130EBC699E}" presName="iconBgRect" presStyleLbl="bgShp" presStyleIdx="2" presStyleCnt="3"/>
      <dgm:spPr>
        <a:prstGeom prst="round2DiagRect">
          <a:avLst>
            <a:gd name="adj1" fmla="val 29727"/>
            <a:gd name="adj2" fmla="val 0"/>
          </a:avLst>
        </a:prstGeom>
      </dgm:spPr>
    </dgm:pt>
    <dgm:pt modelId="{E893B1FB-C72F-476A-9E65-92280FD1E679}" type="pres">
      <dgm:prSet presAssocID="{A42F8CAE-3800-47AA-B41D-72130EBC699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ools"/>
        </a:ext>
      </dgm:extLst>
    </dgm:pt>
    <dgm:pt modelId="{6E7890D2-58EF-487A-AE6B-7743149772AB}" type="pres">
      <dgm:prSet presAssocID="{A42F8CAE-3800-47AA-B41D-72130EBC699E}" presName="spaceRect" presStyleCnt="0"/>
      <dgm:spPr/>
    </dgm:pt>
    <dgm:pt modelId="{F4E9C7D5-2A96-44A5-A809-E1D2A0205C76}" type="pres">
      <dgm:prSet presAssocID="{A42F8CAE-3800-47AA-B41D-72130EBC699E}" presName="textRect" presStyleLbl="revTx" presStyleIdx="2" presStyleCnt="3">
        <dgm:presLayoutVars>
          <dgm:chMax val="1"/>
          <dgm:chPref val="1"/>
        </dgm:presLayoutVars>
      </dgm:prSet>
      <dgm:spPr/>
    </dgm:pt>
  </dgm:ptLst>
  <dgm:cxnLst>
    <dgm:cxn modelId="{AA03AF26-1F03-4CE5-B412-136C39CF0C60}" type="presOf" srcId="{60939019-7FE6-40E3-861E-B36E3D0DCF71}" destId="{1672BD05-8F33-4668-A4FF-3BF0C79172B5}" srcOrd="0" destOrd="0" presId="urn:microsoft.com/office/officeart/2018/5/layout/IconLeafLabelList"/>
    <dgm:cxn modelId="{396DD144-5D4B-44CA-9460-B94170457B00}" type="presOf" srcId="{C0362EA9-7AC1-4DFD-8EE3-A1B4536F2659}" destId="{EE015480-E83C-487F-8FB5-F4C2BA0F6AE4}" srcOrd="0" destOrd="0" presId="urn:microsoft.com/office/officeart/2018/5/layout/IconLeafLabelList"/>
    <dgm:cxn modelId="{C92508D0-D71C-4387-8C5D-3DECDDD10888}" srcId="{A6BAC715-2403-494A-A8A9-6D42A88DA013}" destId="{60939019-7FE6-40E3-861E-B36E3D0DCF71}" srcOrd="0" destOrd="0" parTransId="{9AA98A11-99A5-4293-BAB5-69340420EFAF}" sibTransId="{F51B533A-A6C3-445D-95BE-B338C36F8BC3}"/>
    <dgm:cxn modelId="{50175BD7-DCF7-4AF7-B074-1DFED1BCA5FC}" srcId="{A6BAC715-2403-494A-A8A9-6D42A88DA013}" destId="{C0362EA9-7AC1-4DFD-8EE3-A1B4536F2659}" srcOrd="1" destOrd="0" parTransId="{DBC8444E-27F6-4B40-A73C-A282F9DA2DCC}" sibTransId="{4E296EA4-3DCB-4B95-98EC-01B335F900DF}"/>
    <dgm:cxn modelId="{A996ECDA-0AAB-4D08-9FC7-5DBE4575F1A0}" srcId="{A6BAC715-2403-494A-A8A9-6D42A88DA013}" destId="{A42F8CAE-3800-47AA-B41D-72130EBC699E}" srcOrd="2" destOrd="0" parTransId="{B2DB6A2D-6268-4AA1-8275-A8EABDD03935}" sibTransId="{0F2B13E0-E399-4087-858D-EE6E40E80763}"/>
    <dgm:cxn modelId="{F6852CFE-B6EB-4E1F-8B72-1B59D198AA92}" type="presOf" srcId="{A6BAC715-2403-494A-A8A9-6D42A88DA013}" destId="{972191D2-0E50-4ED0-88DC-8A5C176C09E2}" srcOrd="0" destOrd="0" presId="urn:microsoft.com/office/officeart/2018/5/layout/IconLeafLabelList"/>
    <dgm:cxn modelId="{E226D0FF-35B8-4B5C-848D-ADC8B2EF54D7}" type="presOf" srcId="{A42F8CAE-3800-47AA-B41D-72130EBC699E}" destId="{F4E9C7D5-2A96-44A5-A809-E1D2A0205C76}" srcOrd="0" destOrd="0" presId="urn:microsoft.com/office/officeart/2018/5/layout/IconLeafLabelList"/>
    <dgm:cxn modelId="{2120BB96-BCCA-4C5D-8111-7BE2EA2BDD88}" type="presParOf" srcId="{972191D2-0E50-4ED0-88DC-8A5C176C09E2}" destId="{30F6879D-2A6C-476C-BC42-A641BC15F363}" srcOrd="0" destOrd="0" presId="urn:microsoft.com/office/officeart/2018/5/layout/IconLeafLabelList"/>
    <dgm:cxn modelId="{504D19D9-55C5-4856-BA8F-175719238BE9}" type="presParOf" srcId="{30F6879D-2A6C-476C-BC42-A641BC15F363}" destId="{58F1FF89-8CDA-41F9-8CDD-D135ABFD95DA}" srcOrd="0" destOrd="0" presId="urn:microsoft.com/office/officeart/2018/5/layout/IconLeafLabelList"/>
    <dgm:cxn modelId="{15147673-CD4D-4616-9660-F77610F496CD}" type="presParOf" srcId="{30F6879D-2A6C-476C-BC42-A641BC15F363}" destId="{334D1C6B-83F9-4B83-8E2C-607831856B2C}" srcOrd="1" destOrd="0" presId="urn:microsoft.com/office/officeart/2018/5/layout/IconLeafLabelList"/>
    <dgm:cxn modelId="{3795BBD3-421B-41DA-B172-BB18B39DEDCD}" type="presParOf" srcId="{30F6879D-2A6C-476C-BC42-A641BC15F363}" destId="{5DF7C7BE-D2CC-4F4E-ACBC-533D0674A7D2}" srcOrd="2" destOrd="0" presId="urn:microsoft.com/office/officeart/2018/5/layout/IconLeafLabelList"/>
    <dgm:cxn modelId="{4369B0AC-541E-445C-A55C-33A71BCC0611}" type="presParOf" srcId="{30F6879D-2A6C-476C-BC42-A641BC15F363}" destId="{1672BD05-8F33-4668-A4FF-3BF0C79172B5}" srcOrd="3" destOrd="0" presId="urn:microsoft.com/office/officeart/2018/5/layout/IconLeafLabelList"/>
    <dgm:cxn modelId="{85421DCA-76D5-46C5-92BB-9718EFB5CD99}" type="presParOf" srcId="{972191D2-0E50-4ED0-88DC-8A5C176C09E2}" destId="{5E0D5EEF-B6C4-4935-8AB7-C54D6AD21102}" srcOrd="1" destOrd="0" presId="urn:microsoft.com/office/officeart/2018/5/layout/IconLeafLabelList"/>
    <dgm:cxn modelId="{52A1C3B8-C522-4B2B-A541-EBF6D9FBE558}" type="presParOf" srcId="{972191D2-0E50-4ED0-88DC-8A5C176C09E2}" destId="{3768CF65-5958-4AE2-9814-006073509D2C}" srcOrd="2" destOrd="0" presId="urn:microsoft.com/office/officeart/2018/5/layout/IconLeafLabelList"/>
    <dgm:cxn modelId="{D75D7DE5-B23E-4D40-85E3-2283467666E9}" type="presParOf" srcId="{3768CF65-5958-4AE2-9814-006073509D2C}" destId="{30DA12CE-D217-434D-B0EF-5BE68BA14BAF}" srcOrd="0" destOrd="0" presId="urn:microsoft.com/office/officeart/2018/5/layout/IconLeafLabelList"/>
    <dgm:cxn modelId="{68AA8DBF-863B-4D40-8293-BEE4A68A5476}" type="presParOf" srcId="{3768CF65-5958-4AE2-9814-006073509D2C}" destId="{4C35E120-8270-4BF9-9C5F-B8FBDB40C9DB}" srcOrd="1" destOrd="0" presId="urn:microsoft.com/office/officeart/2018/5/layout/IconLeafLabelList"/>
    <dgm:cxn modelId="{02899470-3C8F-4B9F-A4A7-32A575EE2CAA}" type="presParOf" srcId="{3768CF65-5958-4AE2-9814-006073509D2C}" destId="{AE2CAD5B-70C5-498F-A99F-854FBC2FD208}" srcOrd="2" destOrd="0" presId="urn:microsoft.com/office/officeart/2018/5/layout/IconLeafLabelList"/>
    <dgm:cxn modelId="{451885DD-C755-4147-A135-784BA39B66DF}" type="presParOf" srcId="{3768CF65-5958-4AE2-9814-006073509D2C}" destId="{EE015480-E83C-487F-8FB5-F4C2BA0F6AE4}" srcOrd="3" destOrd="0" presId="urn:microsoft.com/office/officeart/2018/5/layout/IconLeafLabelList"/>
    <dgm:cxn modelId="{00C44AEA-33BA-4630-A1AE-AC67B2B11222}" type="presParOf" srcId="{972191D2-0E50-4ED0-88DC-8A5C176C09E2}" destId="{170751DC-2070-44FF-8CE0-BD93EDE5BDC8}" srcOrd="3" destOrd="0" presId="urn:microsoft.com/office/officeart/2018/5/layout/IconLeafLabelList"/>
    <dgm:cxn modelId="{F5969CA0-AEA2-4311-9470-2053C050109E}" type="presParOf" srcId="{972191D2-0E50-4ED0-88DC-8A5C176C09E2}" destId="{AEF2CB03-D4F1-44D8-BA86-A797B3F10AFD}" srcOrd="4" destOrd="0" presId="urn:microsoft.com/office/officeart/2018/5/layout/IconLeafLabelList"/>
    <dgm:cxn modelId="{04AA2436-7EBA-48CD-BBA6-05AC4783E918}" type="presParOf" srcId="{AEF2CB03-D4F1-44D8-BA86-A797B3F10AFD}" destId="{A231872A-7559-41C5-9C35-A35C1C936E76}" srcOrd="0" destOrd="0" presId="urn:microsoft.com/office/officeart/2018/5/layout/IconLeafLabelList"/>
    <dgm:cxn modelId="{C8739B44-E605-4070-8DF0-7F50C261BECD}" type="presParOf" srcId="{AEF2CB03-D4F1-44D8-BA86-A797B3F10AFD}" destId="{E893B1FB-C72F-476A-9E65-92280FD1E679}" srcOrd="1" destOrd="0" presId="urn:microsoft.com/office/officeart/2018/5/layout/IconLeafLabelList"/>
    <dgm:cxn modelId="{88287FF7-5518-4CFA-ADBB-DE33F09268DB}" type="presParOf" srcId="{AEF2CB03-D4F1-44D8-BA86-A797B3F10AFD}" destId="{6E7890D2-58EF-487A-AE6B-7743149772AB}" srcOrd="2" destOrd="0" presId="urn:microsoft.com/office/officeart/2018/5/layout/IconLeafLabelList"/>
    <dgm:cxn modelId="{093A1E14-E251-4A62-B0D9-1DEF880D139C}" type="presParOf" srcId="{AEF2CB03-D4F1-44D8-BA86-A797B3F10AFD}" destId="{F4E9C7D5-2A96-44A5-A809-E1D2A0205C76}"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A7877-419E-FF44-AC24-073BF57DA499}">
      <dsp:nvSpPr>
        <dsp:cNvPr id="0" name=""/>
        <dsp:cNvSpPr/>
      </dsp:nvSpPr>
      <dsp:spPr>
        <a:xfrm>
          <a:off x="22" y="166693"/>
          <a:ext cx="4505585" cy="286104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54B28A1-EB4C-EC40-B202-F27410E8F03A}">
      <dsp:nvSpPr>
        <dsp:cNvPr id="0" name=""/>
        <dsp:cNvSpPr/>
      </dsp:nvSpPr>
      <dsp:spPr>
        <a:xfrm>
          <a:off x="500642" y="642282"/>
          <a:ext cx="4505585" cy="286104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Maternal</a:t>
          </a:r>
        </a:p>
      </dsp:txBody>
      <dsp:txXfrm>
        <a:off x="584439" y="726079"/>
        <a:ext cx="4337991" cy="2693452"/>
      </dsp:txXfrm>
    </dsp:sp>
    <dsp:sp modelId="{503EE7CF-F9EA-6848-AD8E-6FB1B7504022}">
      <dsp:nvSpPr>
        <dsp:cNvPr id="0" name=""/>
        <dsp:cNvSpPr/>
      </dsp:nvSpPr>
      <dsp:spPr>
        <a:xfrm>
          <a:off x="5493827" y="166693"/>
          <a:ext cx="4505585" cy="286104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1092F65-43C9-2F43-A2EF-44ACD4B4EBC9}">
      <dsp:nvSpPr>
        <dsp:cNvPr id="0" name=""/>
        <dsp:cNvSpPr/>
      </dsp:nvSpPr>
      <dsp:spPr>
        <a:xfrm>
          <a:off x="5994448" y="642282"/>
          <a:ext cx="4505585" cy="286104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Neonatal</a:t>
          </a:r>
        </a:p>
      </dsp:txBody>
      <dsp:txXfrm>
        <a:off x="6078245" y="726079"/>
        <a:ext cx="4337991" cy="2693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DAA52-EBB9-C643-98D2-CADF5E9E42B1}">
      <dsp:nvSpPr>
        <dsp:cNvPr id="0" name=""/>
        <dsp:cNvSpPr/>
      </dsp:nvSpPr>
      <dsp:spPr>
        <a:xfrm>
          <a:off x="0" y="20592"/>
          <a:ext cx="6513603" cy="6084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Licensure - RCW 18.50 and WAC 246-834 </a:t>
          </a:r>
        </a:p>
      </dsp:txBody>
      <dsp:txXfrm>
        <a:off x="29700" y="50292"/>
        <a:ext cx="6454203" cy="549000"/>
      </dsp:txXfrm>
    </dsp:sp>
    <dsp:sp modelId="{F2533906-9A23-9E45-ADFC-03A65D1A1647}">
      <dsp:nvSpPr>
        <dsp:cNvPr id="0" name=""/>
        <dsp:cNvSpPr/>
      </dsp:nvSpPr>
      <dsp:spPr>
        <a:xfrm>
          <a:off x="0" y="675072"/>
          <a:ext cx="6513603" cy="608400"/>
        </a:xfrm>
        <a:prstGeom prst="roundRect">
          <a:avLst/>
        </a:prstGeom>
        <a:solidFill>
          <a:schemeClr val="accent5">
            <a:hueOff val="751338"/>
            <a:satOff val="-3297"/>
            <a:lumOff val="9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Education - 3years, 100+ births, NRP, CPR</a:t>
          </a:r>
        </a:p>
      </dsp:txBody>
      <dsp:txXfrm>
        <a:off x="29700" y="704772"/>
        <a:ext cx="6454203" cy="549000"/>
      </dsp:txXfrm>
    </dsp:sp>
    <dsp:sp modelId="{D0E39EAA-92D2-264A-AEF5-CCC5D4553F96}">
      <dsp:nvSpPr>
        <dsp:cNvPr id="0" name=""/>
        <dsp:cNvSpPr/>
      </dsp:nvSpPr>
      <dsp:spPr>
        <a:xfrm>
          <a:off x="0" y="1329552"/>
          <a:ext cx="6513603" cy="608400"/>
        </a:xfrm>
        <a:prstGeom prst="roundRect">
          <a:avLst/>
        </a:prstGeom>
        <a:solidFill>
          <a:schemeClr val="accent5">
            <a:hueOff val="1502676"/>
            <a:satOff val="-6595"/>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Insurance Reimbursement  – most third-party payers, including Medicaid</a:t>
          </a:r>
        </a:p>
      </dsp:txBody>
      <dsp:txXfrm>
        <a:off x="29700" y="1359252"/>
        <a:ext cx="6454203" cy="549000"/>
      </dsp:txXfrm>
    </dsp:sp>
    <dsp:sp modelId="{8691B470-5338-EE4F-A938-98E5873FE466}">
      <dsp:nvSpPr>
        <dsp:cNvPr id="0" name=""/>
        <dsp:cNvSpPr/>
      </dsp:nvSpPr>
      <dsp:spPr>
        <a:xfrm>
          <a:off x="0" y="1984032"/>
          <a:ext cx="6513603" cy="608400"/>
        </a:xfrm>
        <a:prstGeom prst="roundRect">
          <a:avLst/>
        </a:prstGeom>
        <a:solidFill>
          <a:schemeClr val="accent5">
            <a:hueOff val="2254013"/>
            <a:satOff val="-9892"/>
            <a:lumOff val="2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Availability of professional liability insurance </a:t>
          </a:r>
        </a:p>
      </dsp:txBody>
      <dsp:txXfrm>
        <a:off x="29700" y="2013732"/>
        <a:ext cx="6454203" cy="549000"/>
      </dsp:txXfrm>
    </dsp:sp>
    <dsp:sp modelId="{3C33CBAB-0831-D54C-9071-E7D92925E5DD}">
      <dsp:nvSpPr>
        <dsp:cNvPr id="0" name=""/>
        <dsp:cNvSpPr/>
      </dsp:nvSpPr>
      <dsp:spPr>
        <a:xfrm>
          <a:off x="0" y="2638513"/>
          <a:ext cx="6513603" cy="608400"/>
        </a:xfrm>
        <a:prstGeom prst="roundRect">
          <a:avLst/>
        </a:prstGeom>
        <a:solidFill>
          <a:schemeClr val="accent5">
            <a:hueOff val="3005351"/>
            <a:satOff val="-13190"/>
            <a:lumOff val="39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Legend drugs and devices – WAC 246-834-250</a:t>
          </a:r>
        </a:p>
      </dsp:txBody>
      <dsp:txXfrm>
        <a:off x="29700" y="2668213"/>
        <a:ext cx="6454203" cy="549000"/>
      </dsp:txXfrm>
    </dsp:sp>
    <dsp:sp modelId="{942FA31A-080C-3C48-B167-4754721A32FA}">
      <dsp:nvSpPr>
        <dsp:cNvPr id="0" name=""/>
        <dsp:cNvSpPr/>
      </dsp:nvSpPr>
      <dsp:spPr>
        <a:xfrm>
          <a:off x="0" y="3292993"/>
          <a:ext cx="6513603" cy="608400"/>
        </a:xfrm>
        <a:prstGeom prst="roundRect">
          <a:avLst/>
        </a:prstGeom>
        <a:solidFill>
          <a:schemeClr val="accent5">
            <a:hueOff val="3756689"/>
            <a:satOff val="-16488"/>
            <a:lumOff val="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Quality Management Programs (MAWS, PMA, WARM)</a:t>
          </a:r>
        </a:p>
      </dsp:txBody>
      <dsp:txXfrm>
        <a:off x="29700" y="3322693"/>
        <a:ext cx="6454203" cy="549000"/>
      </dsp:txXfrm>
    </dsp:sp>
    <dsp:sp modelId="{0ECC7062-11D9-E04B-BC06-7CAF2FF41EDB}">
      <dsp:nvSpPr>
        <dsp:cNvPr id="0" name=""/>
        <dsp:cNvSpPr/>
      </dsp:nvSpPr>
      <dsp:spPr>
        <a:xfrm>
          <a:off x="0" y="3947473"/>
          <a:ext cx="6513603" cy="608400"/>
        </a:xfrm>
        <a:prstGeom prst="roundRect">
          <a:avLst/>
        </a:prstGeom>
        <a:solidFill>
          <a:schemeClr val="accent5">
            <a:hueOff val="4508027"/>
            <a:satOff val="-19785"/>
            <a:lumOff val="5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i="1" kern="1200"/>
            <a:t>“Indications for Discussion, Consultation, and Transfer of Care in a Home or Birth Center Midwifery Practice” </a:t>
          </a:r>
          <a:endParaRPr lang="en-US" sz="1600" kern="1200"/>
        </a:p>
      </dsp:txBody>
      <dsp:txXfrm>
        <a:off x="29700" y="3977173"/>
        <a:ext cx="6454203" cy="549000"/>
      </dsp:txXfrm>
    </dsp:sp>
    <dsp:sp modelId="{78EFD9E3-37D3-CB4F-B301-CBF19EACA3A1}">
      <dsp:nvSpPr>
        <dsp:cNvPr id="0" name=""/>
        <dsp:cNvSpPr/>
      </dsp:nvSpPr>
      <dsp:spPr>
        <a:xfrm>
          <a:off x="0" y="4601953"/>
          <a:ext cx="6513603" cy="608400"/>
        </a:xfrm>
        <a:prstGeom prst="roundRect">
          <a:avLst/>
        </a:prstGeom>
        <a:solidFill>
          <a:schemeClr val="accent5">
            <a:hueOff val="5259365"/>
            <a:satOff val="-23082"/>
            <a:lumOff val="6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Mandatory data collection, continuing education, and peer review</a:t>
          </a:r>
        </a:p>
      </dsp:txBody>
      <dsp:txXfrm>
        <a:off x="29700" y="4631653"/>
        <a:ext cx="6454203" cy="549000"/>
      </dsp:txXfrm>
    </dsp:sp>
    <dsp:sp modelId="{6B85CF5B-C50C-864B-A246-9FBA7B76268D}">
      <dsp:nvSpPr>
        <dsp:cNvPr id="0" name=""/>
        <dsp:cNvSpPr/>
      </dsp:nvSpPr>
      <dsp:spPr>
        <a:xfrm>
          <a:off x="0" y="5256433"/>
          <a:ext cx="6513603" cy="608400"/>
        </a:xfrm>
        <a:prstGeom prst="roundRect">
          <a:avLst/>
        </a:prstGeom>
        <a:solidFill>
          <a:schemeClr val="accent5">
            <a:hueOff val="6010703"/>
            <a:satOff val="-26380"/>
            <a:lumOff val="7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Highest integration score in the U.S.					</a:t>
          </a:r>
        </a:p>
      </dsp:txBody>
      <dsp:txXfrm>
        <a:off x="29700" y="5286133"/>
        <a:ext cx="6454203" cy="549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F1FF89-8CDA-41F9-8CDD-D135ABFD95DA}">
      <dsp:nvSpPr>
        <dsp:cNvPr id="0" name=""/>
        <dsp:cNvSpPr/>
      </dsp:nvSpPr>
      <dsp:spPr>
        <a:xfrm>
          <a:off x="708743" y="465668"/>
          <a:ext cx="2058750" cy="205875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D1C6B-83F9-4B83-8E2C-607831856B2C}">
      <dsp:nvSpPr>
        <dsp:cNvPr id="0" name=""/>
        <dsp:cNvSpPr/>
      </dsp:nvSpPr>
      <dsp:spPr>
        <a:xfrm>
          <a:off x="1147493" y="904419"/>
          <a:ext cx="1181250" cy="11812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72BD05-8F33-4668-A4FF-3BF0C79172B5}">
      <dsp:nvSpPr>
        <dsp:cNvPr id="0" name=""/>
        <dsp:cNvSpPr/>
      </dsp:nvSpPr>
      <dsp:spPr>
        <a:xfrm>
          <a:off x="50618" y="3165669"/>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a:t>Identify a clinician champion</a:t>
          </a:r>
        </a:p>
      </dsp:txBody>
      <dsp:txXfrm>
        <a:off x="50618" y="3165669"/>
        <a:ext cx="3375000" cy="720000"/>
      </dsp:txXfrm>
    </dsp:sp>
    <dsp:sp modelId="{30DA12CE-D217-434D-B0EF-5BE68BA14BAF}">
      <dsp:nvSpPr>
        <dsp:cNvPr id="0" name=""/>
        <dsp:cNvSpPr/>
      </dsp:nvSpPr>
      <dsp:spPr>
        <a:xfrm>
          <a:off x="4674368" y="465668"/>
          <a:ext cx="2058750" cy="205875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35E120-8270-4BF9-9C5F-B8FBDB40C9DB}">
      <dsp:nvSpPr>
        <dsp:cNvPr id="0" name=""/>
        <dsp:cNvSpPr/>
      </dsp:nvSpPr>
      <dsp:spPr>
        <a:xfrm>
          <a:off x="5113118" y="904419"/>
          <a:ext cx="1181250" cy="11812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E015480-E83C-487F-8FB5-F4C2BA0F6AE4}">
      <dsp:nvSpPr>
        <dsp:cNvPr id="0" name=""/>
        <dsp:cNvSpPr/>
      </dsp:nvSpPr>
      <dsp:spPr>
        <a:xfrm>
          <a:off x="4016243" y="3165669"/>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a:t>Establish a Perinatal Transfer Committee</a:t>
          </a:r>
        </a:p>
      </dsp:txBody>
      <dsp:txXfrm>
        <a:off x="4016243" y="3165669"/>
        <a:ext cx="3375000" cy="720000"/>
      </dsp:txXfrm>
    </dsp:sp>
    <dsp:sp modelId="{A231872A-7559-41C5-9C35-A35C1C936E76}">
      <dsp:nvSpPr>
        <dsp:cNvPr id="0" name=""/>
        <dsp:cNvSpPr/>
      </dsp:nvSpPr>
      <dsp:spPr>
        <a:xfrm>
          <a:off x="8639993" y="465668"/>
          <a:ext cx="2058750" cy="205875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93B1FB-C72F-476A-9E65-92280FD1E679}">
      <dsp:nvSpPr>
        <dsp:cNvPr id="0" name=""/>
        <dsp:cNvSpPr/>
      </dsp:nvSpPr>
      <dsp:spPr>
        <a:xfrm>
          <a:off x="9078743" y="904419"/>
          <a:ext cx="1181250" cy="11812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E9C7D5-2A96-44A5-A809-E1D2A0205C76}">
      <dsp:nvSpPr>
        <dsp:cNvPr id="0" name=""/>
        <dsp:cNvSpPr/>
      </dsp:nvSpPr>
      <dsp:spPr>
        <a:xfrm>
          <a:off x="7981868" y="3165669"/>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a:t>Develop/adopt transfer tools</a:t>
          </a:r>
        </a:p>
      </dsp:txBody>
      <dsp:txXfrm>
        <a:off x="7981868" y="3165669"/>
        <a:ext cx="3375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67311"/>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67311"/>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6554"/>
            <a:ext cx="2971800" cy="46731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a:t>Thank you for inviting us to have this conversation with you all today.  INTRODUCE OURSELVES.  We’re here to introduce Smooth Transitions, a quality-improvement program at the Foundation for Health Care Quality, based in Seattle, WA.  Some of you may already be familiar with this program, designed to enhance the safety of hospital transfers from planned home and birth center births in Washington State.  We’re going to start off by providing some context for this work, then we will fill in some potential knowledge gaps about community birth in WA, and then we will describe the various components of the program.  NEXT SLIDE, please.</a:t>
            </a:r>
          </a:p>
          <a:p>
            <a:pPr marL="0" marR="0" lvl="0" indent="0" algn="l" rtl="0">
              <a:lnSpc>
                <a:spcPct val="100000"/>
              </a:lnSpc>
              <a:spcBef>
                <a:spcPts val="0"/>
              </a:spcBef>
              <a:spcAft>
                <a:spcPts val="0"/>
              </a:spcAft>
              <a:buClr>
                <a:schemeClr val="dk1"/>
              </a:buClr>
              <a:buSzPts val="1200"/>
              <a:buFont typeface="Calibri"/>
              <a:buNone/>
            </a:pPr>
            <a:endParaRPr lang="en-US" b="1" dirty="0"/>
          </a:p>
        </p:txBody>
      </p:sp>
      <p:sp>
        <p:nvSpPr>
          <p:cNvPr id="174" name="Google Shape;174;p1: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Turning to the most recently available WA state specific data, you can see that there are a significant number of community births annually.  Note that the rate of 3.6% is more than 2x than the national rate.  With approximately 3,000 births occurring at homes and freestanding birth centers each year in WA, there are about as many births happening in the community as there are happening at most level 2 hospitals.  Because of the relatively high degree of midwifery integration here and a lack of barriers to transfer compared with other states,  community midwives in WA transfer more frequently, at a rate of 15-20%.  </a:t>
            </a:r>
            <a:r>
              <a:rPr lang="en-US" b="1" baseline="0" dirty="0"/>
              <a:t>NEXT SLIDE, please.</a:t>
            </a:r>
            <a:endParaRPr lang="en-US" b="1" dirty="0"/>
          </a:p>
        </p:txBody>
      </p:sp>
      <p:sp>
        <p:nvSpPr>
          <p:cNvPr id="4" name="Slide Number Placeholder 3"/>
          <p:cNvSpPr>
            <a:spLocks noGrp="1"/>
          </p:cNvSpPr>
          <p:nvPr>
            <p:ph type="sldNum" sz="quarter" idx="10"/>
          </p:nvPr>
        </p:nvSpPr>
        <p:spPr/>
        <p:txBody>
          <a:bodyPr/>
          <a:lstStyle/>
          <a:p>
            <a:fld id="{E00AB21E-EE20-D641-8FF1-8781DF2A3B69}" type="slidenum">
              <a:rPr lang="en-US" smtClean="0"/>
              <a:pPr/>
              <a:t>10</a:t>
            </a:fld>
            <a:endParaRPr lang="en-US"/>
          </a:p>
        </p:txBody>
      </p:sp>
    </p:spTree>
    <p:extLst>
      <p:ext uri="{BB962C8B-B14F-4D97-AF65-F5344CB8AC3E}">
        <p14:creationId xmlns:p14="http://schemas.microsoft.com/office/powerpoint/2010/main" val="356104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0" y="-1"/>
            <a:ext cx="5486400" cy="938253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Calibri" panose="020F0502020204030204" pitchFamily="34" charset="0"/>
              </a:rPr>
              <a:t>Our intent, with this very busy slide and the next one, is to fill in some potential knowledge gaps about who licensed midwives are, how they are regulated in WA, what their training is, what their scope of practice is, what kind of medications and equipment they carry, what kinds of guidelines they abide by, etc.  In doing these hospital presentations, we often find that there are providers and nurses who are surprised to learn that community midwives can, for example, provide IV antibiotics for GBS prophylaxis, treat PPH with </a:t>
            </a:r>
            <a:r>
              <a:rPr lang="en-US" b="1" i="0" dirty="0" err="1">
                <a:solidFill>
                  <a:srgbClr val="000000"/>
                </a:solidFill>
                <a:effectLst/>
                <a:latin typeface="Calibri" panose="020F0502020204030204" pitchFamily="34" charset="0"/>
              </a:rPr>
              <a:t>pitocin</a:t>
            </a:r>
            <a:r>
              <a:rPr lang="en-US" b="1" i="0" dirty="0">
                <a:solidFill>
                  <a:srgbClr val="000000"/>
                </a:solidFill>
                <a:effectLst/>
                <a:latin typeface="Calibri" panose="020F0502020204030204" pitchFamily="34" charset="0"/>
              </a:rPr>
              <a:t>, methergine, and misoprostol, and IV fluids, give emergency medication such as terbutaline and magnesium sulfate (pending emergency transport).  Many don’t realize that there are 3 professional midwives associations in WA, all of which have QI programs. During the Q&amp;A period, we can come back to this slide if you have specific questions or want to hear more.</a:t>
            </a:r>
            <a:r>
              <a:rPr lang="en-US" sz="1200" b="1" i="0" baseline="0" dirty="0">
                <a:solidFill>
                  <a:srgbClr val="000000"/>
                </a:solidFill>
                <a:effectLst/>
                <a:latin typeface="Calibri" panose="020F0502020204030204" pitchFamily="34" charset="0"/>
              </a:rPr>
              <a:t>  </a:t>
            </a:r>
            <a:r>
              <a:rPr lang="en-US" b="1" dirty="0"/>
              <a:t>NEXT SLIDE, please.</a:t>
            </a:r>
          </a:p>
          <a:p>
            <a:endParaRPr lang="en-US" dirty="0"/>
          </a:p>
        </p:txBody>
      </p:sp>
      <p:sp>
        <p:nvSpPr>
          <p:cNvPr id="4" name="Slide Number Placeholder 3"/>
          <p:cNvSpPr>
            <a:spLocks noGrp="1"/>
          </p:cNvSpPr>
          <p:nvPr>
            <p:ph type="sldNum" sz="quarter" idx="10"/>
          </p:nvPr>
        </p:nvSpPr>
        <p:spPr/>
        <p:txBody>
          <a:bodyPr/>
          <a:lstStyle/>
          <a:p>
            <a:fld id="{E00AB21E-EE20-D641-8FF1-8781DF2A3B69}" type="slidenum">
              <a:rPr lang="en-US" smtClean="0"/>
              <a:pPr/>
              <a:t>11</a:t>
            </a:fld>
            <a:endParaRPr lang="en-US"/>
          </a:p>
        </p:txBody>
      </p:sp>
    </p:spTree>
    <p:extLst>
      <p:ext uri="{BB962C8B-B14F-4D97-AF65-F5344CB8AC3E}">
        <p14:creationId xmlns:p14="http://schemas.microsoft.com/office/powerpoint/2010/main" val="1775956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latin typeface="Calibri" panose="020F0502020204030204" pitchFamily="34" charset="0"/>
              </a:rPr>
              <a:t>The comprehensive postpartum and newborn care that community midwives provide include all of the following, in addition to a complete newborn exam at birth and vitals on the baby and gestational parent at each in-person visit</a:t>
            </a:r>
            <a:endParaRPr lang="en-US" b="1"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62061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3: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0" dirty="0">
                <a:solidFill>
                  <a:srgbClr val="000000"/>
                </a:solidFill>
                <a:effectLst/>
                <a:latin typeface="Calibri" panose="020F0502020204030204" pitchFamily="34" charset="0"/>
              </a:rPr>
              <a:t>The first step of the Smooth Transitions program is hosting a hospital presentation, which we are doing today.  Ideally, all parts of the system are invited to attend, with representation from OBs, CNMs, nursing, pediatrics, NICU staff (if relevant), risk management and/or patient advocate, and EMS (if possible).  </a:t>
            </a:r>
            <a:r>
              <a:rPr lang="en-US" b="1" dirty="0"/>
              <a:t>NEXT SLIDE, please.</a:t>
            </a:r>
            <a:endParaRPr b="1" dirty="0"/>
          </a:p>
        </p:txBody>
      </p:sp>
      <p:sp>
        <p:nvSpPr>
          <p:cNvPr id="306" name="Google Shape;306;p13: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Once a hospital decides to proceed with the program, the next step is to identify a clinician champion at the hospital and someone in the midwifery community, a midwifery liaison, who are willing to be the points of contact between the hospital, the community midwives, and the Smooth Transitions Program Coordinator.  These champions can be anyone who seems committed to improving transfers and is willing to take on this role.  At the hospital, this is the person who will help set up the Perinatal Transfer Committee—and, again, this committee should comprise all parts of the system, including the community midwives.  </a:t>
            </a:r>
          </a:p>
          <a:p>
            <a:pPr marL="0" lvl="0" indent="0" algn="l" rtl="0">
              <a:spcBef>
                <a:spcPts val="0"/>
              </a:spcBef>
              <a:spcAft>
                <a:spcPts val="0"/>
              </a:spcAft>
              <a:buNone/>
            </a:pPr>
            <a:endParaRPr lang="en-US" b="1" dirty="0"/>
          </a:p>
          <a:p>
            <a:pPr marL="0" lvl="0" indent="0" algn="l" rtl="0">
              <a:spcBef>
                <a:spcPts val="0"/>
              </a:spcBef>
              <a:spcAft>
                <a:spcPts val="0"/>
              </a:spcAft>
              <a:buNone/>
            </a:pPr>
            <a:r>
              <a:rPr lang="en-US" b="1" dirty="0"/>
              <a:t>The first task of the PTC is to develop and adopt intrapartum, postpartum, and newborn transfer protocols with input from the community midwives.  Protocol templates are available on the ST website resources page.  NEXT SLIDE, please</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4105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5: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marR="0" lvl="1" indent="0" algn="l" rtl="0">
              <a:lnSpc>
                <a:spcPct val="100000"/>
              </a:lnSpc>
              <a:spcBef>
                <a:spcPts val="0"/>
              </a:spcBef>
              <a:spcAft>
                <a:spcPts val="0"/>
              </a:spcAft>
              <a:buClr>
                <a:schemeClr val="dk1"/>
              </a:buClr>
              <a:buSzPts val="1200"/>
              <a:buFont typeface="Calibri"/>
              <a:buNone/>
            </a:pPr>
            <a:r>
              <a:rPr lang="en-US" b="1" dirty="0"/>
              <a:t>Meetings: One great resource to share in the beginning of these meetings is The Best Practice Transfer Guidelines – developed as part of a national, multi-disciplinary collaboration.  A great place to start in terms of putting the patient at the center and setting out expectations for both hospital-based providers and community-based midwives in order to achieve the best possible outcomes.</a:t>
            </a:r>
          </a:p>
          <a:p>
            <a:pPr marL="0" marR="0" lvl="1" indent="0" algn="l" rtl="0">
              <a:lnSpc>
                <a:spcPct val="100000"/>
              </a:lnSpc>
              <a:spcBef>
                <a:spcPts val="0"/>
              </a:spcBef>
              <a:spcAft>
                <a:spcPts val="0"/>
              </a:spcAft>
              <a:buClr>
                <a:schemeClr val="dk1"/>
              </a:buClr>
              <a:buSzPts val="1200"/>
              <a:buFont typeface="Calibri"/>
              <a:buNone/>
            </a:pPr>
            <a:endParaRPr lang="en-US" b="1" dirty="0"/>
          </a:p>
          <a:p>
            <a:pPr marL="0" marR="0" lvl="1" indent="0" algn="l" rtl="0">
              <a:lnSpc>
                <a:spcPct val="100000"/>
              </a:lnSpc>
              <a:spcBef>
                <a:spcPts val="0"/>
              </a:spcBef>
              <a:spcAft>
                <a:spcPts val="0"/>
              </a:spcAft>
              <a:buClr>
                <a:schemeClr val="dk1"/>
              </a:buClr>
              <a:buSzPts val="1200"/>
              <a:buFont typeface="Calibri"/>
              <a:buNone/>
            </a:pPr>
            <a:r>
              <a:rPr lang="en-US" b="1" dirty="0"/>
              <a:t>Examples of continuing education opportunities: emergency skills training (PPH, shoulder dystocia, NNR) and grand rounds.</a:t>
            </a:r>
            <a:endParaRPr lang="en-US" dirty="0"/>
          </a:p>
          <a:p>
            <a:pPr marL="0" marR="0" lvl="1" indent="0" algn="l" rtl="0">
              <a:lnSpc>
                <a:spcPct val="100000"/>
              </a:lnSpc>
              <a:spcBef>
                <a:spcPts val="0"/>
              </a:spcBef>
              <a:spcAft>
                <a:spcPts val="0"/>
              </a:spcAft>
              <a:buClr>
                <a:schemeClr val="dk1"/>
              </a:buClr>
              <a:buSzPts val="1200"/>
              <a:buFont typeface="Calibri"/>
              <a:buNone/>
            </a:pPr>
            <a:endParaRPr lang="en-US" b="1" dirty="0"/>
          </a:p>
          <a:p>
            <a:pPr marL="0" marR="0" lvl="1" indent="0" algn="l" rtl="0">
              <a:lnSpc>
                <a:spcPct val="100000"/>
              </a:lnSpc>
              <a:spcBef>
                <a:spcPts val="0"/>
              </a:spcBef>
              <a:spcAft>
                <a:spcPts val="0"/>
              </a:spcAft>
              <a:buClr>
                <a:schemeClr val="dk1"/>
              </a:buClr>
              <a:buSzPts val="1200"/>
              <a:buFont typeface="Calibri"/>
              <a:buNone/>
            </a:pPr>
            <a:r>
              <a:rPr lang="en-US" b="1" dirty="0"/>
              <a:t>Emphasize importance of relationship-building and getting to know one another outside the context of transfers which are often stressful events.</a:t>
            </a:r>
            <a:endParaRPr lang="en-US" dirty="0"/>
          </a:p>
          <a:p>
            <a:pPr marL="0" marR="0" lvl="1" indent="0" algn="l" rtl="0">
              <a:lnSpc>
                <a:spcPct val="100000"/>
              </a:lnSpc>
              <a:spcBef>
                <a:spcPts val="0"/>
              </a:spcBef>
              <a:spcAft>
                <a:spcPts val="0"/>
              </a:spcAft>
              <a:buClr>
                <a:schemeClr val="dk1"/>
              </a:buClr>
              <a:buSzPts val="1200"/>
              <a:buFont typeface="Calibri"/>
              <a:buNone/>
            </a:pPr>
            <a:endParaRPr lang="en-US" b="1" dirty="0"/>
          </a:p>
          <a:p>
            <a:pPr marL="0" marR="0" lvl="1" indent="0" algn="l" rtl="0">
              <a:lnSpc>
                <a:spcPct val="100000"/>
              </a:lnSpc>
              <a:spcBef>
                <a:spcPts val="0"/>
              </a:spcBef>
              <a:spcAft>
                <a:spcPts val="0"/>
              </a:spcAft>
              <a:buClr>
                <a:schemeClr val="dk1"/>
              </a:buClr>
              <a:buSzPts val="1200"/>
              <a:buFont typeface="Calibri"/>
              <a:buNone/>
            </a:pPr>
            <a:r>
              <a:rPr lang="en-US" b="1" dirty="0"/>
              <a:t>Give a tangible example: how at one hospital, they developed a simple script for their nursing staff—the impact it had on patients and midwives when the nurse would come in the room and say to the patient, “We know this wasn’t your plan to give birth here, but we’re going to do everything we can to make this as beautiful and safe a birth for you as we can.”  NEXT SLIDE, please.</a:t>
            </a:r>
          </a:p>
          <a:p>
            <a:pPr marL="0" marR="0" lvl="1" indent="0" algn="l" rtl="0">
              <a:lnSpc>
                <a:spcPct val="100000"/>
              </a:lnSpc>
              <a:spcBef>
                <a:spcPts val="0"/>
              </a:spcBef>
              <a:spcAft>
                <a:spcPts val="0"/>
              </a:spcAft>
              <a:buClr>
                <a:schemeClr val="dk1"/>
              </a:buClr>
              <a:buSzPts val="1200"/>
              <a:buFont typeface="Calibri"/>
              <a:buNone/>
            </a:pPr>
            <a:endParaRPr lang="en-US" b="1" dirty="0"/>
          </a:p>
          <a:p>
            <a:pPr marL="0" marR="0" lvl="1" indent="0" algn="l" rtl="0">
              <a:lnSpc>
                <a:spcPct val="100000"/>
              </a:lnSpc>
              <a:spcBef>
                <a:spcPts val="0"/>
              </a:spcBef>
              <a:spcAft>
                <a:spcPts val="0"/>
              </a:spcAft>
              <a:buClr>
                <a:schemeClr val="dk1"/>
              </a:buClr>
              <a:buSzPts val="1200"/>
              <a:buFont typeface="Calibri"/>
              <a:buNone/>
            </a:pPr>
            <a:endParaRPr lang="en-US" b="1" dirty="0"/>
          </a:p>
          <a:p>
            <a:pPr marL="0" marR="0" lvl="1" indent="0" algn="l" rtl="0">
              <a:lnSpc>
                <a:spcPct val="100000"/>
              </a:lnSpc>
              <a:spcBef>
                <a:spcPts val="0"/>
              </a:spcBef>
              <a:spcAft>
                <a:spcPts val="0"/>
              </a:spcAft>
              <a:buClr>
                <a:schemeClr val="dk1"/>
              </a:buClr>
              <a:buSzPts val="1200"/>
              <a:buFont typeface="Calibri"/>
              <a:buNone/>
            </a:pPr>
            <a:endParaRPr lang="en-US" b="1" dirty="0"/>
          </a:p>
          <a:p>
            <a:pPr marL="0" lvl="0" indent="0" algn="l" rtl="0">
              <a:spcBef>
                <a:spcPts val="0"/>
              </a:spcBef>
              <a:spcAft>
                <a:spcPts val="0"/>
              </a:spcAft>
              <a:buNone/>
            </a:pPr>
            <a:endParaRPr b="1" dirty="0"/>
          </a:p>
          <a:p>
            <a:pPr marL="0" lvl="0" indent="0" algn="l" rtl="0">
              <a:spcBef>
                <a:spcPts val="0"/>
              </a:spcBef>
              <a:spcAft>
                <a:spcPts val="0"/>
              </a:spcAft>
              <a:buNone/>
            </a:pPr>
            <a:endParaRPr dirty="0"/>
          </a:p>
        </p:txBody>
      </p:sp>
      <p:sp>
        <p:nvSpPr>
          <p:cNvPr id="341" name="Google Shape;341;p15: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40" name="Google Shape;340;p15:notes"/>
          <p:cNvSpPr txBox="1">
            <a:spLocks noGrp="1"/>
          </p:cNvSpPr>
          <p:nvPr>
            <p:ph type="body" idx="1"/>
          </p:nvPr>
        </p:nvSpPr>
        <p:spPr>
          <a:xfrm>
            <a:off x="685800" y="1256306"/>
            <a:ext cx="5486400" cy="6893324"/>
          </a:xfrm>
          <a:prstGeom prst="rect">
            <a:avLst/>
          </a:prstGeom>
          <a:noFill/>
          <a:ln>
            <a:noFill/>
          </a:ln>
        </p:spPr>
        <p:txBody>
          <a:bodyPr spcFirstLastPara="1" wrap="square" lIns="91425" tIns="45700" rIns="91425" bIns="45700" anchor="t" anchorCtr="0">
            <a:noAutofit/>
          </a:bodyPr>
          <a:lstStyle/>
          <a:p>
            <a:pPr rtl="0"/>
            <a:r>
              <a:rPr lang="en-US" sz="1200" b="1" i="0" u="none" strike="noStrike" cap="none" dirty="0">
                <a:solidFill>
                  <a:schemeClr val="dk1"/>
                </a:solidFill>
                <a:effectLst/>
                <a:latin typeface="Calibri"/>
                <a:ea typeface="Calibri"/>
                <a:cs typeface="Calibri"/>
                <a:sym typeface="Calibri"/>
              </a:rPr>
              <a:t>	We have developed an online survey tool to capture qualitative data on hospital transfers from planned community-based births.  This allows us a 360-degree view on how these transfers are going, from the perspective of the nurses, the receiving providers (OB, family MD, or CNM), the transferring midwife, the patient, and EMS when an emergent transfer is involved.</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a:solidFill>
                  <a:schemeClr val="dk1"/>
                </a:solidFill>
                <a:effectLst/>
                <a:latin typeface="Calibri"/>
                <a:ea typeface="Calibri"/>
                <a:cs typeface="Calibri"/>
                <a:sym typeface="Calibri"/>
              </a:rPr>
              <a:t>We are also asking community midwives to keep a log of all interactions with their local hospital, including prenatal referrals, collaborative care, and intrapartum, postpartum, and newborn transfers.  We de-identify this data and review it regularly at the Perinatal Transfer Committee meetings. </a:t>
            </a:r>
            <a:endParaRPr lang="en-US" sz="1200" b="0" i="0" u="none" strike="noStrike" cap="none" dirty="0">
              <a:solidFill>
                <a:schemeClr val="dk1"/>
              </a:solidFill>
              <a:effectLst/>
              <a:latin typeface="Calibri"/>
              <a:ea typeface="Calibri"/>
              <a:cs typeface="Calibri"/>
              <a:sym typeface="Calibri"/>
            </a:endParaRPr>
          </a:p>
          <a:p>
            <a:pPr rtl="0"/>
            <a:br>
              <a:rPr lang="en-US" dirty="0"/>
            </a:br>
            <a:r>
              <a:rPr lang="en-US" b="1" dirty="0"/>
              <a:t>There is a mechanism within WA state for non-discoverable, protected case review and we’re exploring several different models that would allow community-based midwives to participate in protected case review with hospital providers. </a:t>
            </a:r>
            <a:r>
              <a:rPr lang="en-US" sz="1200" b="1" i="0" u="none" strike="noStrike" cap="none" dirty="0">
                <a:solidFill>
                  <a:schemeClr val="dk1"/>
                </a:solidFill>
                <a:effectLst/>
                <a:latin typeface="Calibri"/>
                <a:cs typeface="Calibri"/>
                <a:sym typeface="Calibri"/>
              </a:rPr>
              <a:t>  NEXT SLIDE, please.</a:t>
            </a:r>
            <a:endParaRPr lang="en-US" b="1" dirty="0"/>
          </a:p>
          <a:p>
            <a:pPr marL="0" marR="0" lvl="1" indent="0" algn="l" rtl="0">
              <a:lnSpc>
                <a:spcPct val="100000"/>
              </a:lnSpc>
              <a:spcBef>
                <a:spcPts val="0"/>
              </a:spcBef>
              <a:spcAft>
                <a:spcPts val="0"/>
              </a:spcAft>
              <a:buClr>
                <a:schemeClr val="dk1"/>
              </a:buClr>
              <a:buSzPts val="1200"/>
              <a:buFont typeface="Calibri"/>
              <a:buNone/>
            </a:pPr>
            <a:endParaRPr lang="en-US" b="1" dirty="0"/>
          </a:p>
          <a:p>
            <a:pPr marL="0" lvl="0" indent="0" algn="l" rtl="0">
              <a:spcBef>
                <a:spcPts val="0"/>
              </a:spcBef>
              <a:spcAft>
                <a:spcPts val="0"/>
              </a:spcAft>
              <a:buNone/>
            </a:pPr>
            <a:endParaRPr b="1" dirty="0"/>
          </a:p>
          <a:p>
            <a:pPr marL="0" lvl="0" indent="0" algn="l" rtl="0">
              <a:spcBef>
                <a:spcPts val="0"/>
              </a:spcBef>
              <a:spcAft>
                <a:spcPts val="0"/>
              </a:spcAft>
              <a:buNone/>
            </a:pPr>
            <a:endParaRPr dirty="0"/>
          </a:p>
        </p:txBody>
      </p:sp>
      <p:sp>
        <p:nvSpPr>
          <p:cNvPr id="341" name="Google Shape;341;p15: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1389700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closing, we just want to circle back to the importance of centering our shared patients.  When the plan that a family has made for one of the most extraordinary events of their lives goes sideways, a dramatic and sometimes traumatic shift occurs.  How that family’s providers navigate the necessary transfer of care can make all the difference, not only in the outcome of the birth, but in the family’s whole experience, no matter the outcome.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9898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8: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Here are our email addresses and the Smooth Transitions website.  We encourage you to visit our website and particularly to check out the Resources page.</a:t>
            </a:r>
            <a:endParaRPr b="1" dirty="0"/>
          </a:p>
        </p:txBody>
      </p:sp>
      <p:sp>
        <p:nvSpPr>
          <p:cNvPr id="375" name="Google Shape;375;p18: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Now we’re happy to answer any questions.</a:t>
            </a:r>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22537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2: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Calibri"/>
              <a:buNone/>
            </a:pPr>
            <a:r>
              <a:rPr lang="en-US" b="1" dirty="0"/>
              <a:t>Discuss the importance of multi-stakeholder “buy in.” In particular, the involvement of the WA State Hospital Association has helped us grow the program significantly and their participation really underscores the message that the safety of hospital transfers must be addressed at a systems level. NEXT SLIDE, please.</a:t>
            </a:r>
          </a:p>
          <a:p>
            <a:pPr marL="0" marR="0" lvl="0" indent="0" algn="l" rtl="0">
              <a:lnSpc>
                <a:spcPct val="100000"/>
              </a:lnSpc>
              <a:spcBef>
                <a:spcPts val="0"/>
              </a:spcBef>
              <a:spcAft>
                <a:spcPts val="0"/>
              </a:spcAft>
              <a:buClr>
                <a:schemeClr val="lt1"/>
              </a:buClr>
              <a:buSzPts val="1200"/>
              <a:buFont typeface="Calibri"/>
              <a:buNone/>
            </a:pPr>
            <a:endParaRPr lang="en-US" b="1" dirty="0"/>
          </a:p>
        </p:txBody>
      </p:sp>
      <p:sp>
        <p:nvSpPr>
          <p:cNvPr id="184" name="Google Shape;184;p2: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3: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The Smooth Transitions Workgroup at the Foundation for Health Care Quality is an interdisciplinary team that meets quarterly and provides direction to the program.   NEXT SLIDE, please.</a:t>
            </a:r>
            <a:endParaRPr b="1" dirty="0"/>
          </a:p>
        </p:txBody>
      </p:sp>
      <p:sp>
        <p:nvSpPr>
          <p:cNvPr id="194" name="Google Shape;194;p3: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Here are the program’s Mission and Goals. We want to make sure you all know that, when we talk about shared responsibility, we really mean it.  When we present to hospitals, of course, we focus primarily on what </a:t>
            </a:r>
            <a:r>
              <a:rPr lang="en-US" b="1" i="1" dirty="0"/>
              <a:t>you</a:t>
            </a:r>
            <a:r>
              <a:rPr lang="en-US" b="1" dirty="0"/>
              <a:t> can do to improve transfers from planned community-based births.  But we’re equally committed to engaging midwives in this conversation about best practices with regard to hospital transfers. A newer focus for ST is working with EMS providers. There’s work to do on all sides. NEXT SLIDE, please.</a:t>
            </a:r>
            <a:endParaRPr b="1" dirty="0"/>
          </a:p>
        </p:txBody>
      </p:sp>
      <p:sp>
        <p:nvSpPr>
          <p:cNvPr id="207" name="Google Shape;207;p4: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5: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While community-based birth still represents only about 1.5% of the births nationally, the rate is growing, according to the CDC. Over the past two decades, ACOG’s position on home birth has not fundamentally changed—the College continues to maintain that “hospitals and accredited birth centers are the safest settings for birth.” However, what has shifted significantly, is the recognition that ”each woman has the right to make a medically informed decision about her delivery, that hospital-based providers have an important role to play in helping to reduce perinatal mortality rates and achieving favorable home birth outcomes by ensuring ready access to consultation and access to safe and timely transport when necessary.  And ACOG’s most recent Committee Opinion emphasizes that, when these transfers of care occur, the receiving health care provider should maintain a nonjudgmental demeanor with regard to the patient and anyone who accompanies her to the hospital. NEXT SLIDE, please.</a:t>
            </a:r>
            <a:endParaRPr b="1" dirty="0"/>
          </a:p>
        </p:txBody>
      </p:sp>
      <p:sp>
        <p:nvSpPr>
          <p:cNvPr id="216" name="Google Shape;216;p5: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latin typeface="Calibri" panose="020F0502020204030204" pitchFamily="34" charset="0"/>
              </a:rPr>
              <a:t>We’ve included this photo of a newborn about to be weighed by her midwife to put hospital transfers into context and to remind you that the majority of planned home or birth center births actually occur SAFELY, where they were intended to occur.  As hospital providers, of course, you see ONLY the transfers, in other words, the exceptions. It’s also important to note that, while the vast majority of hospital transfers are non-emergent (and we’ll look at the data in a moment), what tends to stick in your minds--because you’re human--are the frightening clinical situations, not of your own making, that you’ve had to inherit, the so-called “train wrecks.” And this seems like a good moment to pause for a second and make a quick point about language and its impact: since I just used the phrase “train wrecks,” I want to point out that NO ONE actually benefits when this particular phrase is used to describe an emergent transfer into the hospital.  I know you’ve all seen your share of sudden and unpredictable events at births—ones that not even the most vigilant provider can prevent.  Again, these are rare exceptions in an out-of-hospital setting with low-risk clients but they can and do occur.  So please consider the impact of your words, because they matter.  Another phrase that midwives and their clients often hear when they transfer into the hospital is “failed home birth.”  When a family transfers into the hospital from a planned home or birth center birth because labor has been long and difficult, framing this as appropriately accessing the tools that the hospital has to offer, rather than a “failure” can make all the difference to a disappointed and exhausted birthing family.</a:t>
            </a:r>
            <a:endParaRPr lang="en-US" b="1" dirty="0"/>
          </a:p>
        </p:txBody>
      </p:sp>
      <p:sp>
        <p:nvSpPr>
          <p:cNvPr id="4" name="Slide Number Placeholder 3"/>
          <p:cNvSpPr>
            <a:spLocks noGrp="1"/>
          </p:cNvSpPr>
          <p:nvPr>
            <p:ph type="sldNum" sz="quarter" idx="10"/>
          </p:nvPr>
        </p:nvSpPr>
        <p:spPr/>
        <p:txBody>
          <a:bodyPr/>
          <a:lstStyle/>
          <a:p>
            <a:fld id="{E00AB21E-EE20-D641-8FF1-8781DF2A3B69}" type="slidenum">
              <a:rPr lang="en-US" smtClean="0"/>
              <a:pPr/>
              <a:t>6</a:t>
            </a:fld>
            <a:endParaRPr lang="en-US"/>
          </a:p>
        </p:txBody>
      </p:sp>
    </p:spTree>
    <p:extLst>
      <p:ext uri="{BB962C8B-B14F-4D97-AF65-F5344CB8AC3E}">
        <p14:creationId xmlns:p14="http://schemas.microsoft.com/office/powerpoint/2010/main" val="1025716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	What national data shows that most transfers are actually for NON-URGENT indications: augmentation and pain relief, prolonged rupture of membranes, and moderate or particulate MSAF.  Not surprisingly, transfers are far more common for </a:t>
            </a:r>
            <a:r>
              <a:rPr lang="en-US" b="1" baseline="0" dirty="0" err="1"/>
              <a:t>nullips</a:t>
            </a:r>
            <a:r>
              <a:rPr lang="en-US" b="1" baseline="0" dirty="0"/>
              <a:t> than for </a:t>
            </a:r>
            <a:r>
              <a:rPr lang="en-US" b="1" baseline="0" dirty="0" err="1"/>
              <a:t>multips</a:t>
            </a:r>
            <a:r>
              <a:rPr lang="en-US" b="1" baseline="0" dirty="0"/>
              <a:t>.  Of those who transfer, more than 50% deliver vaginally (this can vary somewhat from hospital to hospital and amongst providers).  The overall c-section rate for planned home births nationally is 5.2%.  For freestanding birth centers, the c-section rate is 6.1%.  NEXT SLIDE, please.</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0AB21E-EE20-D641-8FF1-8781DF2A3B6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5169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The is the national data on postpartum and newborn transfers from the same 2014 study.  These are the transfers that are most likely to be more emergent and often involving EMS.  It’s particularly critical in these situations to have clear protocols in place and good communication between providers in order to achieve an efficient transfer of care that will result in the best possible outcome. NEXT SLIDE, please.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5370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We</a:t>
            </a:r>
            <a:r>
              <a:rPr lang="en-US" b="1" baseline="0" dirty="0"/>
              <a:t> are not here to debate </a:t>
            </a:r>
            <a:r>
              <a:rPr lang="en-US" b="1" dirty="0"/>
              <a:t>whether</a:t>
            </a:r>
            <a:r>
              <a:rPr lang="en-US" b="1" baseline="0" dirty="0"/>
              <a:t> birthing </a:t>
            </a:r>
            <a:r>
              <a:rPr lang="en-US" b="1" dirty="0"/>
              <a:t>outside of a hospital is safe</a:t>
            </a:r>
            <a:r>
              <a:rPr lang="en-US" b="1" baseline="0" dirty="0"/>
              <a:t>.  Numerous well-designed studies have consistently shown that, when compared to a matched low-risk population in a hospital setting, those giving birth outside of a hospital have similar or lower rates of significant maternal complications and morbidity, such as PPH and infection, lower rates of interventions, including episiotomies and </a:t>
            </a:r>
            <a:r>
              <a:rPr lang="en-US" b="1" baseline="0" dirty="0" err="1"/>
              <a:t>c-sections</a:t>
            </a:r>
            <a:r>
              <a:rPr lang="en-US" b="1" baseline="0" dirty="0"/>
              <a:t>, higher breastfeeding rates, and a greater degree of satisfaction with care. With regard to neonatal morbidity and mortality, the picture, admittedly, is a little less clear: a </a:t>
            </a:r>
            <a:r>
              <a:rPr lang="en-US" sz="1200" b="1" kern="1200" baseline="0" dirty="0">
                <a:solidFill>
                  <a:schemeClr val="tx1"/>
                </a:solidFill>
                <a:effectLst/>
                <a:latin typeface="+mn-lt"/>
                <a:ea typeface="+mn-ea"/>
                <a:cs typeface="+mn-cs"/>
              </a:rPr>
              <a:t>number of</a:t>
            </a:r>
            <a:r>
              <a:rPr lang="en-US" sz="1200" b="1" kern="1200" dirty="0">
                <a:solidFill>
                  <a:schemeClr val="tx1"/>
                </a:solidFill>
                <a:effectLst/>
                <a:latin typeface="+mn-lt"/>
                <a:ea typeface="+mn-ea"/>
                <a:cs typeface="+mn-cs"/>
              </a:rPr>
              <a:t> studies have suggested that</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for “low-risk” pregnancies, planned births at home or in freestanding birth centers are not associated with increased risk to the baby. </a:t>
            </a:r>
            <a:r>
              <a:rPr lang="en-US" sz="1200" b="1" kern="1200" baseline="0" dirty="0">
                <a:solidFill>
                  <a:schemeClr val="tx1"/>
                </a:solidFill>
                <a:effectLst/>
                <a:latin typeface="+mn-lt"/>
                <a:ea typeface="+mn-ea"/>
                <a:cs typeface="+mn-cs"/>
              </a:rPr>
              <a:t> Other </a:t>
            </a:r>
            <a:r>
              <a:rPr lang="en-US" sz="1200" b="1" kern="1200" dirty="0">
                <a:solidFill>
                  <a:schemeClr val="tx1"/>
                </a:solidFill>
                <a:effectLst/>
                <a:latin typeface="+mn-lt"/>
                <a:ea typeface="+mn-ea"/>
                <a:cs typeface="+mn-cs"/>
              </a:rPr>
              <a:t>studies have concluded that, while the absolute risk of perinatal death is low regardless of birth setting,</a:t>
            </a:r>
            <a:r>
              <a:rPr lang="en-US" sz="1200" b="1" kern="1200" baseline="0" dirty="0">
                <a:solidFill>
                  <a:schemeClr val="tx1"/>
                </a:solidFill>
                <a:effectLst/>
                <a:latin typeface="+mn-lt"/>
                <a:ea typeface="+mn-ea"/>
                <a:cs typeface="+mn-cs"/>
              </a:rPr>
              <a:t> the relative risk of</a:t>
            </a:r>
            <a:r>
              <a:rPr lang="en-US" sz="1200" b="1" kern="1200" dirty="0">
                <a:solidFill>
                  <a:schemeClr val="tx1"/>
                </a:solidFill>
                <a:effectLst/>
                <a:latin typeface="+mn-lt"/>
                <a:ea typeface="+mn-ea"/>
                <a:cs typeface="+mn-cs"/>
              </a:rPr>
              <a:t> perinatal death or significant birth injury 2-3x higher for those planning to birth outside the hospital, particularly</a:t>
            </a:r>
            <a:r>
              <a:rPr lang="en-US" sz="1200" b="1" kern="1200" baseline="0" dirty="0">
                <a:solidFill>
                  <a:schemeClr val="tx1"/>
                </a:solidFill>
                <a:effectLst/>
                <a:latin typeface="+mn-lt"/>
                <a:ea typeface="+mn-ea"/>
                <a:cs typeface="+mn-cs"/>
              </a:rPr>
              <a:t> for </a:t>
            </a:r>
            <a:r>
              <a:rPr lang="en-US" sz="1200" b="1" kern="1200" baseline="0" dirty="0" err="1">
                <a:solidFill>
                  <a:schemeClr val="tx1"/>
                </a:solidFill>
                <a:effectLst/>
                <a:latin typeface="+mn-lt"/>
                <a:ea typeface="+mn-ea"/>
                <a:cs typeface="+mn-cs"/>
              </a:rPr>
              <a:t>nullips</a:t>
            </a:r>
            <a:r>
              <a:rPr lang="en-US" sz="1200" b="1" kern="1200" baseline="0" dirty="0">
                <a:solidFill>
                  <a:schemeClr val="tx1"/>
                </a:solidFill>
                <a:effectLst/>
                <a:latin typeface="+mn-lt"/>
                <a:ea typeface="+mn-ea"/>
                <a:cs typeface="+mn-cs"/>
              </a:rPr>
              <a:t> and for those with post-term pregnancies &gt; 42 weeks</a:t>
            </a:r>
            <a:r>
              <a:rPr lang="en-US" sz="1200" b="1" kern="1200" dirty="0">
                <a:solidFill>
                  <a:schemeClr val="tx1"/>
                </a:solidFill>
                <a:effectLst/>
                <a:latin typeface="+mn-lt"/>
                <a:ea typeface="+mn-ea"/>
                <a:cs typeface="+mn-cs"/>
              </a:rPr>
              <a:t>.</a:t>
            </a:r>
            <a:r>
              <a:rPr lang="en-US" sz="1200" b="1" kern="1200" baseline="0" dirty="0">
                <a:solidFill>
                  <a:schemeClr val="tx1"/>
                </a:solidFill>
                <a:effectLst/>
                <a:latin typeface="+mn-lt"/>
                <a:ea typeface="+mn-ea"/>
                <a:cs typeface="+mn-cs"/>
              </a:rPr>
              <a:t> </a:t>
            </a:r>
            <a:r>
              <a:rPr lang="en-US" b="1" baseline="0" dirty="0"/>
              <a:t>The key to mitigating these adverse outcomes, is appropriate risk-screening by skilled </a:t>
            </a:r>
            <a:r>
              <a:rPr lang="en-US" sz="1200" b="1" kern="1200" baseline="0" dirty="0">
                <a:solidFill>
                  <a:schemeClr val="tx1"/>
                </a:solidFill>
                <a:effectLst/>
                <a:latin typeface="+mn-lt"/>
                <a:ea typeface="+mn-ea"/>
                <a:cs typeface="+mn-cs"/>
              </a:rPr>
              <a:t>m</a:t>
            </a:r>
            <a:r>
              <a:rPr lang="en-US" sz="1200" b="1" kern="1200" dirty="0">
                <a:solidFill>
                  <a:schemeClr val="tx1"/>
                </a:solidFill>
                <a:effectLst/>
                <a:latin typeface="+mn-lt"/>
                <a:ea typeface="+mn-ea"/>
                <a:cs typeface="+mn-cs"/>
              </a:rPr>
              <a:t>idwives</a:t>
            </a:r>
            <a:r>
              <a:rPr lang="en-US" sz="1200" b="1" kern="1200" baseline="0" dirty="0">
                <a:solidFill>
                  <a:schemeClr val="tx1"/>
                </a:solidFill>
                <a:effectLst/>
                <a:latin typeface="+mn-lt"/>
                <a:ea typeface="+mn-ea"/>
                <a:cs typeface="+mn-cs"/>
              </a:rPr>
              <a:t> who</a:t>
            </a:r>
            <a:r>
              <a:rPr lang="en-US" sz="1200" b="1" kern="1200" dirty="0">
                <a:solidFill>
                  <a:schemeClr val="tx1"/>
                </a:solidFill>
                <a:effectLst/>
                <a:latin typeface="+mn-lt"/>
                <a:ea typeface="+mn-ea"/>
                <a:cs typeface="+mn-cs"/>
              </a:rPr>
              <a:t> are integrated into the</a:t>
            </a:r>
            <a:r>
              <a:rPr lang="en-US" sz="1200" b="1" kern="1200" baseline="0" dirty="0">
                <a:solidFill>
                  <a:schemeClr val="tx1"/>
                </a:solidFill>
                <a:effectLst/>
                <a:latin typeface="+mn-lt"/>
                <a:ea typeface="+mn-ea"/>
                <a:cs typeface="+mn-cs"/>
              </a:rPr>
              <a:t> maternity</a:t>
            </a:r>
            <a:r>
              <a:rPr lang="en-US" sz="1200" b="1" kern="1200" dirty="0">
                <a:solidFill>
                  <a:schemeClr val="tx1"/>
                </a:solidFill>
                <a:effectLst/>
                <a:latin typeface="+mn-lt"/>
                <a:ea typeface="+mn-ea"/>
                <a:cs typeface="+mn-cs"/>
              </a:rPr>
              <a:t> care system with good access to emergency services,</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consultation, and transfer of care.</a:t>
            </a:r>
            <a:endParaRPr lang="en-US" b="1" dirty="0"/>
          </a:p>
        </p:txBody>
      </p:sp>
      <p:sp>
        <p:nvSpPr>
          <p:cNvPr id="4" name="Slide Number Placeholder 3"/>
          <p:cNvSpPr>
            <a:spLocks noGrp="1"/>
          </p:cNvSpPr>
          <p:nvPr>
            <p:ph type="sldNum" sz="quarter" idx="10"/>
          </p:nvPr>
        </p:nvSpPr>
        <p:spPr/>
        <p:txBody>
          <a:bodyPr/>
          <a:lstStyle/>
          <a:p>
            <a:fld id="{E00AB21E-EE20-D641-8FF1-8781DF2A3B69}" type="slidenum">
              <a:rPr lang="en-US" smtClean="0"/>
              <a:pPr/>
              <a:t>9</a:t>
            </a:fld>
            <a:endParaRPr lang="en-US"/>
          </a:p>
        </p:txBody>
      </p:sp>
    </p:spTree>
    <p:extLst>
      <p:ext uri="{BB962C8B-B14F-4D97-AF65-F5344CB8AC3E}">
        <p14:creationId xmlns:p14="http://schemas.microsoft.com/office/powerpoint/2010/main" val="1824620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523E67-FB35-6B48-8283-D6CB2AD33999}" type="datetimeFigureOut">
              <a:rPr lang="en-US" smtClean="0"/>
              <a:pPr/>
              <a:t>12/11/20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C65024-4EE3-1E40-915D-158A4CA6DCF5}" type="slidenum">
              <a:rPr lang="en-US" smtClean="0"/>
              <a:pPr/>
              <a:t>‹#›</a:t>
            </a:fld>
            <a:endParaRPr lang="en-US"/>
          </a:p>
        </p:txBody>
      </p:sp>
    </p:spTree>
    <p:extLst>
      <p:ext uri="{BB962C8B-B14F-4D97-AF65-F5344CB8AC3E}">
        <p14:creationId xmlns:p14="http://schemas.microsoft.com/office/powerpoint/2010/main" val="346239085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xmlns:mv="urn:schemas-microsoft-com:mac:vml">
      <p:transition spd="slow" advClick="0" advTm="10000"/>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3" name="Google Shape;9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8" r:id="rId9"/>
    <p:sldLayoutId id="214748367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87" name="Google Shape;8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8" name="Google Shape;8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9" name="Google Shape;8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www.homebirthsummit.org/wpcontent/uploads/2014/03/HomeBirthSummit_BestPracticeTransferGuidelines.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mailto:smoothtransitions@qualityhealth.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mailto:rhderegt@gmail.com" TargetMode="External"/><Relationship Id="rId4" Type="http://schemas.openxmlformats.org/officeDocument/2006/relationships/hyperlink" Target="mailto:audrey.e.levine@gmail.co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doi.org/10.1111/birt.12288"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
        <p:nvSpPr>
          <p:cNvPr id="176" name="Google Shape;176;p27"/>
          <p:cNvSpPr/>
          <p:nvPr/>
        </p:nvSpPr>
        <p:spPr>
          <a:xfrm>
            <a:off x="4654296" y="-2"/>
            <a:ext cx="7537704" cy="68580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77" name="Google Shape;177;p27"/>
          <p:cNvPicPr preferRelativeResize="0"/>
          <p:nvPr/>
        </p:nvPicPr>
        <p:blipFill rotWithShape="1">
          <a:blip r:embed="rId3">
            <a:alphaModFix/>
          </a:blip>
          <a:srcRect/>
          <a:stretch/>
        </p:blipFill>
        <p:spPr>
          <a:xfrm>
            <a:off x="763662" y="1209432"/>
            <a:ext cx="7388352" cy="1797163"/>
          </a:xfrm>
          <a:prstGeom prst="rect">
            <a:avLst/>
          </a:prstGeom>
          <a:noFill/>
          <a:ln>
            <a:noFill/>
          </a:ln>
        </p:spPr>
      </p:pic>
      <p:sp>
        <p:nvSpPr>
          <p:cNvPr id="178" name="Google Shape;178;p27"/>
          <p:cNvSpPr txBox="1">
            <a:spLocks noGrp="1"/>
          </p:cNvSpPr>
          <p:nvPr>
            <p:ph type="subTitle" idx="1"/>
          </p:nvPr>
        </p:nvSpPr>
        <p:spPr>
          <a:xfrm>
            <a:off x="4973782" y="2798618"/>
            <a:ext cx="7068866" cy="3111731"/>
          </a:xfrm>
          <a:prstGeom prst="rect">
            <a:avLst/>
          </a:prstGeom>
          <a:noFill/>
          <a:ln>
            <a:noFill/>
          </a:ln>
        </p:spPr>
        <p:txBody>
          <a:bodyPr spcFirstLastPara="1" wrap="square" lIns="91425" tIns="45700" rIns="91425" bIns="45700" anchor="t" anchorCtr="0">
            <a:noAutofit/>
          </a:bodyPr>
          <a:lstStyle/>
          <a:p>
            <a:pPr marL="0" indent="0">
              <a:spcBef>
                <a:spcPts val="0"/>
              </a:spcBef>
              <a:buClr>
                <a:srgbClr val="FFFFFF"/>
              </a:buClr>
              <a:buSzPts val="2800"/>
            </a:pPr>
            <a:r>
              <a:rPr lang="en-US" sz="2800" b="1" dirty="0">
                <a:solidFill>
                  <a:srgbClr val="FFFFFF"/>
                </a:solidFill>
              </a:rPr>
              <a:t>Smooth Transitions™</a:t>
            </a:r>
          </a:p>
          <a:p>
            <a:pPr marL="0" lvl="0" indent="0" rtl="0">
              <a:lnSpc>
                <a:spcPct val="90000"/>
              </a:lnSpc>
              <a:spcBef>
                <a:spcPts val="0"/>
              </a:spcBef>
              <a:spcAft>
                <a:spcPts val="0"/>
              </a:spcAft>
              <a:buClr>
                <a:srgbClr val="FFFFFF"/>
              </a:buClr>
              <a:buSzPts val="2800"/>
              <a:buNone/>
            </a:pPr>
            <a:r>
              <a:rPr lang="en-US" sz="2800" b="1" dirty="0">
                <a:solidFill>
                  <a:srgbClr val="FFFFFF"/>
                </a:solidFill>
              </a:rPr>
              <a:t> Quality Improvement Program</a:t>
            </a:r>
          </a:p>
          <a:p>
            <a:pPr marL="0" lvl="0" indent="0" rtl="0">
              <a:lnSpc>
                <a:spcPct val="90000"/>
              </a:lnSpc>
              <a:spcBef>
                <a:spcPts val="0"/>
              </a:spcBef>
              <a:spcAft>
                <a:spcPts val="0"/>
              </a:spcAft>
              <a:buClr>
                <a:srgbClr val="FFFFFF"/>
              </a:buClr>
              <a:buSzPts val="2800"/>
              <a:buNone/>
            </a:pPr>
            <a:endParaRPr lang="en-US" sz="2800" dirty="0">
              <a:solidFill>
                <a:srgbClr val="FFFFFF"/>
              </a:solidFill>
            </a:endParaRPr>
          </a:p>
          <a:p>
            <a:pPr marL="0" lvl="0" indent="0" rtl="0">
              <a:lnSpc>
                <a:spcPct val="90000"/>
              </a:lnSpc>
              <a:spcBef>
                <a:spcPts val="0"/>
              </a:spcBef>
              <a:spcAft>
                <a:spcPts val="0"/>
              </a:spcAft>
              <a:buClr>
                <a:srgbClr val="FFFFFF"/>
              </a:buClr>
              <a:buSzPts val="2800"/>
              <a:buNone/>
            </a:pPr>
            <a:r>
              <a:rPr lang="en-US" sz="2800" b="1" i="0" dirty="0">
                <a:solidFill>
                  <a:schemeClr val="bg1"/>
                </a:solidFill>
                <a:effectLst/>
                <a:latin typeface="Arial" panose="020B0604020202020204" pitchFamily="34" charset="0"/>
              </a:rPr>
              <a:t>Optimizing Mother-Baby </a:t>
            </a:r>
            <a:r>
              <a:rPr lang="en-US" sz="2800" b="1" dirty="0">
                <a:solidFill>
                  <a:schemeClr val="bg1"/>
                </a:solidFill>
                <a:latin typeface="Arial" panose="020B0604020202020204" pitchFamily="34" charset="0"/>
              </a:rPr>
              <a:t>O</a:t>
            </a:r>
            <a:r>
              <a:rPr lang="en-US" sz="2800" b="1" i="0" dirty="0">
                <a:solidFill>
                  <a:schemeClr val="bg1"/>
                </a:solidFill>
                <a:effectLst/>
                <a:latin typeface="Arial" panose="020B0604020202020204" pitchFamily="34" charset="0"/>
              </a:rPr>
              <a:t>utcomes by Improving </a:t>
            </a:r>
            <a:r>
              <a:rPr lang="en-US" sz="2800" b="1" dirty="0">
                <a:solidFill>
                  <a:schemeClr val="bg1"/>
                </a:solidFill>
                <a:latin typeface="Arial" panose="020B0604020202020204" pitchFamily="34" charset="0"/>
              </a:rPr>
              <a:t>H</a:t>
            </a:r>
            <a:r>
              <a:rPr lang="en-US" sz="2800" b="1" i="0" dirty="0">
                <a:solidFill>
                  <a:schemeClr val="bg1"/>
                </a:solidFill>
                <a:effectLst/>
                <a:latin typeface="Arial" panose="020B0604020202020204" pitchFamily="34" charset="0"/>
              </a:rPr>
              <a:t>ospital </a:t>
            </a:r>
            <a:r>
              <a:rPr lang="en-US" sz="2800" b="1" dirty="0">
                <a:solidFill>
                  <a:schemeClr val="bg1"/>
                </a:solidFill>
                <a:latin typeface="Arial" panose="020B0604020202020204" pitchFamily="34" charset="0"/>
              </a:rPr>
              <a:t>T</a:t>
            </a:r>
            <a:r>
              <a:rPr lang="en-US" sz="2800" b="1" i="0" dirty="0">
                <a:solidFill>
                  <a:schemeClr val="bg1"/>
                </a:solidFill>
                <a:effectLst/>
                <a:latin typeface="Arial" panose="020B0604020202020204" pitchFamily="34" charset="0"/>
              </a:rPr>
              <a:t>ransfers from Planned </a:t>
            </a:r>
            <a:r>
              <a:rPr lang="en-US" sz="2800" b="1" dirty="0">
                <a:solidFill>
                  <a:schemeClr val="bg1"/>
                </a:solidFill>
                <a:latin typeface="Arial" panose="020B0604020202020204" pitchFamily="34" charset="0"/>
              </a:rPr>
              <a:t>C</a:t>
            </a:r>
            <a:r>
              <a:rPr lang="en-US" sz="2800" b="1" i="0" dirty="0">
                <a:solidFill>
                  <a:schemeClr val="bg1"/>
                </a:solidFill>
                <a:effectLst/>
                <a:latin typeface="Arial" panose="020B0604020202020204" pitchFamily="34" charset="0"/>
              </a:rPr>
              <a:t>ommunity-based </a:t>
            </a:r>
            <a:r>
              <a:rPr lang="en-US" sz="2800" b="1" dirty="0">
                <a:solidFill>
                  <a:schemeClr val="bg1"/>
                </a:solidFill>
                <a:latin typeface="Arial" panose="020B0604020202020204" pitchFamily="34" charset="0"/>
              </a:rPr>
              <a:t>B</a:t>
            </a:r>
            <a:r>
              <a:rPr lang="en-US" sz="2800" b="1" i="0" dirty="0">
                <a:solidFill>
                  <a:schemeClr val="bg1"/>
                </a:solidFill>
                <a:effectLst/>
                <a:latin typeface="Arial" panose="020B0604020202020204" pitchFamily="34" charset="0"/>
              </a:rPr>
              <a:t>irths </a:t>
            </a:r>
            <a:endParaRPr sz="3200" b="1" dirty="0">
              <a:solidFill>
                <a:schemeClr val="bg1"/>
              </a:solidFill>
            </a:endParaRPr>
          </a:p>
        </p:txBody>
      </p:sp>
      <p:pic>
        <p:nvPicPr>
          <p:cNvPr id="179" name="Google Shape;179;p27" descr="A close up of a logo&#10;&#10;Description generated with very high confidence"/>
          <p:cNvPicPr preferRelativeResize="0"/>
          <p:nvPr/>
        </p:nvPicPr>
        <p:blipFill rotWithShape="1">
          <a:blip r:embed="rId4">
            <a:alphaModFix/>
          </a:blip>
          <a:srcRect/>
          <a:stretch/>
        </p:blipFill>
        <p:spPr>
          <a:xfrm>
            <a:off x="6877878" y="5331000"/>
            <a:ext cx="3130120" cy="1228826"/>
          </a:xfrm>
          <a:prstGeom prst="rect">
            <a:avLst/>
          </a:prstGeom>
          <a:noFill/>
          <a:ln>
            <a:noFill/>
          </a:ln>
        </p:spPr>
      </p:pic>
      <p:sp>
        <p:nvSpPr>
          <p:cNvPr id="180" name="Google Shape;180;p27"/>
          <p:cNvSpPr txBox="1"/>
          <p:nvPr/>
        </p:nvSpPr>
        <p:spPr>
          <a:xfrm>
            <a:off x="281476" y="5331000"/>
            <a:ext cx="4080995" cy="107234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000" b="1" dirty="0">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6938" r="2937"/>
          <a:stretch/>
        </p:blipFill>
        <p:spPr>
          <a:xfrm>
            <a:off x="20" y="10"/>
            <a:ext cx="4635571" cy="6857990"/>
          </a:xfrm>
          <a:prstGeom prst="rect">
            <a:avLst/>
          </a:prstGeom>
          <a:effectLst/>
        </p:spPr>
      </p:pic>
      <p:sp>
        <p:nvSpPr>
          <p:cNvPr id="2" name="Title 1"/>
          <p:cNvSpPr>
            <a:spLocks noGrp="1"/>
          </p:cNvSpPr>
          <p:nvPr>
            <p:ph type="title"/>
          </p:nvPr>
        </p:nvSpPr>
        <p:spPr>
          <a:xfrm>
            <a:off x="4965430" y="629268"/>
            <a:ext cx="6586491" cy="1286160"/>
          </a:xfrm>
        </p:spPr>
        <p:txBody>
          <a:bodyPr anchor="b">
            <a:normAutofit/>
          </a:bodyPr>
          <a:lstStyle/>
          <a:p>
            <a:r>
              <a:rPr lang="en-US" b="1"/>
              <a:t>WA State Birth Data (2018)</a:t>
            </a:r>
            <a:endParaRPr lang="en-US" b="1" dirty="0"/>
          </a:p>
        </p:txBody>
      </p:sp>
      <p:sp>
        <p:nvSpPr>
          <p:cNvPr id="3" name="Content Placeholder 2"/>
          <p:cNvSpPr>
            <a:spLocks noGrp="1"/>
          </p:cNvSpPr>
          <p:nvPr>
            <p:ph idx="1"/>
          </p:nvPr>
        </p:nvSpPr>
        <p:spPr>
          <a:xfrm>
            <a:off x="4965431" y="2438400"/>
            <a:ext cx="6586489" cy="3785419"/>
          </a:xfrm>
        </p:spPr>
        <p:txBody>
          <a:bodyPr>
            <a:normAutofit/>
          </a:bodyPr>
          <a:lstStyle/>
          <a:p>
            <a:pPr marL="0" indent="0">
              <a:spcBef>
                <a:spcPts val="0"/>
              </a:spcBef>
              <a:spcAft>
                <a:spcPts val="600"/>
              </a:spcAft>
              <a:buClrTx/>
              <a:buSzTx/>
              <a:buNone/>
              <a:defRPr/>
            </a:pPr>
            <a:r>
              <a:rPr lang="en-US" sz="1900"/>
              <a:t>Total births *        			85,842</a:t>
            </a:r>
          </a:p>
          <a:p>
            <a:pPr marL="0" marR="0" lvl="0" indent="0" defTabSz="914400" eaLnBrk="1" fontAlgn="auto" latinLnBrk="0" hangingPunct="1">
              <a:spcBef>
                <a:spcPts val="0"/>
              </a:spcBef>
              <a:spcAft>
                <a:spcPts val="600"/>
              </a:spcAft>
              <a:buClrTx/>
              <a:buSzTx/>
              <a:buFontTx/>
              <a:buNone/>
              <a:tabLst/>
              <a:defRPr/>
            </a:pPr>
            <a:r>
              <a:rPr lang="en-US" sz="1900"/>
              <a:t>Hospitals               			82,604            96.2%	</a:t>
            </a:r>
          </a:p>
          <a:p>
            <a:pPr marL="0" marR="0" lvl="0" indent="0" defTabSz="914400" eaLnBrk="1" fontAlgn="auto" latinLnBrk="0" hangingPunct="1">
              <a:spcBef>
                <a:spcPts val="0"/>
              </a:spcBef>
              <a:spcAft>
                <a:spcPts val="600"/>
              </a:spcAft>
              <a:buClrTx/>
              <a:buSzTx/>
              <a:buFontTx/>
              <a:buNone/>
              <a:tabLst/>
              <a:defRPr/>
            </a:pPr>
            <a:r>
              <a:rPr lang="en-US" sz="1900"/>
              <a:t>Freestanding Birth Centers          	  1,288              1.5%</a:t>
            </a:r>
          </a:p>
          <a:p>
            <a:pPr marL="0" marR="0" lvl="0" indent="0" defTabSz="914400" eaLnBrk="1" fontAlgn="auto" latinLnBrk="0" hangingPunct="1">
              <a:spcBef>
                <a:spcPts val="0"/>
              </a:spcBef>
              <a:spcAft>
                <a:spcPts val="600"/>
              </a:spcAft>
              <a:buClrTx/>
              <a:buSzTx/>
              <a:buFontTx/>
              <a:buNone/>
              <a:tabLst/>
              <a:defRPr/>
            </a:pPr>
            <a:r>
              <a:rPr lang="en-US" sz="1900"/>
              <a:t>Home Births           		  	  1,828              2.1%</a:t>
            </a:r>
          </a:p>
          <a:p>
            <a:pPr marL="0" marR="0" lvl="0" indent="0" defTabSz="914400" eaLnBrk="1" fontAlgn="auto" latinLnBrk="0" hangingPunct="1">
              <a:spcBef>
                <a:spcPts val="0"/>
              </a:spcBef>
              <a:spcAft>
                <a:spcPts val="600"/>
              </a:spcAft>
              <a:buClrTx/>
              <a:buSzTx/>
              <a:buFontTx/>
              <a:buNone/>
              <a:tabLst/>
              <a:defRPr/>
            </a:pPr>
            <a:endParaRPr lang="en-US" sz="1900"/>
          </a:p>
          <a:p>
            <a:pPr marL="0" marR="0" lvl="0" indent="0" defTabSz="914400" eaLnBrk="1" fontAlgn="auto" latinLnBrk="0" hangingPunct="1">
              <a:spcBef>
                <a:spcPts val="0"/>
              </a:spcBef>
              <a:spcAft>
                <a:spcPts val="600"/>
              </a:spcAft>
              <a:buClrTx/>
              <a:buSzTx/>
              <a:buFontTx/>
              <a:buNone/>
              <a:tabLst/>
              <a:defRPr/>
            </a:pPr>
            <a:r>
              <a:rPr lang="en-US" sz="1900" b="1"/>
              <a:t>* Includes federal facilities, born on arrival, other unknowns</a:t>
            </a:r>
          </a:p>
          <a:p>
            <a:pPr marL="0" marR="0" lvl="0" indent="0" defTabSz="914400" eaLnBrk="1" fontAlgn="auto" latinLnBrk="0" hangingPunct="1">
              <a:spcBef>
                <a:spcPts val="0"/>
              </a:spcBef>
              <a:spcAft>
                <a:spcPts val="600"/>
              </a:spcAft>
              <a:buClrTx/>
              <a:buSzTx/>
              <a:buFontTx/>
              <a:buNone/>
              <a:tabLst/>
              <a:defRPr/>
            </a:pPr>
            <a:endParaRPr lang="en-US" sz="1900"/>
          </a:p>
          <a:p>
            <a:pPr marL="0" marR="0" lvl="0" indent="0" defTabSz="914400" eaLnBrk="1" fontAlgn="auto" latinLnBrk="0" hangingPunct="1">
              <a:spcBef>
                <a:spcPts val="0"/>
              </a:spcBef>
              <a:spcAft>
                <a:spcPts val="600"/>
              </a:spcAft>
              <a:buClrTx/>
              <a:buSzTx/>
              <a:buFontTx/>
              <a:buNone/>
              <a:tabLst/>
              <a:defRPr/>
            </a:pPr>
            <a:endParaRPr lang="en-US" sz="1900"/>
          </a:p>
          <a:p>
            <a:pPr marL="0" marR="0" lvl="0" indent="0" defTabSz="914400" eaLnBrk="1" fontAlgn="auto" latinLnBrk="0" hangingPunct="1">
              <a:spcBef>
                <a:spcPts val="0"/>
              </a:spcBef>
              <a:spcAft>
                <a:spcPts val="600"/>
              </a:spcAft>
              <a:buClrTx/>
              <a:buSzTx/>
              <a:buFontTx/>
              <a:buNone/>
              <a:tabLst/>
              <a:defRPr/>
            </a:pPr>
            <a:endParaRPr lang="en-US" sz="1900"/>
          </a:p>
          <a:p>
            <a:pPr marL="0" marR="0" lvl="0" indent="0" defTabSz="914400" eaLnBrk="1" fontAlgn="auto" latinLnBrk="0" hangingPunct="1">
              <a:spcBef>
                <a:spcPts val="0"/>
              </a:spcBef>
              <a:spcAft>
                <a:spcPts val="600"/>
              </a:spcAft>
              <a:buClrTx/>
              <a:buSzTx/>
              <a:buFontTx/>
              <a:buNone/>
              <a:tabLst/>
              <a:defRPr/>
            </a:pPr>
            <a:r>
              <a:rPr lang="en-US" sz="1900"/>
              <a:t>WA State Department of Health, Center for Health Statistics, Health Utilization Tables (2018) </a:t>
            </a:r>
            <a:endParaRPr lang="en-US" sz="1900" dirty="0"/>
          </a:p>
        </p:txBody>
      </p:sp>
    </p:spTree>
    <p:extLst>
      <p:ext uri="{BB962C8B-B14F-4D97-AF65-F5344CB8AC3E}">
        <p14:creationId xmlns:p14="http://schemas.microsoft.com/office/powerpoint/2010/main" val="1708725004"/>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63029" y="1012004"/>
            <a:ext cx="3416158" cy="4795408"/>
          </a:xfrm>
        </p:spPr>
        <p:txBody>
          <a:bodyPr>
            <a:normAutofit/>
          </a:bodyPr>
          <a:lstStyle/>
          <a:p>
            <a:r>
              <a:rPr lang="en-US" b="1">
                <a:solidFill>
                  <a:srgbClr val="FFFFFF"/>
                </a:solidFill>
              </a:rPr>
              <a:t>Licensed Midwives: </a:t>
            </a:r>
            <a:br>
              <a:rPr lang="en-US" b="1">
                <a:solidFill>
                  <a:srgbClr val="FFFFFF"/>
                </a:solidFill>
              </a:rPr>
            </a:br>
            <a:r>
              <a:rPr lang="en-US" b="1">
                <a:solidFill>
                  <a:srgbClr val="FFFFFF"/>
                </a:solidFill>
              </a:rPr>
              <a:t>Landscape in Washington State</a:t>
            </a:r>
          </a:p>
        </p:txBody>
      </p:sp>
      <p:graphicFrame>
        <p:nvGraphicFramePr>
          <p:cNvPr id="6" name="Text Placeholder 2">
            <a:extLst>
              <a:ext uri="{FF2B5EF4-FFF2-40B4-BE49-F238E27FC236}">
                <a16:creationId xmlns:a16="http://schemas.microsoft.com/office/drawing/2014/main" id="{1D0CC321-48A0-44E3-B0E4-5FAF5091647C}"/>
              </a:ext>
            </a:extLst>
          </p:cNvPr>
          <p:cNvGraphicFramePr/>
          <p:nvPr>
            <p:extLst>
              <p:ext uri="{D42A27DB-BD31-4B8C-83A1-F6EECF244321}">
                <p14:modId xmlns:p14="http://schemas.microsoft.com/office/powerpoint/2010/main" val="313296638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3406253"/>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Title 1">
            <a:extLst>
              <a:ext uri="{FF2B5EF4-FFF2-40B4-BE49-F238E27FC236}">
                <a16:creationId xmlns:a16="http://schemas.microsoft.com/office/drawing/2014/main" id="{68C4FB82-2273-478B-8BFF-08FF18CB5E3F}"/>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Postpartum &amp; Newborn Care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 name="Text Placeholder 2">
            <a:extLst>
              <a:ext uri="{FF2B5EF4-FFF2-40B4-BE49-F238E27FC236}">
                <a16:creationId xmlns:a16="http://schemas.microsoft.com/office/drawing/2014/main" id="{E5A5A289-BF96-482D-B265-7D4435BB9D03}"/>
              </a:ext>
            </a:extLst>
          </p:cNvPr>
          <p:cNvSpPr>
            <a:spLocks noGrp="1"/>
          </p:cNvSpPr>
          <p:nvPr>
            <p:ph type="body" idx="1"/>
          </p:nvPr>
        </p:nvSpPr>
        <p:spPr>
          <a:xfrm>
            <a:off x="4447308" y="245534"/>
            <a:ext cx="6906491" cy="6443134"/>
          </a:xfrm>
        </p:spPr>
        <p:txBody>
          <a:bodyPr anchor="ctr">
            <a:normAutofit fontScale="92500" lnSpcReduction="10000"/>
          </a:bodyPr>
          <a:lstStyle/>
          <a:p>
            <a:r>
              <a:rPr lang="en-US" dirty="0"/>
              <a:t>Care for the newborn for 2 </a:t>
            </a:r>
            <a:r>
              <a:rPr lang="en-US" dirty="0" err="1"/>
              <a:t>wks</a:t>
            </a:r>
            <a:r>
              <a:rPr lang="en-US" dirty="0"/>
              <a:t> postpartum</a:t>
            </a:r>
          </a:p>
          <a:p>
            <a:r>
              <a:rPr lang="en-US" dirty="0"/>
              <a:t>Home/clinic visits (24hr, 3-5d, 1-2wk), phone calls, and final postpartum visits   (6-8 </a:t>
            </a:r>
            <a:r>
              <a:rPr lang="en-US" dirty="0" err="1"/>
              <a:t>wks</a:t>
            </a:r>
            <a:r>
              <a:rPr lang="en-US" dirty="0"/>
              <a:t> in office)</a:t>
            </a:r>
          </a:p>
          <a:p>
            <a:r>
              <a:rPr lang="en-US" dirty="0"/>
              <a:t>Newborn metabolic screening</a:t>
            </a:r>
          </a:p>
          <a:p>
            <a:r>
              <a:rPr lang="en-US" dirty="0"/>
              <a:t>CCHD screening</a:t>
            </a:r>
          </a:p>
          <a:p>
            <a:r>
              <a:rPr lang="en-US" dirty="0"/>
              <a:t>Newborn hearing screening</a:t>
            </a:r>
          </a:p>
          <a:p>
            <a:r>
              <a:rPr lang="en-US" dirty="0"/>
              <a:t>Weight checks </a:t>
            </a:r>
          </a:p>
          <a:p>
            <a:r>
              <a:rPr lang="en-US" dirty="0"/>
              <a:t>Jaundice assessment-labs prn</a:t>
            </a:r>
          </a:p>
          <a:p>
            <a:r>
              <a:rPr lang="en-US" dirty="0"/>
              <a:t>RH negative protocol-RHIG</a:t>
            </a:r>
          </a:p>
          <a:p>
            <a:r>
              <a:rPr lang="en-US" dirty="0"/>
              <a:t>Hepatitis B Vaccine</a:t>
            </a:r>
          </a:p>
          <a:p>
            <a:r>
              <a:rPr lang="en-US" dirty="0"/>
              <a:t>Breastfeeding support</a:t>
            </a:r>
          </a:p>
          <a:p>
            <a:r>
              <a:rPr lang="en-US" dirty="0"/>
              <a:t>Screening for postpartum mood disorders</a:t>
            </a:r>
          </a:p>
          <a:p>
            <a:r>
              <a:rPr lang="en-US" dirty="0"/>
              <a:t>Referrals to newborn care providers and lactation specialists prn</a:t>
            </a:r>
          </a:p>
          <a:p>
            <a:endParaRPr lang="en-US" dirty="0"/>
          </a:p>
        </p:txBody>
      </p:sp>
    </p:spTree>
    <p:extLst>
      <p:ext uri="{BB962C8B-B14F-4D97-AF65-F5344CB8AC3E}">
        <p14:creationId xmlns:p14="http://schemas.microsoft.com/office/powerpoint/2010/main" val="1748075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7"/>
        <p:cNvGrpSpPr/>
        <p:nvPr/>
      </p:nvGrpSpPr>
      <p:grpSpPr>
        <a:xfrm>
          <a:off x="0" y="0"/>
          <a:ext cx="0" cy="0"/>
          <a:chOff x="0" y="0"/>
          <a:chExt cx="0" cy="0"/>
        </a:xfrm>
      </p:grpSpPr>
      <p:sp>
        <p:nvSpPr>
          <p:cNvPr id="308" name="Google Shape;308;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520"/>
              <a:buFont typeface="Calibri"/>
              <a:buNone/>
            </a:pPr>
            <a:br>
              <a:rPr lang="en-US" sz="2520" dirty="0"/>
            </a:br>
            <a:r>
              <a:rPr lang="en-US" sz="4320" b="1" dirty="0"/>
              <a:t>Getting Started</a:t>
            </a:r>
            <a:br>
              <a:rPr lang="en-US" sz="4320" b="1" dirty="0"/>
            </a:br>
            <a:endParaRPr sz="4320" b="1" dirty="0"/>
          </a:p>
        </p:txBody>
      </p:sp>
      <p:grpSp>
        <p:nvGrpSpPr>
          <p:cNvPr id="309" name="Google Shape;309;p39"/>
          <p:cNvGrpSpPr/>
          <p:nvPr/>
        </p:nvGrpSpPr>
        <p:grpSpPr>
          <a:xfrm>
            <a:off x="844362" y="1900489"/>
            <a:ext cx="10509438" cy="3421677"/>
            <a:chOff x="3080" y="464830"/>
            <a:chExt cx="10509438" cy="3421677"/>
          </a:xfrm>
        </p:grpSpPr>
        <p:sp>
          <p:nvSpPr>
            <p:cNvPr id="310" name="Google Shape;310;p39"/>
            <p:cNvSpPr/>
            <p:nvPr/>
          </p:nvSpPr>
          <p:spPr>
            <a:xfrm>
              <a:off x="3080" y="464830"/>
              <a:ext cx="2444055" cy="3421677"/>
            </a:xfrm>
            <a:prstGeom prst="rect">
              <a:avLst/>
            </a:prstGeom>
            <a:solidFill>
              <a:srgbClr val="CFDDEE">
                <a:alpha val="89803"/>
              </a:srgbClr>
            </a:solidFill>
            <a:ln w="12700" cap="flat" cmpd="sng">
              <a:solidFill>
                <a:srgbClr val="CFDDE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9"/>
            <p:cNvSpPr txBox="1"/>
            <p:nvPr/>
          </p:nvSpPr>
          <p:spPr>
            <a:xfrm>
              <a:off x="173131" y="1765067"/>
              <a:ext cx="2274004" cy="2053005"/>
            </a:xfrm>
            <a:prstGeom prst="rect">
              <a:avLst/>
            </a:prstGeom>
            <a:noFill/>
            <a:ln>
              <a:noFill/>
            </a:ln>
          </p:spPr>
          <p:txBody>
            <a:bodyPr spcFirstLastPara="1" wrap="square" lIns="190525" tIns="330200" rIns="190525" bIns="330200"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US" sz="2400" dirty="0">
                  <a:solidFill>
                    <a:schemeClr val="dk1"/>
                  </a:solidFill>
                  <a:latin typeface="Calibri"/>
                  <a:cs typeface="Calibri"/>
                  <a:sym typeface="Calibri"/>
                </a:rPr>
                <a:t>Host a Smooth Transitions presentation</a:t>
              </a:r>
              <a:endParaRPr dirty="0"/>
            </a:p>
          </p:txBody>
        </p:sp>
        <p:sp>
          <p:nvSpPr>
            <p:cNvPr id="312" name="Google Shape;312;p39"/>
            <p:cNvSpPr/>
            <p:nvPr/>
          </p:nvSpPr>
          <p:spPr>
            <a:xfrm>
              <a:off x="711856" y="806997"/>
              <a:ext cx="1026503" cy="1026503"/>
            </a:xfrm>
            <a:prstGeom prst="ellipse">
              <a:avLst/>
            </a:prstGeom>
            <a:solidFill>
              <a:srgbClr val="5F9DD1"/>
            </a:solidFill>
            <a:ln w="12700" cap="flat" cmpd="sng">
              <a:solidFill>
                <a:srgbClr val="5F9DD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9"/>
            <p:cNvSpPr txBox="1"/>
            <p:nvPr/>
          </p:nvSpPr>
          <p:spPr>
            <a:xfrm>
              <a:off x="862184" y="957325"/>
              <a:ext cx="725847" cy="725847"/>
            </a:xfrm>
            <a:prstGeom prst="rect">
              <a:avLst/>
            </a:prstGeom>
            <a:noFill/>
            <a:ln>
              <a:noFill/>
            </a:ln>
          </p:spPr>
          <p:txBody>
            <a:bodyPr spcFirstLastPara="1" wrap="square" lIns="80025" tIns="12700" rIns="80025" bIns="12700" anchor="ctr" anchorCtr="0">
              <a:noAutofit/>
            </a:bodyPr>
            <a:lstStyle/>
            <a:p>
              <a:pPr marL="0" marR="0" lvl="0" indent="0" algn="ctr" rtl="0">
                <a:lnSpc>
                  <a:spcPct val="90000"/>
                </a:lnSpc>
                <a:spcBef>
                  <a:spcPts val="0"/>
                </a:spcBef>
                <a:spcAft>
                  <a:spcPts val="0"/>
                </a:spcAft>
                <a:buClr>
                  <a:schemeClr val="lt1"/>
                </a:buClr>
                <a:buSzPts val="4800"/>
                <a:buFont typeface="Calibri"/>
                <a:buNone/>
              </a:pPr>
              <a:r>
                <a:rPr lang="en-US" sz="4800">
                  <a:solidFill>
                    <a:schemeClr val="lt1"/>
                  </a:solidFill>
                  <a:latin typeface="Calibri"/>
                  <a:ea typeface="Calibri"/>
                  <a:cs typeface="Calibri"/>
                  <a:sym typeface="Calibri"/>
                </a:rPr>
                <a:t>1</a:t>
              </a:r>
              <a:endParaRPr/>
            </a:p>
          </p:txBody>
        </p:sp>
        <p:sp>
          <p:nvSpPr>
            <p:cNvPr id="314" name="Google Shape;314;p39"/>
            <p:cNvSpPr/>
            <p:nvPr/>
          </p:nvSpPr>
          <p:spPr>
            <a:xfrm>
              <a:off x="3080" y="3886435"/>
              <a:ext cx="2444055" cy="72"/>
            </a:xfrm>
            <a:prstGeom prst="rect">
              <a:avLst/>
            </a:prstGeom>
            <a:solidFill>
              <a:srgbClr val="267FD5"/>
            </a:solidFill>
            <a:ln w="12700" cap="flat" cmpd="sng">
              <a:solidFill>
                <a:srgbClr val="267F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9"/>
            <p:cNvSpPr txBox="1"/>
            <p:nvPr/>
          </p:nvSpPr>
          <p:spPr>
            <a:xfrm>
              <a:off x="3155911" y="1765067"/>
              <a:ext cx="1979685" cy="2053006"/>
            </a:xfrm>
            <a:prstGeom prst="rect">
              <a:avLst/>
            </a:prstGeom>
            <a:noFill/>
            <a:ln>
              <a:noFill/>
            </a:ln>
          </p:spPr>
          <p:txBody>
            <a:bodyPr spcFirstLastPara="1" wrap="square" lIns="190525" tIns="330200" rIns="190525" bIns="330200"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US" sz="2400" dirty="0">
                  <a:solidFill>
                    <a:schemeClr val="dk1"/>
                  </a:solidFill>
                  <a:latin typeface="Calibri"/>
                  <a:ea typeface="Calibri"/>
                  <a:cs typeface="Calibri"/>
                  <a:sym typeface="Calibri"/>
                </a:rPr>
                <a:t>Identify clinician champions </a:t>
              </a:r>
              <a:endParaRPr dirty="0"/>
            </a:p>
          </p:txBody>
        </p:sp>
        <p:sp>
          <p:nvSpPr>
            <p:cNvPr id="317" name="Google Shape;317;p39"/>
            <p:cNvSpPr/>
            <p:nvPr/>
          </p:nvSpPr>
          <p:spPr>
            <a:xfrm>
              <a:off x="3400317" y="806997"/>
              <a:ext cx="1026503" cy="1026503"/>
            </a:xfrm>
            <a:prstGeom prst="ellipse">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9"/>
            <p:cNvSpPr txBox="1"/>
            <p:nvPr/>
          </p:nvSpPr>
          <p:spPr>
            <a:xfrm>
              <a:off x="3400317" y="806996"/>
              <a:ext cx="1020342" cy="1094865"/>
            </a:xfrm>
            <a:prstGeom prst="rect">
              <a:avLst/>
            </a:prstGeom>
            <a:noFill/>
            <a:ln>
              <a:noFill/>
            </a:ln>
          </p:spPr>
          <p:txBody>
            <a:bodyPr spcFirstLastPara="1" wrap="square" lIns="80025" tIns="12700" rIns="80025" bIns="12700" anchor="ctr" anchorCtr="0">
              <a:noAutofit/>
            </a:bodyPr>
            <a:lstStyle/>
            <a:p>
              <a:pPr marL="0" marR="0" lvl="0" indent="0" algn="ctr" rtl="0">
                <a:lnSpc>
                  <a:spcPct val="90000"/>
                </a:lnSpc>
                <a:spcBef>
                  <a:spcPts val="0"/>
                </a:spcBef>
                <a:spcAft>
                  <a:spcPts val="0"/>
                </a:spcAft>
                <a:buClr>
                  <a:schemeClr val="lt1"/>
                </a:buClr>
                <a:buSzPts val="4800"/>
                <a:buFont typeface="Calibri"/>
                <a:buNone/>
              </a:pPr>
              <a:r>
                <a:rPr lang="en-US" sz="4800" dirty="0">
                  <a:solidFill>
                    <a:schemeClr val="lt1"/>
                  </a:solidFill>
                  <a:latin typeface="Calibri"/>
                  <a:ea typeface="Calibri"/>
                  <a:cs typeface="Calibri"/>
                  <a:sym typeface="Calibri"/>
                </a:rPr>
                <a:t>2</a:t>
              </a:r>
              <a:endParaRPr dirty="0"/>
            </a:p>
          </p:txBody>
        </p:sp>
        <p:sp>
          <p:nvSpPr>
            <p:cNvPr id="319" name="Google Shape;319;p39"/>
            <p:cNvSpPr/>
            <p:nvPr/>
          </p:nvSpPr>
          <p:spPr>
            <a:xfrm>
              <a:off x="2691541" y="3886435"/>
              <a:ext cx="2444055" cy="72"/>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9"/>
            <p:cNvSpPr txBox="1"/>
            <p:nvPr/>
          </p:nvSpPr>
          <p:spPr>
            <a:xfrm>
              <a:off x="5734390" y="1765067"/>
              <a:ext cx="1979685" cy="2053006"/>
            </a:xfrm>
            <a:prstGeom prst="rect">
              <a:avLst/>
            </a:prstGeom>
            <a:noFill/>
            <a:ln>
              <a:noFill/>
            </a:ln>
          </p:spPr>
          <p:txBody>
            <a:bodyPr spcFirstLastPara="1" wrap="square" lIns="190525" tIns="330200" rIns="190525" bIns="330200"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US" sz="2400" dirty="0">
                  <a:solidFill>
                    <a:schemeClr val="dk1"/>
                  </a:solidFill>
                  <a:latin typeface="Calibri"/>
                  <a:ea typeface="Calibri"/>
                  <a:cs typeface="Calibri"/>
                  <a:sym typeface="Calibri"/>
                </a:rPr>
                <a:t>Establish a Perinatal Transfer Committee  </a:t>
              </a:r>
              <a:endParaRPr dirty="0"/>
            </a:p>
          </p:txBody>
        </p:sp>
        <p:sp>
          <p:nvSpPr>
            <p:cNvPr id="322" name="Google Shape;322;p39"/>
            <p:cNvSpPr/>
            <p:nvPr/>
          </p:nvSpPr>
          <p:spPr>
            <a:xfrm>
              <a:off x="6088778" y="806997"/>
              <a:ext cx="1026503" cy="1026503"/>
            </a:xfrm>
            <a:prstGeom prst="ellipse">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9"/>
            <p:cNvSpPr txBox="1"/>
            <p:nvPr/>
          </p:nvSpPr>
          <p:spPr>
            <a:xfrm>
              <a:off x="6239106" y="957325"/>
              <a:ext cx="725847" cy="725847"/>
            </a:xfrm>
            <a:prstGeom prst="rect">
              <a:avLst/>
            </a:prstGeom>
            <a:noFill/>
            <a:ln>
              <a:noFill/>
            </a:ln>
          </p:spPr>
          <p:txBody>
            <a:bodyPr spcFirstLastPara="1" wrap="square" lIns="80025" tIns="12700" rIns="80025" bIns="12700" anchor="ctr" anchorCtr="0">
              <a:noAutofit/>
            </a:bodyPr>
            <a:lstStyle/>
            <a:p>
              <a:pPr marL="0" marR="0" lvl="0" indent="0" algn="ctr" rtl="0">
                <a:lnSpc>
                  <a:spcPct val="90000"/>
                </a:lnSpc>
                <a:spcBef>
                  <a:spcPts val="0"/>
                </a:spcBef>
                <a:spcAft>
                  <a:spcPts val="0"/>
                </a:spcAft>
                <a:buClr>
                  <a:schemeClr val="lt1"/>
                </a:buClr>
                <a:buSzPts val="4800"/>
                <a:buFont typeface="Calibri"/>
                <a:buNone/>
              </a:pPr>
              <a:r>
                <a:rPr lang="en-US" sz="4800" dirty="0">
                  <a:solidFill>
                    <a:schemeClr val="lt1"/>
                  </a:solidFill>
                  <a:latin typeface="Calibri"/>
                  <a:ea typeface="Calibri"/>
                  <a:cs typeface="Calibri"/>
                  <a:sym typeface="Calibri"/>
                </a:rPr>
                <a:t>3</a:t>
              </a:r>
              <a:endParaRPr dirty="0"/>
            </a:p>
          </p:txBody>
        </p:sp>
        <p:sp>
          <p:nvSpPr>
            <p:cNvPr id="324" name="Google Shape;324;p39"/>
            <p:cNvSpPr/>
            <p:nvPr/>
          </p:nvSpPr>
          <p:spPr>
            <a:xfrm>
              <a:off x="5380002" y="3886435"/>
              <a:ext cx="2444055" cy="72"/>
            </a:xfrm>
            <a:prstGeom prst="rect">
              <a:avLst/>
            </a:prstGeom>
            <a:solidFill>
              <a:srgbClr val="5F9DD1"/>
            </a:solidFill>
            <a:ln w="12700" cap="flat" cmpd="sng">
              <a:solidFill>
                <a:srgbClr val="5F9DD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9"/>
            <p:cNvSpPr txBox="1"/>
            <p:nvPr/>
          </p:nvSpPr>
          <p:spPr>
            <a:xfrm>
              <a:off x="8202706" y="1765067"/>
              <a:ext cx="2309812" cy="2053006"/>
            </a:xfrm>
            <a:prstGeom prst="rect">
              <a:avLst/>
            </a:prstGeom>
            <a:noFill/>
            <a:ln>
              <a:noFill/>
            </a:ln>
          </p:spPr>
          <p:txBody>
            <a:bodyPr spcFirstLastPara="1" wrap="square" lIns="190525" tIns="330200" rIns="190525" bIns="330200"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US" sz="2400" dirty="0">
                  <a:solidFill>
                    <a:schemeClr val="dk1"/>
                  </a:solidFill>
                  <a:latin typeface="Calibri"/>
                  <a:ea typeface="Calibri"/>
                  <a:cs typeface="Calibri"/>
                  <a:sym typeface="Calibri"/>
                </a:rPr>
                <a:t>Develop/adopt transfer tools</a:t>
              </a:r>
              <a:endParaRPr dirty="0"/>
            </a:p>
          </p:txBody>
        </p:sp>
        <p:sp>
          <p:nvSpPr>
            <p:cNvPr id="327" name="Google Shape;327;p39"/>
            <p:cNvSpPr/>
            <p:nvPr/>
          </p:nvSpPr>
          <p:spPr>
            <a:xfrm>
              <a:off x="8777239" y="806997"/>
              <a:ext cx="1026503" cy="1026503"/>
            </a:xfrm>
            <a:prstGeom prst="ellipse">
              <a:avLst/>
            </a:prstGeom>
            <a:solidFill>
              <a:srgbClr val="267FD5"/>
            </a:solidFill>
            <a:ln w="12700" cap="flat" cmpd="sng">
              <a:solidFill>
                <a:srgbClr val="267F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9"/>
            <p:cNvSpPr txBox="1"/>
            <p:nvPr/>
          </p:nvSpPr>
          <p:spPr>
            <a:xfrm>
              <a:off x="8927567" y="957325"/>
              <a:ext cx="725847" cy="725847"/>
            </a:xfrm>
            <a:prstGeom prst="rect">
              <a:avLst/>
            </a:prstGeom>
            <a:noFill/>
            <a:ln>
              <a:noFill/>
            </a:ln>
          </p:spPr>
          <p:txBody>
            <a:bodyPr spcFirstLastPara="1" wrap="square" lIns="80025" tIns="12700" rIns="80025" bIns="12700" anchor="ctr" anchorCtr="0">
              <a:noAutofit/>
            </a:bodyPr>
            <a:lstStyle/>
            <a:p>
              <a:pPr marL="0" marR="0" lvl="0" indent="0" algn="ctr" rtl="0">
                <a:lnSpc>
                  <a:spcPct val="90000"/>
                </a:lnSpc>
                <a:spcBef>
                  <a:spcPts val="0"/>
                </a:spcBef>
                <a:spcAft>
                  <a:spcPts val="0"/>
                </a:spcAft>
                <a:buClr>
                  <a:schemeClr val="lt1"/>
                </a:buClr>
                <a:buSzPts val="4800"/>
                <a:buFont typeface="Calibri"/>
                <a:buNone/>
              </a:pPr>
              <a:r>
                <a:rPr lang="en-US" sz="4800">
                  <a:solidFill>
                    <a:schemeClr val="lt1"/>
                  </a:solidFill>
                  <a:latin typeface="Calibri"/>
                  <a:ea typeface="Calibri"/>
                  <a:cs typeface="Calibri"/>
                  <a:sym typeface="Calibri"/>
                </a:rPr>
                <a:t>4</a:t>
              </a:r>
              <a:endParaRPr/>
            </a:p>
          </p:txBody>
        </p:sp>
        <p:sp>
          <p:nvSpPr>
            <p:cNvPr id="329" name="Google Shape;329;p39"/>
            <p:cNvSpPr/>
            <p:nvPr/>
          </p:nvSpPr>
          <p:spPr>
            <a:xfrm>
              <a:off x="8068463" y="3886435"/>
              <a:ext cx="2444055" cy="72"/>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7E773EB-1EC1-4E49-9DE2-E6F460497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91"/>
            <a:ext cx="12192000" cy="19430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63146FA-FEF9-9849-A2FD-5CBD59CC385D}"/>
              </a:ext>
            </a:extLst>
          </p:cNvPr>
          <p:cNvSpPr>
            <a:spLocks noGrp="1"/>
          </p:cNvSpPr>
          <p:nvPr>
            <p:ph type="title"/>
          </p:nvPr>
        </p:nvSpPr>
        <p:spPr>
          <a:xfrm>
            <a:off x="391378" y="320675"/>
            <a:ext cx="11407487" cy="1325563"/>
          </a:xfrm>
        </p:spPr>
        <p:txBody>
          <a:bodyPr>
            <a:normAutofit/>
          </a:bodyPr>
          <a:lstStyle/>
          <a:p>
            <a:r>
              <a:rPr lang="en-US" sz="5400">
                <a:solidFill>
                  <a:schemeClr val="bg1"/>
                </a:solidFill>
              </a:rPr>
              <a:t>Moving Forward</a:t>
            </a:r>
          </a:p>
        </p:txBody>
      </p:sp>
      <p:graphicFrame>
        <p:nvGraphicFramePr>
          <p:cNvPr id="5" name="Text Placeholder 2">
            <a:extLst>
              <a:ext uri="{FF2B5EF4-FFF2-40B4-BE49-F238E27FC236}">
                <a16:creationId xmlns:a16="http://schemas.microsoft.com/office/drawing/2014/main" id="{A366E147-2BC7-4923-B9E7-EBF9847DF822}"/>
              </a:ext>
            </a:extLst>
          </p:cNvPr>
          <p:cNvGraphicFramePr/>
          <p:nvPr>
            <p:extLst>
              <p:ext uri="{D42A27DB-BD31-4B8C-83A1-F6EECF244321}">
                <p14:modId xmlns:p14="http://schemas.microsoft.com/office/powerpoint/2010/main" val="3477867594"/>
              </p:ext>
            </p:extLst>
          </p:nvPr>
        </p:nvGraphicFramePr>
        <p:xfrm>
          <a:off x="391379" y="1976293"/>
          <a:ext cx="1140748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6231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
        <p:cNvGrpSpPr/>
        <p:nvPr/>
      </p:nvGrpSpPr>
      <p:grpSpPr>
        <a:xfrm>
          <a:off x="0" y="0"/>
          <a:ext cx="0" cy="0"/>
          <a:chOff x="0" y="0"/>
          <a:chExt cx="0" cy="0"/>
        </a:xfrm>
      </p:grpSpPr>
      <p:sp>
        <p:nvSpPr>
          <p:cNvPr id="343" name="Google Shape;343;p41"/>
          <p:cNvSpPr/>
          <p:nvPr/>
        </p:nvSpPr>
        <p:spPr>
          <a:xfrm>
            <a:off x="7311418" y="450221"/>
            <a:ext cx="4421661" cy="594885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4" name="Google Shape;344;p41"/>
          <p:cNvSpPr/>
          <p:nvPr/>
        </p:nvSpPr>
        <p:spPr>
          <a:xfrm>
            <a:off x="462058" y="450221"/>
            <a:ext cx="4402377" cy="3918123"/>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5" name="Google Shape;345;p41"/>
          <p:cNvSpPr/>
          <p:nvPr/>
        </p:nvSpPr>
        <p:spPr>
          <a:xfrm>
            <a:off x="458921" y="4521269"/>
            <a:ext cx="6697525" cy="187781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7" name="Google Shape;347;p41"/>
          <p:cNvSpPr/>
          <p:nvPr/>
        </p:nvSpPr>
        <p:spPr>
          <a:xfrm>
            <a:off x="5048949" y="450221"/>
            <a:ext cx="2115455" cy="1898903"/>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8" name="Google Shape;348;p41"/>
          <p:cNvSpPr txBox="1">
            <a:spLocks noGrp="1"/>
          </p:cNvSpPr>
          <p:nvPr>
            <p:ph type="title"/>
          </p:nvPr>
        </p:nvSpPr>
        <p:spPr>
          <a:xfrm>
            <a:off x="774700" y="762000"/>
            <a:ext cx="3759200" cy="334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4400"/>
              <a:buFont typeface="Calibri"/>
              <a:buNone/>
            </a:pPr>
            <a:r>
              <a:rPr lang="en-US" b="1">
                <a:solidFill>
                  <a:srgbClr val="FFFFFF"/>
                </a:solidFill>
              </a:rPr>
              <a:t>Next Steps</a:t>
            </a:r>
            <a:endParaRPr/>
          </a:p>
        </p:txBody>
      </p:sp>
      <p:sp>
        <p:nvSpPr>
          <p:cNvPr id="349" name="Google Shape;349;p41"/>
          <p:cNvSpPr txBox="1">
            <a:spLocks noGrp="1"/>
          </p:cNvSpPr>
          <p:nvPr>
            <p:ph type="body" idx="1"/>
          </p:nvPr>
        </p:nvSpPr>
        <p:spPr>
          <a:xfrm>
            <a:off x="7348918" y="1011836"/>
            <a:ext cx="4381023" cy="5387243"/>
          </a:xfrm>
          <a:prstGeom prst="rect">
            <a:avLst/>
          </a:prstGeom>
          <a:noFill/>
          <a:ln>
            <a:noFill/>
          </a:ln>
        </p:spPr>
        <p:txBody>
          <a:bodyPr spcFirstLastPara="1" wrap="square" lIns="91425" tIns="45700" rIns="91425" bIns="45700" anchor="ctr" anchorCtr="0">
            <a:noAutofit/>
          </a:bodyPr>
          <a:lstStyle/>
          <a:p>
            <a:pPr marL="228600" lvl="0" indent="-228600">
              <a:spcBef>
                <a:spcPts val="0"/>
              </a:spcBef>
              <a:buSzPts val="2400"/>
            </a:pPr>
            <a:r>
              <a:rPr lang="en-US" sz="1800" dirty="0"/>
              <a:t>Perinatal Transfer Committee meets 2-3x/year</a:t>
            </a:r>
          </a:p>
          <a:p>
            <a:pPr marL="685800" lvl="1" indent="-228600">
              <a:buSzPts val="2400"/>
            </a:pPr>
            <a:r>
              <a:rPr lang="en-US" sz="1800" dirty="0"/>
              <a:t>Adopts </a:t>
            </a:r>
            <a:r>
              <a:rPr lang="en-US" sz="1800" i="1" dirty="0"/>
              <a:t>Best Practice Transfer Guidelines </a:t>
            </a:r>
            <a:r>
              <a:rPr lang="en-US" sz="1800" i="1" u="sng" dirty="0">
                <a:solidFill>
                  <a:schemeClr val="hlink"/>
                </a:solidFill>
                <a:hlinkClick r:id="rId3"/>
              </a:rPr>
              <a:t>http://www.homebirthsummit.org/wpcontent/uploads/2014/03/HomeBirthSummit_BestPracticeTransferGuidelines.pdf</a:t>
            </a:r>
            <a:endParaRPr lang="en-US" sz="1800" dirty="0"/>
          </a:p>
          <a:p>
            <a:pPr marL="685800" lvl="1" indent="-228600">
              <a:buSzPts val="2400"/>
            </a:pPr>
            <a:r>
              <a:rPr lang="en-US" sz="1800" dirty="0"/>
              <a:t>Examines any trends with transfers; what’s working/not working</a:t>
            </a:r>
          </a:p>
          <a:p>
            <a:pPr marL="685800" lvl="1" indent="-228600">
              <a:buSzPts val="2400"/>
            </a:pPr>
            <a:r>
              <a:rPr lang="en-US" sz="1800" dirty="0"/>
              <a:t>Explores opportunities for interdisciplinary skills training and continuing education based on identified needs </a:t>
            </a:r>
          </a:p>
          <a:p>
            <a:pPr marL="685800" lvl="1" indent="-228600">
              <a:buSzPts val="2400"/>
            </a:pPr>
            <a:r>
              <a:rPr lang="en-US" sz="1800" dirty="0"/>
              <a:t>Address additional QI opportunities (for example: midwife-to-midwife transfers of care; timely access to prenatal ultrasound, ECV, PTL assessments)</a:t>
            </a:r>
          </a:p>
          <a:p>
            <a:pPr marL="685800" lvl="1" indent="-228600">
              <a:buSzPts val="2400"/>
            </a:pPr>
            <a:endParaRPr lang="en-US" sz="1800" dirty="0"/>
          </a:p>
          <a:p>
            <a:pPr marL="685800" lvl="1" indent="-228600">
              <a:buSzPts val="2400"/>
            </a:pPr>
            <a:endParaRPr lang="en-US" sz="1800" dirty="0"/>
          </a:p>
        </p:txBody>
      </p:sp>
      <p:pic>
        <p:nvPicPr>
          <p:cNvPr id="9" name="Google Shape;335;p40">
            <a:extLst>
              <a:ext uri="{FF2B5EF4-FFF2-40B4-BE49-F238E27FC236}">
                <a16:creationId xmlns:a16="http://schemas.microsoft.com/office/drawing/2014/main" id="{A75FBE84-7085-4E57-A145-C09EB4B6C268}"/>
              </a:ext>
            </a:extLst>
          </p:cNvPr>
          <p:cNvPicPr preferRelativeResize="0"/>
          <p:nvPr/>
        </p:nvPicPr>
        <p:blipFill rotWithShape="1">
          <a:blip r:embed="rId4">
            <a:alphaModFix/>
          </a:blip>
          <a:srcRect l="1215" r="868" b="3"/>
          <a:stretch/>
        </p:blipFill>
        <p:spPr>
          <a:xfrm>
            <a:off x="4533898" y="2349124"/>
            <a:ext cx="3017520" cy="219456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
        <p:cNvGrpSpPr/>
        <p:nvPr/>
      </p:nvGrpSpPr>
      <p:grpSpPr>
        <a:xfrm>
          <a:off x="0" y="0"/>
          <a:ext cx="0" cy="0"/>
          <a:chOff x="0" y="0"/>
          <a:chExt cx="0" cy="0"/>
        </a:xfrm>
      </p:grpSpPr>
      <p:sp>
        <p:nvSpPr>
          <p:cNvPr id="343" name="Google Shape;343;p41"/>
          <p:cNvSpPr/>
          <p:nvPr/>
        </p:nvSpPr>
        <p:spPr>
          <a:xfrm>
            <a:off x="7311418" y="450221"/>
            <a:ext cx="4421661" cy="594885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4" name="Google Shape;344;p41"/>
          <p:cNvSpPr/>
          <p:nvPr/>
        </p:nvSpPr>
        <p:spPr>
          <a:xfrm>
            <a:off x="462058" y="450221"/>
            <a:ext cx="4402377" cy="3918123"/>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5" name="Google Shape;345;p41"/>
          <p:cNvSpPr/>
          <p:nvPr/>
        </p:nvSpPr>
        <p:spPr>
          <a:xfrm>
            <a:off x="458921" y="4521269"/>
            <a:ext cx="6697525" cy="187781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46" name="Google Shape;346;p41"/>
          <p:cNvPicPr preferRelativeResize="0"/>
          <p:nvPr/>
        </p:nvPicPr>
        <p:blipFill rotWithShape="1">
          <a:blip r:embed="rId3">
            <a:alphaModFix/>
          </a:blip>
          <a:srcRect/>
          <a:stretch/>
        </p:blipFill>
        <p:spPr>
          <a:xfrm>
            <a:off x="5243078" y="2576514"/>
            <a:ext cx="1705848" cy="1705848"/>
          </a:xfrm>
          <a:prstGeom prst="rect">
            <a:avLst/>
          </a:prstGeom>
          <a:noFill/>
          <a:ln>
            <a:noFill/>
          </a:ln>
        </p:spPr>
      </p:pic>
      <p:sp>
        <p:nvSpPr>
          <p:cNvPr id="347" name="Google Shape;347;p41"/>
          <p:cNvSpPr/>
          <p:nvPr/>
        </p:nvSpPr>
        <p:spPr>
          <a:xfrm>
            <a:off x="5048949" y="450221"/>
            <a:ext cx="2115455" cy="1898903"/>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8" name="Google Shape;348;p41"/>
          <p:cNvSpPr txBox="1">
            <a:spLocks noGrp="1"/>
          </p:cNvSpPr>
          <p:nvPr>
            <p:ph type="title"/>
          </p:nvPr>
        </p:nvSpPr>
        <p:spPr>
          <a:xfrm>
            <a:off x="774700" y="762000"/>
            <a:ext cx="3759200" cy="334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4400"/>
              <a:buFont typeface="Calibri"/>
              <a:buNone/>
            </a:pPr>
            <a:r>
              <a:rPr lang="en-US" b="1" dirty="0">
                <a:solidFill>
                  <a:srgbClr val="FFFFFF"/>
                </a:solidFill>
              </a:rPr>
              <a:t>Taking Quality Improvement to the Next Level</a:t>
            </a:r>
            <a:endParaRPr dirty="0"/>
          </a:p>
        </p:txBody>
      </p:sp>
      <p:sp>
        <p:nvSpPr>
          <p:cNvPr id="349" name="Google Shape;349;p41"/>
          <p:cNvSpPr txBox="1">
            <a:spLocks noGrp="1"/>
          </p:cNvSpPr>
          <p:nvPr>
            <p:ph type="body" idx="1"/>
          </p:nvPr>
        </p:nvSpPr>
        <p:spPr>
          <a:xfrm>
            <a:off x="7658103" y="795548"/>
            <a:ext cx="3759198" cy="5275603"/>
          </a:xfrm>
          <a:prstGeom prst="rect">
            <a:avLst/>
          </a:prstGeom>
          <a:noFill/>
          <a:ln>
            <a:noFill/>
          </a:ln>
        </p:spPr>
        <p:txBody>
          <a:bodyPr spcFirstLastPara="1" wrap="square" lIns="91425" tIns="45700" rIns="91425" bIns="45700" anchor="ctr" anchorCtr="0">
            <a:noAutofit/>
          </a:bodyPr>
          <a:lstStyle/>
          <a:p>
            <a:pPr marL="228600" indent="-228600">
              <a:buSzPts val="2000"/>
            </a:pPr>
            <a:endParaRPr lang="en-US" sz="3200" dirty="0"/>
          </a:p>
          <a:p>
            <a:pPr marL="228600" indent="-228600">
              <a:buSzPts val="2000"/>
            </a:pPr>
            <a:r>
              <a:rPr lang="en-US" sz="3200" dirty="0"/>
              <a:t>Data collection &amp; Analysis</a:t>
            </a:r>
          </a:p>
          <a:p>
            <a:pPr marL="228600" indent="-228600">
              <a:buSzPts val="2000"/>
            </a:pPr>
            <a:endParaRPr lang="en-US" sz="3200" dirty="0"/>
          </a:p>
          <a:p>
            <a:pPr marL="228600" indent="-228600">
              <a:buSzPts val="2000"/>
            </a:pPr>
            <a:r>
              <a:rPr lang="en-US" sz="3200" dirty="0"/>
              <a:t>Protected Case Review</a:t>
            </a:r>
          </a:p>
          <a:p>
            <a:pPr marL="0" indent="0">
              <a:buSzPts val="2000"/>
              <a:buNone/>
            </a:pPr>
            <a:endParaRPr lang="en-US" sz="3200" dirty="0"/>
          </a:p>
          <a:p>
            <a:pPr marL="0" lvl="0" indent="0" algn="l" rtl="0">
              <a:lnSpc>
                <a:spcPct val="90000"/>
              </a:lnSpc>
              <a:spcBef>
                <a:spcPts val="1000"/>
              </a:spcBef>
              <a:spcAft>
                <a:spcPts val="0"/>
              </a:spcAft>
              <a:buClr>
                <a:schemeClr val="dk1"/>
              </a:buClr>
              <a:buSzPts val="2000"/>
              <a:buNone/>
            </a:pPr>
            <a:endParaRPr dirty="0"/>
          </a:p>
        </p:txBody>
      </p:sp>
    </p:spTree>
    <p:extLst>
      <p:ext uri="{BB962C8B-B14F-4D97-AF65-F5344CB8AC3E}">
        <p14:creationId xmlns:p14="http://schemas.microsoft.com/office/powerpoint/2010/main" val="2604742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2" name="Picture 2" descr="http://img.huffingtonpost.com/asset/,scalefit_600_noupscale/5807783e170000c316acce74.jpeg">
            <a:extLst>
              <a:ext uri="{FF2B5EF4-FFF2-40B4-BE49-F238E27FC236}">
                <a16:creationId xmlns:a16="http://schemas.microsoft.com/office/drawing/2014/main" id="{3991E97D-17AD-415C-8B17-E36E8615DF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928" r="-1" b="13845"/>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5356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10000"/>
    </mc:Choice>
    <mc:Fallback xmlns="" xmlns:mv="urn:schemas-microsoft-com:mac:vml">
      <p:transition spd="slow" advClick="0" advTm="1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6"/>
        <p:cNvGrpSpPr/>
        <p:nvPr/>
      </p:nvGrpSpPr>
      <p:grpSpPr>
        <a:xfrm>
          <a:off x="0" y="0"/>
          <a:ext cx="0" cy="0"/>
          <a:chOff x="0" y="0"/>
          <a:chExt cx="0" cy="0"/>
        </a:xfrm>
      </p:grpSpPr>
      <p:sp>
        <p:nvSpPr>
          <p:cNvPr id="377" name="Google Shape;377;p44"/>
          <p:cNvSpPr/>
          <p:nvPr/>
        </p:nvSpPr>
        <p:spPr>
          <a:xfrm>
            <a:off x="321564" y="320040"/>
            <a:ext cx="11548872" cy="6217920"/>
          </a:xfrm>
          <a:prstGeom prst="rect">
            <a:avLst/>
          </a:prstGeom>
          <a:solidFill>
            <a:schemeClr val="dk1">
              <a:alpha val="784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78" name="Google Shape;378;p44"/>
          <p:cNvCxnSpPr/>
          <p:nvPr/>
        </p:nvCxnSpPr>
        <p:spPr>
          <a:xfrm>
            <a:off x="4654296" y="2057400"/>
            <a:ext cx="0" cy="2743200"/>
          </a:xfrm>
          <a:prstGeom prst="straightConnector1">
            <a:avLst/>
          </a:prstGeom>
          <a:noFill/>
          <a:ln w="19050" cap="flat" cmpd="sng">
            <a:solidFill>
              <a:srgbClr val="262626"/>
            </a:solidFill>
            <a:prstDash val="solid"/>
            <a:miter lim="800000"/>
            <a:headEnd type="none" w="sm" len="sm"/>
            <a:tailEnd type="none" w="sm" len="sm"/>
          </a:ln>
        </p:spPr>
      </p:cxnSp>
      <p:sp>
        <p:nvSpPr>
          <p:cNvPr id="379" name="Google Shape;379;p44"/>
          <p:cNvSpPr txBox="1">
            <a:spLocks noGrp="1"/>
          </p:cNvSpPr>
          <p:nvPr>
            <p:ph type="title"/>
          </p:nvPr>
        </p:nvSpPr>
        <p:spPr>
          <a:xfrm>
            <a:off x="838200" y="963877"/>
            <a:ext cx="3494362" cy="4930246"/>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accent1"/>
              </a:buClr>
              <a:buSzPts val="4400"/>
              <a:buFont typeface="Calibri"/>
              <a:buNone/>
            </a:pPr>
            <a:r>
              <a:rPr lang="en-US" dirty="0">
                <a:solidFill>
                  <a:schemeClr val="accent1"/>
                </a:solidFill>
              </a:rPr>
              <a:t>Thank You!</a:t>
            </a:r>
            <a:endParaRPr dirty="0"/>
          </a:p>
        </p:txBody>
      </p:sp>
      <p:sp>
        <p:nvSpPr>
          <p:cNvPr id="380" name="Google Shape;380;p44"/>
          <p:cNvSpPr txBox="1">
            <a:spLocks noGrp="1"/>
          </p:cNvSpPr>
          <p:nvPr>
            <p:ph type="body" idx="1"/>
          </p:nvPr>
        </p:nvSpPr>
        <p:spPr>
          <a:xfrm>
            <a:off x="4976031" y="320040"/>
            <a:ext cx="6377769" cy="621792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400"/>
              <a:buFont typeface="Calibri"/>
              <a:buNone/>
            </a:pPr>
            <a:endParaRPr sz="2400" dirty="0"/>
          </a:p>
          <a:p>
            <a:pPr marL="0" marR="0" lvl="0" indent="0" algn="l" rtl="0">
              <a:lnSpc>
                <a:spcPct val="90000"/>
              </a:lnSpc>
              <a:spcBef>
                <a:spcPts val="600"/>
              </a:spcBef>
              <a:spcAft>
                <a:spcPts val="0"/>
              </a:spcAft>
              <a:buClr>
                <a:schemeClr val="dk1"/>
              </a:buClr>
              <a:buSzPts val="2400"/>
              <a:buFont typeface="Calibri"/>
              <a:buNone/>
            </a:pPr>
            <a:endParaRPr sz="2400" dirty="0"/>
          </a:p>
          <a:p>
            <a:pPr marL="0" marR="0" lvl="0" indent="0" algn="l" rtl="0">
              <a:lnSpc>
                <a:spcPct val="90000"/>
              </a:lnSpc>
              <a:spcBef>
                <a:spcPts val="600"/>
              </a:spcBef>
              <a:spcAft>
                <a:spcPts val="0"/>
              </a:spcAft>
              <a:buClr>
                <a:schemeClr val="dk1"/>
              </a:buClr>
              <a:buSzPts val="2400"/>
              <a:buFont typeface="Calibri"/>
              <a:buNone/>
            </a:pPr>
            <a:endParaRPr sz="2400" dirty="0"/>
          </a:p>
          <a:p>
            <a:pPr marL="0" marR="0" lvl="0" indent="0" algn="l" rtl="0">
              <a:lnSpc>
                <a:spcPct val="90000"/>
              </a:lnSpc>
              <a:spcBef>
                <a:spcPts val="600"/>
              </a:spcBef>
              <a:spcAft>
                <a:spcPts val="0"/>
              </a:spcAft>
              <a:buClr>
                <a:schemeClr val="dk1"/>
              </a:buClr>
              <a:buSzPts val="2400"/>
              <a:buFont typeface="Calibri"/>
              <a:buNone/>
            </a:pPr>
            <a:endParaRPr sz="2400" dirty="0"/>
          </a:p>
          <a:p>
            <a:pPr marL="0" marR="0" lvl="0" indent="0" algn="l" rtl="0">
              <a:lnSpc>
                <a:spcPct val="90000"/>
              </a:lnSpc>
              <a:spcBef>
                <a:spcPts val="600"/>
              </a:spcBef>
              <a:spcAft>
                <a:spcPts val="0"/>
              </a:spcAft>
              <a:buClr>
                <a:schemeClr val="dk1"/>
              </a:buClr>
              <a:buSzPts val="2400"/>
              <a:buFont typeface="Calibri"/>
              <a:buNone/>
            </a:pPr>
            <a:endParaRPr lang="en-US" sz="2400" dirty="0"/>
          </a:p>
          <a:p>
            <a:pPr marL="0" lvl="0" indent="0">
              <a:spcBef>
                <a:spcPts val="600"/>
              </a:spcBef>
              <a:buSzPts val="2400"/>
              <a:buNone/>
            </a:pPr>
            <a:r>
              <a:rPr lang="en-US" sz="2400" dirty="0"/>
              <a:t>Melissa Denmark, LM CPM</a:t>
            </a:r>
          </a:p>
          <a:p>
            <a:pPr marL="0" lvl="0" indent="0">
              <a:spcBef>
                <a:spcPts val="600"/>
              </a:spcBef>
              <a:buSzPts val="2400"/>
              <a:buNone/>
            </a:pPr>
            <a:r>
              <a:rPr lang="en-US" sz="2400" dirty="0"/>
              <a:t>Smooth Transitions Program Coordinator</a:t>
            </a:r>
          </a:p>
          <a:p>
            <a:pPr marL="0" lvl="0" indent="0">
              <a:spcBef>
                <a:spcPts val="600"/>
              </a:spcBef>
              <a:buSzPts val="2400"/>
              <a:buNone/>
            </a:pPr>
            <a:r>
              <a:rPr lang="en-US" sz="2400" u="sng" dirty="0">
                <a:solidFill>
                  <a:schemeClr val="hlink"/>
                </a:solidFill>
                <a:hlinkClick r:id="rId3"/>
              </a:rPr>
              <a:t>smoothtransitions@qualityhealth.org</a:t>
            </a:r>
            <a:endParaRPr lang="en-US" sz="2400" dirty="0"/>
          </a:p>
          <a:p>
            <a:pPr marL="0" marR="0" lvl="0" indent="0" algn="l" rtl="0">
              <a:lnSpc>
                <a:spcPct val="90000"/>
              </a:lnSpc>
              <a:spcBef>
                <a:spcPts val="600"/>
              </a:spcBef>
              <a:spcAft>
                <a:spcPts val="0"/>
              </a:spcAft>
              <a:buClr>
                <a:schemeClr val="dk1"/>
              </a:buClr>
              <a:buSzPts val="2400"/>
              <a:buFont typeface="Calibri"/>
              <a:buNone/>
            </a:pPr>
            <a:endParaRPr lang="en-US" sz="2400" dirty="0"/>
          </a:p>
          <a:p>
            <a:pPr marL="0" marR="0" lvl="0" indent="0" algn="l" rtl="0">
              <a:lnSpc>
                <a:spcPct val="90000"/>
              </a:lnSpc>
              <a:spcBef>
                <a:spcPts val="600"/>
              </a:spcBef>
              <a:spcAft>
                <a:spcPts val="0"/>
              </a:spcAft>
              <a:buClr>
                <a:schemeClr val="dk1"/>
              </a:buClr>
              <a:buSzPts val="2400"/>
              <a:buFont typeface="Calibri"/>
              <a:buNone/>
            </a:pPr>
            <a:r>
              <a:rPr lang="en-US" sz="2400" dirty="0"/>
              <a:t>Audrey Levine, LM CPM-retired</a:t>
            </a:r>
            <a:endParaRPr dirty="0"/>
          </a:p>
          <a:p>
            <a:pPr marL="0" marR="0" lvl="0" indent="0" algn="l" rtl="0">
              <a:lnSpc>
                <a:spcPct val="90000"/>
              </a:lnSpc>
              <a:spcBef>
                <a:spcPts val="600"/>
              </a:spcBef>
              <a:spcAft>
                <a:spcPts val="0"/>
              </a:spcAft>
              <a:buClr>
                <a:schemeClr val="dk1"/>
              </a:buClr>
              <a:buSzPts val="2400"/>
              <a:buFont typeface="Calibri"/>
              <a:buNone/>
            </a:pPr>
            <a:r>
              <a:rPr lang="en-US" sz="2400" dirty="0"/>
              <a:t>Co-Chair, Smooth Transitions Workgroup</a:t>
            </a:r>
            <a:endParaRPr dirty="0"/>
          </a:p>
          <a:p>
            <a:pPr marL="0" marR="0" lvl="0" indent="0" algn="l" rtl="0">
              <a:lnSpc>
                <a:spcPct val="90000"/>
              </a:lnSpc>
              <a:spcBef>
                <a:spcPts val="600"/>
              </a:spcBef>
              <a:spcAft>
                <a:spcPts val="0"/>
              </a:spcAft>
              <a:buClr>
                <a:schemeClr val="dk1"/>
              </a:buClr>
              <a:buSzPts val="2400"/>
              <a:buFont typeface="Calibri"/>
              <a:buNone/>
            </a:pPr>
            <a:r>
              <a:rPr lang="en-US" sz="2400" u="sng" dirty="0">
                <a:solidFill>
                  <a:schemeClr val="hlink"/>
                </a:solidFill>
                <a:hlinkClick r:id="rId4"/>
              </a:rPr>
              <a:t>audrey.e.levine@gmail.com</a:t>
            </a:r>
            <a:endParaRPr lang="en-US" sz="2400" u="sng" dirty="0">
              <a:solidFill>
                <a:schemeClr val="hlink"/>
              </a:solidFill>
            </a:endParaRPr>
          </a:p>
          <a:p>
            <a:pPr marL="0" marR="0" lvl="0" indent="0" algn="l" rtl="0">
              <a:lnSpc>
                <a:spcPct val="90000"/>
              </a:lnSpc>
              <a:spcBef>
                <a:spcPts val="600"/>
              </a:spcBef>
              <a:spcAft>
                <a:spcPts val="0"/>
              </a:spcAft>
              <a:buClr>
                <a:schemeClr val="dk1"/>
              </a:buClr>
              <a:buSzPts val="2400"/>
              <a:buFont typeface="Calibri"/>
              <a:buNone/>
            </a:pPr>
            <a:endParaRPr lang="en-US" sz="2400" u="sng" dirty="0">
              <a:solidFill>
                <a:srgbClr val="0070C0"/>
              </a:solidFill>
            </a:endParaRPr>
          </a:p>
          <a:p>
            <a:pPr marL="0" marR="0" lvl="0" indent="0" algn="l" rtl="0">
              <a:lnSpc>
                <a:spcPct val="90000"/>
              </a:lnSpc>
              <a:spcBef>
                <a:spcPts val="600"/>
              </a:spcBef>
              <a:spcAft>
                <a:spcPts val="0"/>
              </a:spcAft>
              <a:buClr>
                <a:schemeClr val="dk1"/>
              </a:buClr>
              <a:buSzPts val="2400"/>
              <a:buFont typeface="Calibri"/>
              <a:buNone/>
            </a:pPr>
            <a:r>
              <a:rPr lang="en-US" sz="2400" dirty="0">
                <a:solidFill>
                  <a:schemeClr val="tx1"/>
                </a:solidFill>
              </a:rPr>
              <a:t>Robin </a:t>
            </a:r>
            <a:r>
              <a:rPr lang="en-US" sz="2400" dirty="0" err="1">
                <a:solidFill>
                  <a:schemeClr val="tx1"/>
                </a:solidFill>
              </a:rPr>
              <a:t>deRegt</a:t>
            </a:r>
            <a:r>
              <a:rPr lang="en-US" sz="2400" dirty="0">
                <a:solidFill>
                  <a:schemeClr val="tx1"/>
                </a:solidFill>
              </a:rPr>
              <a:t>, MD</a:t>
            </a:r>
          </a:p>
          <a:p>
            <a:pPr marL="0" marR="0" lvl="0" indent="0" algn="l" rtl="0">
              <a:lnSpc>
                <a:spcPct val="90000"/>
              </a:lnSpc>
              <a:spcBef>
                <a:spcPts val="600"/>
              </a:spcBef>
              <a:spcAft>
                <a:spcPts val="0"/>
              </a:spcAft>
              <a:buClr>
                <a:schemeClr val="dk1"/>
              </a:buClr>
              <a:buSzPts val="2400"/>
              <a:buFont typeface="Calibri"/>
              <a:buNone/>
            </a:pPr>
            <a:r>
              <a:rPr lang="en-US" sz="2400" dirty="0">
                <a:solidFill>
                  <a:schemeClr val="tx1"/>
                </a:solidFill>
              </a:rPr>
              <a:t>Co-Chair, Smooth Transitions Workgroup</a:t>
            </a:r>
          </a:p>
          <a:p>
            <a:pPr marL="0" marR="0" lvl="0" indent="0" algn="l" rtl="0">
              <a:lnSpc>
                <a:spcPct val="90000"/>
              </a:lnSpc>
              <a:spcBef>
                <a:spcPts val="600"/>
              </a:spcBef>
              <a:spcAft>
                <a:spcPts val="0"/>
              </a:spcAft>
              <a:buClr>
                <a:schemeClr val="dk1"/>
              </a:buClr>
              <a:buSzPts val="2400"/>
              <a:buFont typeface="Calibri"/>
              <a:buNone/>
            </a:pPr>
            <a:r>
              <a:rPr lang="en-US" sz="2400" dirty="0">
                <a:solidFill>
                  <a:schemeClr val="tx1"/>
                </a:solidFill>
                <a:hlinkClick r:id="rId5"/>
              </a:rPr>
              <a:t>rhderegt@gmail.com</a:t>
            </a:r>
            <a:endParaRPr lang="en-US" sz="2400" dirty="0">
              <a:solidFill>
                <a:schemeClr val="tx1"/>
              </a:solidFill>
            </a:endParaRPr>
          </a:p>
          <a:p>
            <a:pPr marL="0" marR="0" lvl="0" indent="0" algn="l" rtl="0">
              <a:lnSpc>
                <a:spcPct val="90000"/>
              </a:lnSpc>
              <a:spcBef>
                <a:spcPts val="600"/>
              </a:spcBef>
              <a:spcAft>
                <a:spcPts val="0"/>
              </a:spcAft>
              <a:buClr>
                <a:schemeClr val="dk1"/>
              </a:buClr>
              <a:buSzPts val="2400"/>
              <a:buFont typeface="Calibri"/>
              <a:buNone/>
            </a:pPr>
            <a:endParaRPr lang="en-US" dirty="0">
              <a:solidFill>
                <a:schemeClr val="tx1"/>
              </a:solidFill>
            </a:endParaRPr>
          </a:p>
          <a:p>
            <a:pPr marL="0" marR="0" lvl="0" indent="0" algn="l" rtl="0">
              <a:lnSpc>
                <a:spcPct val="90000"/>
              </a:lnSpc>
              <a:spcBef>
                <a:spcPts val="600"/>
              </a:spcBef>
              <a:spcAft>
                <a:spcPts val="0"/>
              </a:spcAft>
              <a:buClr>
                <a:schemeClr val="dk1"/>
              </a:buClr>
              <a:buSzPts val="2400"/>
              <a:buFont typeface="Calibri"/>
              <a:buNone/>
            </a:pPr>
            <a:r>
              <a:rPr lang="en-US" u="sng" dirty="0" err="1">
                <a:solidFill>
                  <a:srgbClr val="0070C0"/>
                </a:solidFill>
              </a:rPr>
              <a:t>qualityhealth.org</a:t>
            </a:r>
            <a:r>
              <a:rPr lang="en-US" u="sng" dirty="0">
                <a:solidFill>
                  <a:srgbClr val="0070C0"/>
                </a:solidFill>
              </a:rPr>
              <a:t>/</a:t>
            </a:r>
            <a:r>
              <a:rPr lang="en-US" u="sng" dirty="0" err="1">
                <a:solidFill>
                  <a:srgbClr val="0070C0"/>
                </a:solidFill>
              </a:rPr>
              <a:t>smoothtransitions</a:t>
            </a:r>
            <a:r>
              <a:rPr lang="en-US" u="sng" dirty="0">
                <a:solidFill>
                  <a:srgbClr val="0070C0"/>
                </a:solidFill>
              </a:rPr>
              <a:t> </a:t>
            </a:r>
            <a:endParaRPr u="sng" dirty="0">
              <a:solidFill>
                <a:srgbClr val="0070C0"/>
              </a:solidFill>
            </a:endParaRPr>
          </a:p>
          <a:p>
            <a:pPr marL="0" marR="0" lvl="0" indent="0" algn="l" rtl="0">
              <a:lnSpc>
                <a:spcPct val="90000"/>
              </a:lnSpc>
              <a:spcBef>
                <a:spcPts val="600"/>
              </a:spcBef>
              <a:spcAft>
                <a:spcPts val="0"/>
              </a:spcAft>
              <a:buClr>
                <a:schemeClr val="dk1"/>
              </a:buClr>
              <a:buSzPts val="2400"/>
              <a:buFont typeface="Calibri"/>
              <a:buNone/>
            </a:pPr>
            <a:endParaRPr sz="2400" dirty="0"/>
          </a:p>
          <a:p>
            <a:pPr marL="0" lvl="0" indent="0" algn="l" rtl="0">
              <a:lnSpc>
                <a:spcPct val="90000"/>
              </a:lnSpc>
              <a:spcBef>
                <a:spcPts val="600"/>
              </a:spcBef>
              <a:spcAft>
                <a:spcPts val="0"/>
              </a:spcAft>
              <a:buClr>
                <a:schemeClr val="dk1"/>
              </a:buClr>
              <a:buSzPts val="2400"/>
              <a:buNone/>
            </a:pPr>
            <a:endParaRPr sz="2400" dirty="0"/>
          </a:p>
          <a:p>
            <a:pPr marL="0" marR="0" lvl="0" indent="0" algn="l" rtl="0">
              <a:lnSpc>
                <a:spcPct val="90000"/>
              </a:lnSpc>
              <a:spcBef>
                <a:spcPts val="600"/>
              </a:spcBef>
              <a:spcAft>
                <a:spcPts val="0"/>
              </a:spcAft>
              <a:buClr>
                <a:schemeClr val="dk1"/>
              </a:buClr>
              <a:buSzPts val="2400"/>
              <a:buFont typeface="Calibri"/>
              <a:buNone/>
            </a:pPr>
            <a:endParaRPr sz="2400" dirty="0"/>
          </a:p>
          <a:p>
            <a:pPr marL="0" marR="0" lvl="0" indent="0" algn="l" rtl="0">
              <a:lnSpc>
                <a:spcPct val="90000"/>
              </a:lnSpc>
              <a:spcBef>
                <a:spcPts val="600"/>
              </a:spcBef>
              <a:spcAft>
                <a:spcPts val="0"/>
              </a:spcAft>
              <a:buClr>
                <a:schemeClr val="dk1"/>
              </a:buClr>
              <a:buSzPts val="2400"/>
              <a:buFont typeface="Calibri"/>
              <a:buNone/>
            </a:pPr>
            <a:endParaRP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04285BDB-9458-44F0-9FDB-AAD756F90D1D}"/>
              </a:ext>
            </a:extLst>
          </p:cNvPr>
          <p:cNvPicPr>
            <a:picLocks noChangeAspect="1"/>
          </p:cNvPicPr>
          <p:nvPr/>
        </p:nvPicPr>
        <p:blipFill rotWithShape="1">
          <a:blip r:embed="rId3"/>
          <a:srcRect l="10513" r="27722" b="9090"/>
          <a:stretch/>
        </p:blipFill>
        <p:spPr>
          <a:xfrm>
            <a:off x="3523488" y="10"/>
            <a:ext cx="8668512" cy="6857990"/>
          </a:xfrm>
          <a:prstGeom prst="rect">
            <a:avLst/>
          </a:prstGeom>
        </p:spPr>
      </p:pic>
      <p:sp>
        <p:nvSpPr>
          <p:cNvPr id="19" name="Rectangle 1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 name="Title 1">
            <a:extLst>
              <a:ext uri="{FF2B5EF4-FFF2-40B4-BE49-F238E27FC236}">
                <a16:creationId xmlns:a16="http://schemas.microsoft.com/office/drawing/2014/main" id="{D2847AEB-5C63-4CAB-A345-BBECBD92469D}"/>
              </a:ext>
            </a:extLst>
          </p:cNvPr>
          <p:cNvSpPr>
            <a:spLocks noGrp="1"/>
          </p:cNvSpPr>
          <p:nvPr>
            <p:ph type="title"/>
          </p:nvPr>
        </p:nvSpPr>
        <p:spPr>
          <a:xfrm>
            <a:off x="477981" y="1122363"/>
            <a:ext cx="4023360" cy="3204134"/>
          </a:xfrm>
        </p:spPr>
        <p:txBody>
          <a:bodyPr vert="horz" lIns="91440" tIns="45720" rIns="91440" bIns="45720" rtlCol="0" anchor="b">
            <a:normAutofit/>
          </a:bodyPr>
          <a:lstStyle/>
          <a:p>
            <a:pPr>
              <a:spcBef>
                <a:spcPct val="0"/>
              </a:spcBef>
            </a:pPr>
            <a:r>
              <a:rPr lang="en-US" sz="4800" kern="1200">
                <a:solidFill>
                  <a:schemeClr val="tx1"/>
                </a:solidFill>
                <a:latin typeface="+mj-lt"/>
                <a:ea typeface="+mj-ea"/>
                <a:cs typeface="+mj-cs"/>
              </a:rPr>
              <a:t>Q &amp; A</a:t>
            </a:r>
          </a:p>
        </p:txBody>
      </p:sp>
      <p:sp>
        <p:nvSpPr>
          <p:cNvPr id="21" name="Rectangle 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3" name="Rectangle 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9" name="Text Placeholder 2">
            <a:extLst>
              <a:ext uri="{FF2B5EF4-FFF2-40B4-BE49-F238E27FC236}">
                <a16:creationId xmlns:a16="http://schemas.microsoft.com/office/drawing/2014/main" id="{AF40C7E4-8AA3-4F95-9B43-8C748F8B0E44}"/>
              </a:ext>
            </a:extLst>
          </p:cNvPr>
          <p:cNvSpPr>
            <a:spLocks noGrp="1"/>
          </p:cNvSpPr>
          <p:nvPr>
            <p:ph type="body" idx="1"/>
          </p:nvPr>
        </p:nvSpPr>
        <p:spPr>
          <a:xfrm>
            <a:off x="5155379" y="1065862"/>
            <a:ext cx="5744685" cy="4726276"/>
          </a:xfrm>
        </p:spPr>
        <p:txBody>
          <a:bodyPr anchor="ctr">
            <a:normAutofit/>
          </a:bodyPr>
          <a:lstStyle/>
          <a:p>
            <a:pPr marL="114300" indent="0">
              <a:buNone/>
            </a:pPr>
            <a:endParaRPr lang="en-US" sz="2000">
              <a:solidFill>
                <a:srgbClr val="FFFFFF"/>
              </a:solidFill>
            </a:endParaRPr>
          </a:p>
        </p:txBody>
      </p:sp>
    </p:spTree>
    <p:extLst>
      <p:ext uri="{BB962C8B-B14F-4D97-AF65-F5344CB8AC3E}">
        <p14:creationId xmlns:p14="http://schemas.microsoft.com/office/powerpoint/2010/main" val="276419111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5"/>
        <p:cNvGrpSpPr/>
        <p:nvPr/>
      </p:nvGrpSpPr>
      <p:grpSpPr>
        <a:xfrm>
          <a:off x="0" y="0"/>
          <a:ext cx="0" cy="0"/>
          <a:chOff x="0" y="0"/>
          <a:chExt cx="0" cy="0"/>
        </a:xfrm>
      </p:grpSpPr>
      <p:sp>
        <p:nvSpPr>
          <p:cNvPr id="186" name="Google Shape;186;p28"/>
          <p:cNvSpPr/>
          <p:nvPr/>
        </p:nvSpPr>
        <p:spPr>
          <a:xfrm>
            <a:off x="0" y="-2"/>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7" name="Google Shape;187;p28"/>
          <p:cNvSpPr/>
          <p:nvPr/>
        </p:nvSpPr>
        <p:spPr>
          <a:xfrm>
            <a:off x="4654296" y="-2"/>
            <a:ext cx="7537704" cy="68580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8" name="Google Shape;188;p28"/>
          <p:cNvPicPr preferRelativeResize="0"/>
          <p:nvPr/>
        </p:nvPicPr>
        <p:blipFill rotWithShape="1">
          <a:blip r:embed="rId3">
            <a:alphaModFix/>
          </a:blip>
          <a:srcRect/>
          <a:stretch/>
        </p:blipFill>
        <p:spPr>
          <a:xfrm>
            <a:off x="971242" y="330189"/>
            <a:ext cx="7001243" cy="1703001"/>
          </a:xfrm>
          <a:prstGeom prst="rect">
            <a:avLst/>
          </a:prstGeom>
          <a:noFill/>
          <a:ln>
            <a:noFill/>
          </a:ln>
        </p:spPr>
      </p:pic>
      <p:sp>
        <p:nvSpPr>
          <p:cNvPr id="189" name="Google Shape;189;p28"/>
          <p:cNvSpPr txBox="1"/>
          <p:nvPr/>
        </p:nvSpPr>
        <p:spPr>
          <a:xfrm>
            <a:off x="838200" y="6318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4400" b="0" i="0" u="none" strike="noStrike" cap="none">
              <a:solidFill>
                <a:schemeClr val="lt1"/>
              </a:solidFill>
              <a:latin typeface="Calibri"/>
              <a:ea typeface="Calibri"/>
              <a:cs typeface="Calibri"/>
              <a:sym typeface="Calibri"/>
            </a:endParaRPr>
          </a:p>
        </p:txBody>
      </p:sp>
      <p:sp>
        <p:nvSpPr>
          <p:cNvPr id="190" name="Google Shape;190;p28"/>
          <p:cNvSpPr txBox="1">
            <a:spLocks noGrp="1"/>
          </p:cNvSpPr>
          <p:nvPr>
            <p:ph type="body" idx="1"/>
          </p:nvPr>
        </p:nvSpPr>
        <p:spPr>
          <a:xfrm>
            <a:off x="5901944" y="1708879"/>
            <a:ext cx="5970265" cy="48189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FF"/>
              </a:buClr>
              <a:buSzPts val="2800"/>
              <a:buNone/>
            </a:pPr>
            <a:r>
              <a:rPr lang="en-US" dirty="0">
                <a:solidFill>
                  <a:srgbClr val="FFFFFF"/>
                </a:solidFill>
              </a:rPr>
              <a:t>Support from:</a:t>
            </a:r>
            <a:endParaRPr dirty="0"/>
          </a:p>
          <a:p>
            <a:pPr marL="0" lvl="0" indent="0" algn="l" rtl="0">
              <a:lnSpc>
                <a:spcPct val="90000"/>
              </a:lnSpc>
              <a:spcBef>
                <a:spcPts val="1000"/>
              </a:spcBef>
              <a:spcAft>
                <a:spcPts val="0"/>
              </a:spcAft>
              <a:buClr>
                <a:schemeClr val="lt1"/>
              </a:buClr>
              <a:buSzPts val="2000"/>
              <a:buNone/>
            </a:pPr>
            <a:endParaRPr sz="2000" dirty="0">
              <a:solidFill>
                <a:srgbClr val="FFFFFF"/>
              </a:solidFill>
            </a:endParaRPr>
          </a:p>
          <a:p>
            <a:pPr marL="228600" lvl="0" indent="-228600" algn="l" rtl="0">
              <a:lnSpc>
                <a:spcPct val="90000"/>
              </a:lnSpc>
              <a:spcBef>
                <a:spcPts val="1000"/>
              </a:spcBef>
              <a:spcAft>
                <a:spcPts val="0"/>
              </a:spcAft>
              <a:buClr>
                <a:srgbClr val="FFFFFF"/>
              </a:buClr>
              <a:buSzPts val="2000"/>
              <a:buFont typeface="Noto Sans Symbols"/>
              <a:buChar char="❖"/>
            </a:pPr>
            <a:r>
              <a:rPr lang="en-US" sz="2000" dirty="0">
                <a:solidFill>
                  <a:srgbClr val="FFFFFF"/>
                </a:solidFill>
              </a:rPr>
              <a:t>Foundation for Health Care Quality – OB COAP</a:t>
            </a:r>
            <a:endParaRPr dirty="0"/>
          </a:p>
          <a:p>
            <a:pPr marL="228600" lvl="0" indent="-228600" algn="l" rtl="0">
              <a:lnSpc>
                <a:spcPct val="90000"/>
              </a:lnSpc>
              <a:spcBef>
                <a:spcPts val="1000"/>
              </a:spcBef>
              <a:spcAft>
                <a:spcPts val="0"/>
              </a:spcAft>
              <a:buClr>
                <a:srgbClr val="FFFFFF"/>
              </a:buClr>
              <a:buSzPts val="2000"/>
              <a:buFont typeface="Noto Sans Symbols"/>
              <a:buChar char="❖"/>
            </a:pPr>
            <a:r>
              <a:rPr lang="en-US" sz="2000" dirty="0">
                <a:solidFill>
                  <a:srgbClr val="FFFFFF"/>
                </a:solidFill>
              </a:rPr>
              <a:t>Washington State Hospital Association (WSHA)</a:t>
            </a:r>
            <a:endParaRPr dirty="0"/>
          </a:p>
          <a:p>
            <a:pPr marL="228600" lvl="0" indent="-228600" algn="l" rtl="0">
              <a:lnSpc>
                <a:spcPct val="90000"/>
              </a:lnSpc>
              <a:spcBef>
                <a:spcPts val="1000"/>
              </a:spcBef>
              <a:spcAft>
                <a:spcPts val="0"/>
              </a:spcAft>
              <a:buClr>
                <a:srgbClr val="FFFFFF"/>
              </a:buClr>
              <a:buSzPts val="2000"/>
              <a:buFont typeface="Noto Sans Symbols"/>
              <a:buChar char="❖"/>
            </a:pPr>
            <a:r>
              <a:rPr lang="en-US" sz="2000" dirty="0">
                <a:solidFill>
                  <a:srgbClr val="FFFFFF"/>
                </a:solidFill>
              </a:rPr>
              <a:t>Midwives’ Association of Washington State (MAWS)</a:t>
            </a:r>
            <a:endParaRPr dirty="0"/>
          </a:p>
          <a:p>
            <a:pPr marL="228600" lvl="0" indent="-228600" algn="l" rtl="0">
              <a:lnSpc>
                <a:spcPct val="90000"/>
              </a:lnSpc>
              <a:spcBef>
                <a:spcPts val="1000"/>
              </a:spcBef>
              <a:spcAft>
                <a:spcPts val="0"/>
              </a:spcAft>
              <a:buClr>
                <a:srgbClr val="FFFFFF"/>
              </a:buClr>
              <a:buSzPts val="2000"/>
              <a:buFont typeface="Noto Sans Symbols"/>
              <a:buChar char="❖"/>
            </a:pPr>
            <a:r>
              <a:rPr lang="en-US" sz="2000" dirty="0">
                <a:solidFill>
                  <a:srgbClr val="FFFFFF"/>
                </a:solidFill>
              </a:rPr>
              <a:t>Washington State Obstetrical Association (WSOA)</a:t>
            </a:r>
            <a:endParaRPr dirty="0"/>
          </a:p>
          <a:p>
            <a:pPr marL="228600" lvl="0" indent="-228600" algn="l" rtl="0">
              <a:lnSpc>
                <a:spcPct val="90000"/>
              </a:lnSpc>
              <a:spcBef>
                <a:spcPts val="1000"/>
              </a:spcBef>
              <a:spcAft>
                <a:spcPts val="0"/>
              </a:spcAft>
              <a:buClr>
                <a:srgbClr val="FFFFFF"/>
              </a:buClr>
              <a:buSzPts val="2000"/>
              <a:buFont typeface="Noto Sans Symbols"/>
              <a:buChar char="❖"/>
            </a:pPr>
            <a:r>
              <a:rPr lang="en-US" sz="2000" dirty="0">
                <a:solidFill>
                  <a:srgbClr val="FFFFFF"/>
                </a:solidFill>
              </a:rPr>
              <a:t>Washington State Department of Health (DOH)</a:t>
            </a:r>
            <a:endParaRPr dirty="0"/>
          </a:p>
          <a:p>
            <a:pPr marL="228600" lvl="0" indent="-228600" algn="l" rtl="0">
              <a:lnSpc>
                <a:spcPct val="90000"/>
              </a:lnSpc>
              <a:spcBef>
                <a:spcPts val="1000"/>
              </a:spcBef>
              <a:spcAft>
                <a:spcPts val="0"/>
              </a:spcAft>
              <a:buClr>
                <a:srgbClr val="FFFFFF"/>
              </a:buClr>
              <a:buSzPts val="2000"/>
              <a:buFont typeface="Noto Sans Symbols"/>
              <a:buChar char="❖"/>
            </a:pPr>
            <a:r>
              <a:rPr lang="en-US" sz="2000" dirty="0">
                <a:solidFill>
                  <a:srgbClr val="FFFFFF"/>
                </a:solidFill>
              </a:rPr>
              <a:t>Washington Affiliate of the ACNM</a:t>
            </a:r>
            <a:endParaRPr dirty="0"/>
          </a:p>
          <a:p>
            <a:pPr marL="228600" lvl="0" indent="-228600" algn="l" rtl="0">
              <a:lnSpc>
                <a:spcPct val="90000"/>
              </a:lnSpc>
              <a:spcBef>
                <a:spcPts val="1000"/>
              </a:spcBef>
              <a:spcAft>
                <a:spcPts val="0"/>
              </a:spcAft>
              <a:buClr>
                <a:srgbClr val="FFFFFF"/>
              </a:buClr>
              <a:buSzPts val="2000"/>
              <a:buFont typeface="Noto Sans Symbols"/>
              <a:buChar char="❖"/>
            </a:pPr>
            <a:r>
              <a:rPr lang="en-US" sz="2000" dirty="0">
                <a:solidFill>
                  <a:srgbClr val="FFFFFF"/>
                </a:solidFill>
              </a:rPr>
              <a:t>American Institutes for Research grant</a:t>
            </a:r>
            <a:endParaRPr dirty="0"/>
          </a:p>
          <a:p>
            <a:pPr marL="228600" lvl="0" indent="-101600" algn="l" rtl="0">
              <a:lnSpc>
                <a:spcPct val="90000"/>
              </a:lnSpc>
              <a:spcBef>
                <a:spcPts val="1000"/>
              </a:spcBef>
              <a:spcAft>
                <a:spcPts val="0"/>
              </a:spcAft>
              <a:buClr>
                <a:schemeClr val="lt1"/>
              </a:buClr>
              <a:buSzPts val="2000"/>
              <a:buFont typeface="Arial"/>
              <a:buNone/>
            </a:pPr>
            <a:endParaRPr sz="2000" dirty="0">
              <a:solidFill>
                <a:srgbClr val="FFFFFF"/>
              </a:solidFill>
            </a:endParaRPr>
          </a:p>
        </p:txBody>
      </p:sp>
      <p:pic>
        <p:nvPicPr>
          <p:cNvPr id="8" name="Picture 7">
            <a:extLst>
              <a:ext uri="{FF2B5EF4-FFF2-40B4-BE49-F238E27FC236}">
                <a16:creationId xmlns:a16="http://schemas.microsoft.com/office/drawing/2014/main" id="{7722A219-9BD5-6F46-B48A-B5C50318368B}"/>
              </a:ext>
            </a:extLst>
          </p:cNvPr>
          <p:cNvPicPr>
            <a:picLocks noChangeAspect="1"/>
          </p:cNvPicPr>
          <p:nvPr/>
        </p:nvPicPr>
        <p:blipFill rotWithShape="1">
          <a:blip r:embed="rId4"/>
          <a:srcRect t="9275" r="1" b="14192"/>
          <a:stretch/>
        </p:blipFill>
        <p:spPr>
          <a:xfrm>
            <a:off x="0" y="2589215"/>
            <a:ext cx="5765787" cy="294556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9"/>
          <p:cNvSpPr/>
          <p:nvPr/>
        </p:nvSpPr>
        <p:spPr>
          <a:xfrm>
            <a:off x="-1" y="1"/>
            <a:ext cx="4612405"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97" name="Google Shape;197;p29"/>
          <p:cNvCxnSpPr/>
          <p:nvPr/>
        </p:nvCxnSpPr>
        <p:spPr>
          <a:xfrm rot="10800000">
            <a:off x="762000" y="2971800"/>
            <a:ext cx="0" cy="914400"/>
          </a:xfrm>
          <a:prstGeom prst="straightConnector1">
            <a:avLst/>
          </a:prstGeom>
          <a:noFill/>
          <a:ln w="19050" cap="flat" cmpd="sng">
            <a:solidFill>
              <a:srgbClr val="FFFFFF">
                <a:alpha val="80000"/>
              </a:srgbClr>
            </a:solidFill>
            <a:prstDash val="solid"/>
            <a:miter lim="800000"/>
            <a:headEnd type="none" w="sm" len="sm"/>
            <a:tailEnd type="none" w="sm" len="sm"/>
          </a:ln>
        </p:spPr>
      </p:cxnSp>
      <p:sp>
        <p:nvSpPr>
          <p:cNvPr id="198" name="Google Shape;198;p29"/>
          <p:cNvSpPr txBox="1">
            <a:spLocks noGrp="1"/>
          </p:cNvSpPr>
          <p:nvPr>
            <p:ph type="title"/>
          </p:nvPr>
        </p:nvSpPr>
        <p:spPr>
          <a:xfrm>
            <a:off x="943277" y="712269"/>
            <a:ext cx="3370998" cy="550226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4400"/>
              <a:buFont typeface="Calibri"/>
              <a:buNone/>
            </a:pPr>
            <a:br>
              <a:rPr lang="en-US" b="1" dirty="0">
                <a:solidFill>
                  <a:srgbClr val="FFFFFF"/>
                </a:solidFill>
              </a:rPr>
            </a:br>
            <a:r>
              <a:rPr lang="en-US" b="1" dirty="0">
                <a:solidFill>
                  <a:srgbClr val="FFFFFF"/>
                </a:solidFill>
              </a:rPr>
              <a:t>Smooth Transitions Workgroup</a:t>
            </a:r>
            <a:br>
              <a:rPr lang="en-US" b="1" dirty="0">
                <a:solidFill>
                  <a:srgbClr val="FFFFFF"/>
                </a:solidFill>
              </a:rPr>
            </a:br>
            <a:endParaRPr dirty="0"/>
          </a:p>
        </p:txBody>
      </p:sp>
      <p:sp>
        <p:nvSpPr>
          <p:cNvPr id="3" name="Rectangle 2">
            <a:extLst>
              <a:ext uri="{FF2B5EF4-FFF2-40B4-BE49-F238E27FC236}">
                <a16:creationId xmlns:a16="http://schemas.microsoft.com/office/drawing/2014/main" id="{A54AF717-547F-7B4B-89DB-E3EF87C9D70C}"/>
              </a:ext>
            </a:extLst>
          </p:cNvPr>
          <p:cNvSpPr/>
          <p:nvPr/>
        </p:nvSpPr>
        <p:spPr>
          <a:xfrm>
            <a:off x="5257553" y="569626"/>
            <a:ext cx="6554696" cy="5737981"/>
          </a:xfrm>
          <a:prstGeom prst="rect">
            <a:avLst/>
          </a:prstGeom>
        </p:spPr>
        <p:txBody>
          <a:bodyPr wrap="square">
            <a:spAutoFit/>
          </a:bodyPr>
          <a:lstStyle/>
          <a:p>
            <a:pPr marL="171450" lvl="1" indent="-171450">
              <a:lnSpc>
                <a:spcPct val="90000"/>
              </a:lnSpc>
              <a:buClr>
                <a:schemeClr val="dk1"/>
              </a:buClr>
              <a:buSzPts val="1600"/>
              <a:buFont typeface="Calibri"/>
              <a:buChar char="•"/>
            </a:pPr>
            <a:r>
              <a:rPr lang="en-US" sz="1800" b="1" dirty="0">
                <a:solidFill>
                  <a:schemeClr val="dk1"/>
                </a:solidFill>
                <a:latin typeface="Calibri"/>
                <a:ea typeface="Calibri"/>
                <a:cs typeface="Calibri"/>
                <a:sym typeface="Calibri"/>
              </a:rPr>
              <a:t>Audrey Levine, LM, CPM (Retired) – Co-Chair</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Robin </a:t>
            </a:r>
            <a:r>
              <a:rPr lang="en-US" sz="1800" b="1" dirty="0" err="1">
                <a:solidFill>
                  <a:schemeClr val="dk1"/>
                </a:solidFill>
                <a:latin typeface="Calibri"/>
                <a:ea typeface="Calibri"/>
                <a:cs typeface="Calibri"/>
                <a:sym typeface="Calibri"/>
              </a:rPr>
              <a:t>deRegt</a:t>
            </a:r>
            <a:r>
              <a:rPr lang="en-US" sz="1800" b="1" dirty="0">
                <a:solidFill>
                  <a:schemeClr val="dk1"/>
                </a:solidFill>
                <a:latin typeface="Calibri"/>
                <a:ea typeface="Calibri"/>
                <a:cs typeface="Calibri"/>
                <a:sym typeface="Calibri"/>
              </a:rPr>
              <a:t>, MD – Co-Chair </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Melissa Denmark, LM, CPM - Program Coordinator</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Dale Reisner, MD – Swedish Medical Center</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Ali Lewis, MD – Northwest Hospital</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Michele </a:t>
            </a:r>
            <a:r>
              <a:rPr lang="en-US" sz="1800" b="1" dirty="0" err="1">
                <a:solidFill>
                  <a:schemeClr val="dk1"/>
                </a:solidFill>
                <a:latin typeface="Calibri"/>
                <a:ea typeface="Calibri"/>
                <a:cs typeface="Calibri"/>
                <a:sym typeface="Calibri"/>
              </a:rPr>
              <a:t>Kulhanek</a:t>
            </a:r>
            <a:r>
              <a:rPr lang="en-US" sz="1800" b="1" dirty="0">
                <a:solidFill>
                  <a:schemeClr val="dk1"/>
                </a:solidFill>
                <a:latin typeface="Calibri"/>
                <a:ea typeface="Calibri"/>
                <a:cs typeface="Calibri"/>
                <a:sym typeface="Calibri"/>
              </a:rPr>
              <a:t> – Assistant Director, Maternal-Infant Health Initiatives and Patient Safety at WSHA</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Tiffani Buck, MSN, RN – Women’s Health &amp; Perinatal Public Health Nurse Consultant – WA Department of Health</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Marie </a:t>
            </a:r>
            <a:r>
              <a:rPr lang="en-US" sz="1800" b="1" dirty="0" err="1">
                <a:solidFill>
                  <a:schemeClr val="dk1"/>
                </a:solidFill>
                <a:latin typeface="Calibri"/>
                <a:ea typeface="Calibri"/>
                <a:cs typeface="Calibri"/>
                <a:sym typeface="Calibri"/>
              </a:rPr>
              <a:t>Kaminskis</a:t>
            </a:r>
            <a:r>
              <a:rPr lang="en-US" sz="1800" b="1" dirty="0">
                <a:solidFill>
                  <a:schemeClr val="dk1"/>
                </a:solidFill>
                <a:latin typeface="Calibri"/>
                <a:ea typeface="Calibri"/>
                <a:cs typeface="Calibri"/>
                <a:sym typeface="Calibri"/>
              </a:rPr>
              <a:t>, RN, BSN  – Legacy Salmon Creek</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Jamie George, CNM – Providence Regional Medical Center</a:t>
            </a:r>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cs typeface="Calibri"/>
                <a:sym typeface="Calibri"/>
              </a:rPr>
              <a:t>Brooke Jardine, MD – PeaceHealth St. Joseph Medical Center</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Greg Tryon – EMS representative</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Rachel Wortman-Morris, PhD - Health Care Consumer/Advocate</a:t>
            </a:r>
            <a:endParaRPr lang="en-US" sz="1800" dirty="0"/>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ea typeface="Calibri"/>
                <a:cs typeface="Calibri"/>
                <a:sym typeface="Calibri"/>
              </a:rPr>
              <a:t>Beth </a:t>
            </a:r>
            <a:r>
              <a:rPr lang="en-US" sz="1800" b="1" dirty="0" err="1">
                <a:solidFill>
                  <a:schemeClr val="dk1"/>
                </a:solidFill>
                <a:latin typeface="Calibri"/>
                <a:ea typeface="Calibri"/>
                <a:cs typeface="Calibri"/>
                <a:sym typeface="Calibri"/>
              </a:rPr>
              <a:t>Arcese</a:t>
            </a:r>
            <a:r>
              <a:rPr lang="en-US" sz="1800" b="1" dirty="0">
                <a:solidFill>
                  <a:schemeClr val="dk1"/>
                </a:solidFill>
                <a:latin typeface="Calibri"/>
                <a:ea typeface="Calibri"/>
                <a:cs typeface="Calibri"/>
                <a:sym typeface="Calibri"/>
              </a:rPr>
              <a:t>, LM, CPM </a:t>
            </a:r>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cs typeface="Calibri"/>
                <a:sym typeface="Calibri"/>
              </a:rPr>
              <a:t>Frank Andersen, MD, Clinical Education Director, WSU</a:t>
            </a:r>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cs typeface="Calibri"/>
                <a:sym typeface="Calibri"/>
              </a:rPr>
              <a:t>Kristin </a:t>
            </a:r>
            <a:r>
              <a:rPr lang="en-US" sz="1800" b="1" dirty="0" err="1">
                <a:solidFill>
                  <a:schemeClr val="dk1"/>
                </a:solidFill>
                <a:latin typeface="Calibri"/>
                <a:cs typeface="Calibri"/>
                <a:sym typeface="Calibri"/>
              </a:rPr>
              <a:t>Sitcov</a:t>
            </a:r>
            <a:r>
              <a:rPr lang="en-US" sz="1800" b="1" dirty="0">
                <a:solidFill>
                  <a:schemeClr val="dk1"/>
                </a:solidFill>
                <a:latin typeface="Calibri"/>
                <a:cs typeface="Calibri"/>
                <a:sym typeface="Calibri"/>
              </a:rPr>
              <a:t>, Executive Director, Foundation for Health Care Quality</a:t>
            </a:r>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cs typeface="Calibri"/>
                <a:sym typeface="Calibri"/>
              </a:rPr>
              <a:t>Christina Long, DO–Medical Director NICU, Valley Medical Center</a:t>
            </a:r>
          </a:p>
          <a:p>
            <a:pPr marL="171450" lvl="1" indent="-171450">
              <a:lnSpc>
                <a:spcPct val="90000"/>
              </a:lnSpc>
              <a:spcBef>
                <a:spcPts val="240"/>
              </a:spcBef>
              <a:buClr>
                <a:schemeClr val="dk1"/>
              </a:buClr>
              <a:buSzPts val="1600"/>
              <a:buFont typeface="Calibri"/>
              <a:buChar char="•"/>
            </a:pPr>
            <a:r>
              <a:rPr lang="en-US" sz="1800" b="1" dirty="0">
                <a:solidFill>
                  <a:schemeClr val="dk1"/>
                </a:solidFill>
                <a:latin typeface="Calibri"/>
                <a:cs typeface="Calibri"/>
                <a:sym typeface="Calibri"/>
              </a:rPr>
              <a:t>Anna Dowling, MD-Chief of Staff</a:t>
            </a:r>
            <a:r>
              <a:rPr lang="en-US" sz="1800" b="1">
                <a:solidFill>
                  <a:schemeClr val="dk1"/>
                </a:solidFill>
                <a:latin typeface="Calibri"/>
                <a:cs typeface="Calibri"/>
                <a:sym typeface="Calibri"/>
              </a:rPr>
              <a:t>, PeaceHealth St</a:t>
            </a:r>
            <a:r>
              <a:rPr lang="en-US" sz="1800" b="1" dirty="0">
                <a:solidFill>
                  <a:schemeClr val="dk1"/>
                </a:solidFill>
                <a:latin typeface="Calibri"/>
                <a:cs typeface="Calibri"/>
                <a:sym typeface="Calibri"/>
              </a:rPr>
              <a:t>. Joseph Medical Center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8"/>
        <p:cNvGrpSpPr/>
        <p:nvPr/>
      </p:nvGrpSpPr>
      <p:grpSpPr>
        <a:xfrm>
          <a:off x="0" y="0"/>
          <a:ext cx="0" cy="0"/>
          <a:chOff x="0" y="0"/>
          <a:chExt cx="0" cy="0"/>
        </a:xfrm>
      </p:grpSpPr>
      <p:sp>
        <p:nvSpPr>
          <p:cNvPr id="209" name="Google Shape;209;p30"/>
          <p:cNvSpPr/>
          <p:nvPr/>
        </p:nvSpPr>
        <p:spPr>
          <a:xfrm>
            <a:off x="321564" y="320040"/>
            <a:ext cx="11548872" cy="6217920"/>
          </a:xfrm>
          <a:prstGeom prst="rect">
            <a:avLst/>
          </a:prstGeom>
          <a:solidFill>
            <a:schemeClr val="dk1">
              <a:alpha val="784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210" name="Google Shape;210;p30"/>
          <p:cNvCxnSpPr/>
          <p:nvPr/>
        </p:nvCxnSpPr>
        <p:spPr>
          <a:xfrm>
            <a:off x="4654296" y="2057400"/>
            <a:ext cx="0" cy="2743200"/>
          </a:xfrm>
          <a:prstGeom prst="straightConnector1">
            <a:avLst/>
          </a:prstGeom>
          <a:noFill/>
          <a:ln w="19050" cap="flat" cmpd="sng">
            <a:solidFill>
              <a:srgbClr val="262626"/>
            </a:solidFill>
            <a:prstDash val="solid"/>
            <a:miter lim="800000"/>
            <a:headEnd type="none" w="sm" len="sm"/>
            <a:tailEnd type="none" w="sm" len="sm"/>
          </a:ln>
        </p:spPr>
      </p:cxnSp>
      <p:sp>
        <p:nvSpPr>
          <p:cNvPr id="211" name="Google Shape;211;p30"/>
          <p:cNvSpPr txBox="1">
            <a:spLocks noGrp="1"/>
          </p:cNvSpPr>
          <p:nvPr>
            <p:ph type="title"/>
          </p:nvPr>
        </p:nvSpPr>
        <p:spPr>
          <a:xfrm>
            <a:off x="838200" y="963877"/>
            <a:ext cx="3494362" cy="4930246"/>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accent1"/>
              </a:buClr>
              <a:buSzPts val="4400"/>
              <a:buFont typeface="Calibri"/>
              <a:buNone/>
            </a:pPr>
            <a:r>
              <a:rPr lang="en-US">
                <a:solidFill>
                  <a:schemeClr val="accent1"/>
                </a:solidFill>
                <a:latin typeface="Calibri"/>
                <a:ea typeface="Calibri"/>
                <a:cs typeface="Calibri"/>
                <a:sym typeface="Calibri"/>
              </a:rPr>
              <a:t>Smooth Transitions</a:t>
            </a:r>
            <a:endParaRPr/>
          </a:p>
        </p:txBody>
      </p:sp>
      <p:sp>
        <p:nvSpPr>
          <p:cNvPr id="212" name="Google Shape;212;p30"/>
          <p:cNvSpPr txBox="1">
            <a:spLocks noGrp="1"/>
          </p:cNvSpPr>
          <p:nvPr>
            <p:ph type="body" idx="1"/>
          </p:nvPr>
        </p:nvSpPr>
        <p:spPr>
          <a:xfrm>
            <a:off x="4976025" y="562575"/>
            <a:ext cx="6377700" cy="58266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000"/>
              <a:buFont typeface="Calibri"/>
              <a:buNone/>
            </a:pPr>
            <a:endParaRPr sz="2000" b="1"/>
          </a:p>
          <a:p>
            <a:pPr marL="0" marR="0" lvl="0" indent="0" algn="l" rtl="0">
              <a:lnSpc>
                <a:spcPct val="100000"/>
              </a:lnSpc>
              <a:spcBef>
                <a:spcPts val="0"/>
              </a:spcBef>
              <a:spcAft>
                <a:spcPts val="0"/>
              </a:spcAft>
              <a:buClr>
                <a:schemeClr val="dk1"/>
              </a:buClr>
              <a:buSzPts val="2000"/>
              <a:buFont typeface="Calibri"/>
              <a:buNone/>
            </a:pPr>
            <a:r>
              <a:rPr lang="en-US" sz="2000" b="1"/>
              <a:t>Mission:</a:t>
            </a:r>
            <a:r>
              <a:rPr lang="en-US" sz="2000"/>
              <a:t> </a:t>
            </a:r>
            <a:endParaRPr sz="2000"/>
          </a:p>
          <a:p>
            <a:pPr marL="0" marR="0" lvl="0" indent="0" algn="l" rtl="0">
              <a:lnSpc>
                <a:spcPct val="100000"/>
              </a:lnSpc>
              <a:spcBef>
                <a:spcPts val="0"/>
              </a:spcBef>
              <a:spcAft>
                <a:spcPts val="0"/>
              </a:spcAft>
              <a:buNone/>
            </a:pPr>
            <a:endParaRPr sz="2000"/>
          </a:p>
          <a:p>
            <a:pPr marL="0" marR="0" lvl="0" indent="0" algn="l" rtl="0">
              <a:lnSpc>
                <a:spcPct val="100000"/>
              </a:lnSpc>
              <a:spcBef>
                <a:spcPts val="0"/>
              </a:spcBef>
              <a:spcAft>
                <a:spcPts val="0"/>
              </a:spcAft>
              <a:buNone/>
            </a:pPr>
            <a:r>
              <a:rPr lang="en-US" sz="2000"/>
              <a:t>To address our shared responsibility for improving </a:t>
            </a:r>
            <a:endParaRPr sz="2000"/>
          </a:p>
          <a:p>
            <a:pPr marL="0" marR="0" lvl="0" indent="0" algn="l" rtl="0">
              <a:lnSpc>
                <a:spcPct val="100000"/>
              </a:lnSpc>
              <a:spcBef>
                <a:spcPts val="0"/>
              </a:spcBef>
              <a:spcAft>
                <a:spcPts val="0"/>
              </a:spcAft>
              <a:buNone/>
            </a:pPr>
            <a:r>
              <a:rPr lang="en-US" sz="2000"/>
              <a:t>hospital transfers from planned community-based </a:t>
            </a:r>
            <a:endParaRPr sz="2000"/>
          </a:p>
          <a:p>
            <a:pPr marL="0" marR="0" lvl="0" indent="0" algn="l" rtl="0">
              <a:lnSpc>
                <a:spcPct val="100000"/>
              </a:lnSpc>
              <a:spcBef>
                <a:spcPts val="0"/>
              </a:spcBef>
              <a:spcAft>
                <a:spcPts val="0"/>
              </a:spcAft>
              <a:buNone/>
            </a:pPr>
            <a:r>
              <a:rPr lang="en-US" sz="2000"/>
              <a:t>births to promote greater patient safety and satisfaction. </a:t>
            </a:r>
            <a:endParaRPr/>
          </a:p>
          <a:p>
            <a:pPr marL="0" marR="0" lvl="0" indent="0" algn="l" rtl="0">
              <a:lnSpc>
                <a:spcPct val="90000"/>
              </a:lnSpc>
              <a:spcBef>
                <a:spcPts val="600"/>
              </a:spcBef>
              <a:spcAft>
                <a:spcPts val="0"/>
              </a:spcAft>
              <a:buClr>
                <a:schemeClr val="dk1"/>
              </a:buClr>
              <a:buSzPts val="2000"/>
              <a:buFont typeface="Calibri"/>
              <a:buNone/>
            </a:pPr>
            <a:endParaRPr sz="2000"/>
          </a:p>
          <a:p>
            <a:pPr marL="0" marR="0" lvl="0" indent="0" algn="l" rtl="0">
              <a:lnSpc>
                <a:spcPct val="100000"/>
              </a:lnSpc>
              <a:spcBef>
                <a:spcPts val="600"/>
              </a:spcBef>
              <a:spcAft>
                <a:spcPts val="0"/>
              </a:spcAft>
              <a:buClr>
                <a:schemeClr val="dk1"/>
              </a:buClr>
              <a:buSzPts val="2000"/>
              <a:buFont typeface="Calibri"/>
              <a:buNone/>
            </a:pPr>
            <a:r>
              <a:rPr lang="en-US" sz="2000" b="1"/>
              <a:t>Goals:</a:t>
            </a:r>
            <a:endParaRPr sz="2000" b="1"/>
          </a:p>
          <a:p>
            <a:pPr marL="228600" lvl="0" indent="-228600" algn="l" rtl="0">
              <a:lnSpc>
                <a:spcPct val="100000"/>
              </a:lnSpc>
              <a:spcBef>
                <a:spcPts val="600"/>
              </a:spcBef>
              <a:spcAft>
                <a:spcPts val="0"/>
              </a:spcAft>
              <a:buClr>
                <a:schemeClr val="dk1"/>
              </a:buClr>
              <a:buSzPts val="2000"/>
              <a:buFont typeface="Arial"/>
              <a:buChar char="•"/>
            </a:pPr>
            <a:r>
              <a:rPr lang="en-US" sz="2000"/>
              <a:t>Improve the safety and efficiency of the transfer process through the establishment of system-wide protocols</a:t>
            </a:r>
            <a:endParaRPr/>
          </a:p>
          <a:p>
            <a:pPr marL="228600" lvl="0" indent="-228600" algn="l" rtl="0">
              <a:lnSpc>
                <a:spcPct val="100000"/>
              </a:lnSpc>
              <a:spcBef>
                <a:spcPts val="600"/>
              </a:spcBef>
              <a:spcAft>
                <a:spcPts val="0"/>
              </a:spcAft>
              <a:buClr>
                <a:schemeClr val="dk1"/>
              </a:buClr>
              <a:buSzPts val="2000"/>
              <a:buFont typeface="Arial"/>
              <a:buChar char="•"/>
            </a:pPr>
            <a:r>
              <a:rPr lang="en-US" sz="2000"/>
              <a:t>Collect and analyze transfer outcome data for the purpose of quality improvement</a:t>
            </a:r>
            <a:endParaRPr/>
          </a:p>
          <a:p>
            <a:pPr marL="228600" marR="0" lvl="0" indent="-228600" algn="l" rtl="0">
              <a:lnSpc>
                <a:spcPct val="100000"/>
              </a:lnSpc>
              <a:spcBef>
                <a:spcPts val="600"/>
              </a:spcBef>
              <a:spcAft>
                <a:spcPts val="0"/>
              </a:spcAft>
              <a:buClr>
                <a:schemeClr val="dk1"/>
              </a:buClr>
              <a:buSzPts val="2000"/>
              <a:buFont typeface="Arial"/>
              <a:buChar char="•"/>
            </a:pPr>
            <a:r>
              <a:rPr lang="en-US" sz="2000"/>
              <a:t>Build greater collaboration between community-based midwives, EMS, and hospital care team</a:t>
            </a:r>
            <a:endParaRPr/>
          </a:p>
          <a:p>
            <a:pPr marL="228600" marR="0" lvl="0" indent="-228600" algn="l" rtl="0">
              <a:lnSpc>
                <a:spcPct val="100000"/>
              </a:lnSpc>
              <a:spcBef>
                <a:spcPts val="600"/>
              </a:spcBef>
              <a:spcAft>
                <a:spcPts val="0"/>
              </a:spcAft>
              <a:buClr>
                <a:schemeClr val="dk1"/>
              </a:buClr>
              <a:buSzPts val="2000"/>
              <a:buFont typeface="Arial"/>
              <a:buChar char="•"/>
            </a:pPr>
            <a:r>
              <a:rPr lang="en-US" sz="2000"/>
              <a:t>Enhance the patient experience of care when transfers occur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1"/>
          <p:cNvSpPr/>
          <p:nvPr/>
        </p:nvSpPr>
        <p:spPr>
          <a:xfrm>
            <a:off x="321564" y="320040"/>
            <a:ext cx="11548872" cy="6217920"/>
          </a:xfrm>
          <a:prstGeom prst="rect">
            <a:avLst/>
          </a:prstGeom>
          <a:solidFill>
            <a:schemeClr val="dk1">
              <a:alpha val="9803"/>
            </a:schemeClr>
          </a:solidFill>
          <a:ln w="127000" cap="sq" cmpd="thinThick">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9" name="Google Shape;219;p31"/>
          <p:cNvSpPr txBox="1">
            <a:spLocks noGrp="1"/>
          </p:cNvSpPr>
          <p:nvPr>
            <p:ph type="title"/>
          </p:nvPr>
        </p:nvSpPr>
        <p:spPr>
          <a:xfrm>
            <a:off x="838200" y="6318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b="1"/>
              <a:t>ACOG Committee Opinion</a:t>
            </a:r>
            <a:endParaRPr/>
          </a:p>
        </p:txBody>
      </p:sp>
      <p:sp>
        <p:nvSpPr>
          <p:cNvPr id="220" name="Google Shape;220;p31"/>
          <p:cNvSpPr txBox="1">
            <a:spLocks noGrp="1"/>
          </p:cNvSpPr>
          <p:nvPr>
            <p:ph type="body" idx="1"/>
          </p:nvPr>
        </p:nvSpPr>
        <p:spPr>
          <a:xfrm>
            <a:off x="838200" y="2057400"/>
            <a:ext cx="10515600" cy="4293524"/>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1700"/>
              <a:buNone/>
            </a:pPr>
            <a:endParaRPr sz="1700" b="1" i="1"/>
          </a:p>
          <a:p>
            <a:pPr marL="0" lvl="0" indent="0" algn="l" rtl="0">
              <a:lnSpc>
                <a:spcPct val="80000"/>
              </a:lnSpc>
              <a:spcBef>
                <a:spcPts val="600"/>
              </a:spcBef>
              <a:spcAft>
                <a:spcPts val="0"/>
              </a:spcAft>
              <a:buClr>
                <a:schemeClr val="dk1"/>
              </a:buClr>
              <a:buSzPts val="2000"/>
              <a:buNone/>
            </a:pPr>
            <a:r>
              <a:rPr lang="en-US" sz="1800" i="1"/>
              <a:t>Although the American College of Obstetricians and Gynecologists believes that hospitals and accredited birth centers are the safest settings for birth, </a:t>
            </a:r>
            <a:r>
              <a:rPr lang="en-US" sz="1800" b="1" i="1"/>
              <a:t>each woman has the right to make a medically informed decision about delivery</a:t>
            </a:r>
            <a:r>
              <a:rPr lang="en-US" sz="1800" i="1"/>
              <a:t>.</a:t>
            </a:r>
            <a:endParaRPr sz="1800"/>
          </a:p>
          <a:p>
            <a:pPr marL="0" lvl="0" indent="0" algn="l" rtl="0">
              <a:lnSpc>
                <a:spcPct val="80000"/>
              </a:lnSpc>
              <a:spcBef>
                <a:spcPts val="600"/>
              </a:spcBef>
              <a:spcAft>
                <a:spcPts val="0"/>
              </a:spcAft>
              <a:buClr>
                <a:schemeClr val="dk1"/>
              </a:buClr>
              <a:buSzPts val="2000"/>
              <a:buNone/>
            </a:pPr>
            <a:endParaRPr sz="1800" i="1"/>
          </a:p>
          <a:p>
            <a:pPr marL="0" lvl="0" indent="0" algn="l" rtl="0">
              <a:lnSpc>
                <a:spcPct val="80000"/>
              </a:lnSpc>
              <a:spcBef>
                <a:spcPts val="600"/>
              </a:spcBef>
              <a:spcAft>
                <a:spcPts val="0"/>
              </a:spcAft>
              <a:buClr>
                <a:schemeClr val="dk1"/>
              </a:buClr>
              <a:buSzPts val="2000"/>
              <a:buNone/>
            </a:pPr>
            <a:r>
              <a:rPr lang="en-US" sz="1800" i="1"/>
              <a:t>Several factors are critical to reducing perinatal mortality rates and achieving favorable home birth outcomes (including) ready access to consultation and </a:t>
            </a:r>
            <a:r>
              <a:rPr lang="en-US" sz="1800" b="1" i="1"/>
              <a:t>access to safe and timely transport to nearby hospitals</a:t>
            </a:r>
            <a:r>
              <a:rPr lang="en-US" sz="1800" i="1"/>
              <a:t>.</a:t>
            </a:r>
            <a:endParaRPr sz="1800"/>
          </a:p>
          <a:p>
            <a:pPr marL="0" lvl="0" indent="0" algn="l" rtl="0">
              <a:lnSpc>
                <a:spcPct val="80000"/>
              </a:lnSpc>
              <a:spcBef>
                <a:spcPts val="600"/>
              </a:spcBef>
              <a:spcAft>
                <a:spcPts val="0"/>
              </a:spcAft>
              <a:buClr>
                <a:schemeClr val="dk1"/>
              </a:buClr>
              <a:buSzPts val="2000"/>
              <a:buNone/>
            </a:pPr>
            <a:endParaRPr sz="1800" i="1"/>
          </a:p>
          <a:p>
            <a:pPr marL="0" lvl="0" indent="0" algn="l" rtl="0">
              <a:lnSpc>
                <a:spcPct val="80000"/>
              </a:lnSpc>
              <a:spcBef>
                <a:spcPts val="600"/>
              </a:spcBef>
              <a:spcAft>
                <a:spcPts val="0"/>
              </a:spcAft>
              <a:buClr>
                <a:schemeClr val="dk1"/>
              </a:buClr>
              <a:buSzPts val="2000"/>
              <a:buNone/>
            </a:pPr>
            <a:r>
              <a:rPr lang="en-US" sz="1800" i="1"/>
              <a:t>When antepartum, intrapartum, or postpartum transfer of a woman from home to a hospital occurs, the receiving health care provider should </a:t>
            </a:r>
            <a:r>
              <a:rPr lang="en-US" sz="1800" b="1" i="1"/>
              <a:t>maintain a nonjudgmental demeanor </a:t>
            </a:r>
            <a:r>
              <a:rPr lang="en-US" sz="1800" i="1"/>
              <a:t>with regard to the woman and those individuals accompanying her to the hospital.</a:t>
            </a:r>
            <a:endParaRPr sz="1800"/>
          </a:p>
          <a:p>
            <a:pPr marL="0" lvl="0" indent="0" algn="l" rtl="0">
              <a:lnSpc>
                <a:spcPct val="80000"/>
              </a:lnSpc>
              <a:spcBef>
                <a:spcPts val="600"/>
              </a:spcBef>
              <a:spcAft>
                <a:spcPts val="0"/>
              </a:spcAft>
              <a:buClr>
                <a:schemeClr val="dk1"/>
              </a:buClr>
              <a:buSzPts val="1700"/>
              <a:buNone/>
            </a:pPr>
            <a:endParaRPr sz="1700" b="1" i="1"/>
          </a:p>
          <a:p>
            <a:pPr marL="0" lvl="0" indent="0" algn="l" rtl="0">
              <a:lnSpc>
                <a:spcPct val="80000"/>
              </a:lnSpc>
              <a:spcBef>
                <a:spcPts val="600"/>
              </a:spcBef>
              <a:spcAft>
                <a:spcPts val="0"/>
              </a:spcAft>
              <a:buClr>
                <a:schemeClr val="dk1"/>
              </a:buClr>
              <a:buSzPts val="1700"/>
              <a:buNone/>
            </a:pPr>
            <a:r>
              <a:rPr lang="en-US" sz="1700" b="1" i="1"/>
              <a:t>		Committee Opinion Number 697, April 2017</a:t>
            </a:r>
            <a:endParaRPr sz="17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10289" r="1" b="13177"/>
          <a:stretch/>
        </p:blipFill>
        <p:spPr>
          <a:xfrm>
            <a:off x="643467" y="643467"/>
            <a:ext cx="10905066" cy="5571066"/>
          </a:xfrm>
          <a:prstGeom prst="rect">
            <a:avLst/>
          </a:prstGeom>
          <a:ln w="190500">
            <a:solidFill>
              <a:srgbClr val="FFFFFF"/>
            </a:solidFill>
            <a:miter lim="800000"/>
          </a:ln>
          <a:effectLst>
            <a:outerShdw blurRad="76200" dist="19050" dir="5400000" algn="t" rotWithShape="0">
              <a:prstClr val="black">
                <a:alpha val="55000"/>
              </a:prstClr>
            </a:outerShdw>
          </a:effectLst>
        </p:spPr>
      </p:pic>
    </p:spTree>
    <p:extLst>
      <p:ext uri="{BB962C8B-B14F-4D97-AF65-F5344CB8AC3E}">
        <p14:creationId xmlns:p14="http://schemas.microsoft.com/office/powerpoint/2010/main" val="285009225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xmlns:mv="urn:schemas-microsoft-com:mac:vml">
      <p:transition spd="slow" advClick="0"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1698171"/>
            <a:ext cx="3962061" cy="4516360"/>
          </a:xfrm>
        </p:spPr>
        <p:txBody>
          <a:bodyPr anchor="t">
            <a:normAutofit/>
          </a:bodyPr>
          <a:lstStyle/>
          <a:p>
            <a:r>
              <a:rPr lang="en-US" sz="3600" b="1" dirty="0"/>
              <a:t>Intrapartum Transfers from Planned Community-Based Births</a:t>
            </a:r>
          </a:p>
        </p:txBody>
      </p:sp>
      <p:sp>
        <p:nvSpPr>
          <p:cNvPr id="10" name="Rectangle 9">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3">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15">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4605528" y="1016000"/>
            <a:ext cx="7389248" cy="5437143"/>
          </a:xfrm>
        </p:spPr>
        <p:txBody>
          <a:bodyPr>
            <a:normAutofit fontScale="62500" lnSpcReduction="20000"/>
          </a:bodyPr>
          <a:lstStyle/>
          <a:p>
            <a:pPr marL="111125" indent="0">
              <a:buNone/>
            </a:pPr>
            <a:endParaRPr lang="en-US" sz="1600" dirty="0"/>
          </a:p>
          <a:p>
            <a:pPr marL="461963" indent="-350838">
              <a:buFont typeface="Wingdings" charset="2"/>
              <a:buChar char="v"/>
            </a:pPr>
            <a:r>
              <a:rPr lang="en-US" sz="3800" dirty="0"/>
              <a:t>Nationally, intrapartum transfer rate ranges from 10.9% – 20%                                                                                                </a:t>
            </a:r>
          </a:p>
          <a:p>
            <a:pPr marL="461963" indent="-350838">
              <a:buFont typeface="Wingdings" charset="2"/>
              <a:buChar char="v"/>
            </a:pPr>
            <a:r>
              <a:rPr lang="en-US" sz="3800" dirty="0"/>
              <a:t>Intrapartum transfer rate for </a:t>
            </a:r>
            <a:r>
              <a:rPr lang="en-US" sz="3800" dirty="0" err="1"/>
              <a:t>nullips</a:t>
            </a:r>
            <a:r>
              <a:rPr lang="en-US" sz="3800" dirty="0"/>
              <a:t> = 22.9%; rate for </a:t>
            </a:r>
            <a:r>
              <a:rPr lang="en-US" sz="3800" dirty="0" err="1"/>
              <a:t>multips</a:t>
            </a:r>
            <a:r>
              <a:rPr lang="en-US" sz="3800" dirty="0"/>
              <a:t> = 7.5%</a:t>
            </a:r>
          </a:p>
          <a:p>
            <a:pPr marL="461963" indent="-350838">
              <a:buFont typeface="Wingdings" charset="2"/>
              <a:buChar char="v"/>
            </a:pPr>
            <a:r>
              <a:rPr lang="en-US" sz="3800" b="1" dirty="0"/>
              <a:t>96.5% are non-urgent </a:t>
            </a:r>
          </a:p>
          <a:p>
            <a:pPr marL="803275" lvl="1" indent="-341313">
              <a:buFont typeface="Wingdings" charset="2"/>
              <a:buChar char="v"/>
            </a:pPr>
            <a:r>
              <a:rPr lang="en-US" sz="3800" dirty="0"/>
              <a:t>55.9% of IP transfers for prolonged labor, exhaustion, or maternal request for pain relief</a:t>
            </a:r>
          </a:p>
          <a:p>
            <a:pPr marL="803275" lvl="1" indent="-341313">
              <a:buFont typeface="Wingdings" charset="2"/>
              <a:buChar char="v"/>
            </a:pPr>
            <a:r>
              <a:rPr lang="en-US" sz="3800" dirty="0"/>
              <a:t>53.2% of those transferred deliver vaginally </a:t>
            </a:r>
          </a:p>
          <a:p>
            <a:pPr marL="461963" indent="-350838">
              <a:buFont typeface="Wingdings" charset="2"/>
              <a:buChar char="v"/>
            </a:pPr>
            <a:r>
              <a:rPr lang="en-US" sz="3800" dirty="0"/>
              <a:t>Overall c-section rate for planned home births = 5.2%</a:t>
            </a:r>
          </a:p>
          <a:p>
            <a:pPr marL="461963" indent="-350838">
              <a:buFont typeface="Wingdings" charset="2"/>
              <a:buChar char="v"/>
            </a:pPr>
            <a:r>
              <a:rPr lang="en-US" sz="3800" dirty="0"/>
              <a:t>Overall c-section rate for planned birth center births = 6.1%</a:t>
            </a:r>
          </a:p>
          <a:p>
            <a:pPr marL="0" indent="0">
              <a:buNone/>
            </a:pPr>
            <a:endParaRPr lang="en-US" sz="1600" dirty="0"/>
          </a:p>
          <a:p>
            <a:pPr marL="0" indent="0">
              <a:buNone/>
            </a:pPr>
            <a:endParaRPr lang="en-US" sz="1600" dirty="0"/>
          </a:p>
          <a:p>
            <a:pPr marL="0" indent="0">
              <a:buNone/>
            </a:pPr>
            <a:endParaRPr lang="en-US" sz="1000" dirty="0"/>
          </a:p>
          <a:p>
            <a:pPr marL="230188" indent="-230188"/>
            <a:r>
              <a:rPr lang="en-US" sz="1600" dirty="0"/>
              <a:t>Cheyney, M., </a:t>
            </a:r>
            <a:r>
              <a:rPr lang="en-US" sz="1600" dirty="0" err="1"/>
              <a:t>Bovbjerg</a:t>
            </a:r>
            <a:r>
              <a:rPr lang="en-US" sz="1600" dirty="0"/>
              <a:t>, M., Everson, C., Gordon, W., Hannibal, D. &amp; </a:t>
            </a:r>
            <a:r>
              <a:rPr lang="en-US" sz="1600" dirty="0" err="1"/>
              <a:t>Vedam</a:t>
            </a:r>
            <a:r>
              <a:rPr lang="en-US" sz="1600" dirty="0"/>
              <a:t>, S. (2014). Outcomes of Care for 16,924 Planned Home Births in the United States: The Midwives Alliance of North America Statistics Project, 2004 to 2009. </a:t>
            </a:r>
            <a:r>
              <a:rPr lang="en-US" sz="1600" i="1" dirty="0"/>
              <a:t>Journal of Midwifery &amp; Women's Health, </a:t>
            </a:r>
            <a:r>
              <a:rPr lang="en-US" sz="1600" dirty="0"/>
              <a:t>59, 17–27.</a:t>
            </a:r>
          </a:p>
          <a:p>
            <a:pPr marL="230188" indent="-230188"/>
            <a:r>
              <a:rPr lang="en-CA" sz="1600" dirty="0">
                <a:cs typeface="Times New Roman" panose="02020603050405020304" pitchFamily="18" charset="0"/>
              </a:rPr>
              <a:t>Stapleton SR, Osborne C, </a:t>
            </a:r>
            <a:r>
              <a:rPr lang="en-CA" sz="1600" dirty="0" err="1">
                <a:cs typeface="Times New Roman" panose="02020603050405020304" pitchFamily="18" charset="0"/>
              </a:rPr>
              <a:t>Illuzzi</a:t>
            </a:r>
            <a:r>
              <a:rPr lang="en-CA" sz="1600" dirty="0">
                <a:cs typeface="Times New Roman" panose="02020603050405020304" pitchFamily="18" charset="0"/>
              </a:rPr>
              <a:t> J. Outcomes of care in birth centers: demonstration of a durable model. </a:t>
            </a:r>
            <a:r>
              <a:rPr lang="en-CA" sz="1600" i="1" dirty="0">
                <a:cs typeface="Times New Roman" panose="02020603050405020304" pitchFamily="18" charset="0"/>
              </a:rPr>
              <a:t>J Midwifery Women’s Health</a:t>
            </a:r>
            <a:r>
              <a:rPr lang="en-CA" sz="1600" dirty="0">
                <a:cs typeface="Times New Roman" panose="02020603050405020304" pitchFamily="18" charset="0"/>
              </a:rPr>
              <a:t>. 2013;58(1):3–14. </a:t>
            </a:r>
          </a:p>
          <a:p>
            <a:pPr marL="230188" indent="-230188"/>
            <a:endParaRPr lang="en-US" sz="1000" dirty="0"/>
          </a:p>
        </p:txBody>
      </p:sp>
      <p:sp>
        <p:nvSpPr>
          <p:cNvPr id="18" name="Isosceles Triangle 17">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Isosceles Triangle 19">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9221977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0F20C4-574D-4AD1-A244-96E69925E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social media post&#10;&#10;Description automatically generated">
            <a:extLst>
              <a:ext uri="{FF2B5EF4-FFF2-40B4-BE49-F238E27FC236}">
                <a16:creationId xmlns:a16="http://schemas.microsoft.com/office/drawing/2014/main" id="{035F6560-8DA3-FA4B-B8D7-BABF6092DA64}"/>
              </a:ext>
            </a:extLst>
          </p:cNvPr>
          <p:cNvPicPr>
            <a:picLocks noChangeAspect="1"/>
          </p:cNvPicPr>
          <p:nvPr/>
        </p:nvPicPr>
        <p:blipFill rotWithShape="1">
          <a:blip r:embed="rId3"/>
          <a:srcRect/>
          <a:stretch/>
        </p:blipFill>
        <p:spPr>
          <a:xfrm>
            <a:off x="-169313" y="0"/>
            <a:ext cx="12191980" cy="6857990"/>
          </a:xfrm>
          <a:prstGeom prst="rect">
            <a:avLst/>
          </a:prstGeom>
        </p:spPr>
      </p:pic>
      <p:grpSp>
        <p:nvGrpSpPr>
          <p:cNvPr id="11" name="Group 10">
            <a:extLst>
              <a:ext uri="{FF2B5EF4-FFF2-40B4-BE49-F238E27FC236}">
                <a16:creationId xmlns:a16="http://schemas.microsoft.com/office/drawing/2014/main" id="{9A7CC453-6F47-4427-B67D-37E65A92C5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518649"/>
            <a:ext cx="1128382" cy="847206"/>
            <a:chOff x="8183879" y="1000124"/>
            <a:chExt cx="1562267" cy="1172973"/>
          </a:xfrm>
        </p:grpSpPr>
        <p:sp>
          <p:nvSpPr>
            <p:cNvPr id="12" name="Freeform 5">
              <a:extLst>
                <a:ext uri="{FF2B5EF4-FFF2-40B4-BE49-F238E27FC236}">
                  <a16:creationId xmlns:a16="http://schemas.microsoft.com/office/drawing/2014/main" id="{1B6AD4D9-2CD8-4BB1-8DA9-B1E2BC9BB6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FFFF"/>
              </a:solidFill>
            </a:ln>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58E860C5-0E72-4769-BC34-B0F6BEFBC8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FFFF"/>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665742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sz="4000" dirty="0"/>
              <a:t>Perinatal Outcomes </a:t>
            </a:r>
            <a:br>
              <a:rPr lang="en-US" sz="4000" dirty="0"/>
            </a:br>
            <a:r>
              <a:rPr lang="en-US" sz="4000" dirty="0"/>
              <a:t>for Planned Community-Based Births</a:t>
            </a:r>
          </a:p>
        </p:txBody>
      </p:sp>
      <p:graphicFrame>
        <p:nvGraphicFramePr>
          <p:cNvPr id="21" name="Content Placeholder 2">
            <a:extLst>
              <a:ext uri="{FF2B5EF4-FFF2-40B4-BE49-F238E27FC236}">
                <a16:creationId xmlns:a16="http://schemas.microsoft.com/office/drawing/2014/main" id="{409A2BD3-F738-4575-A493-328E30FD9DCB}"/>
              </a:ext>
            </a:extLst>
          </p:cNvPr>
          <p:cNvGraphicFramePr>
            <a:graphicFrameLocks noGrp="1"/>
          </p:cNvGraphicFramePr>
          <p:nvPr>
            <p:ph idx="1"/>
          </p:nvPr>
        </p:nvGraphicFramePr>
        <p:xfrm>
          <a:off x="838200" y="1524001"/>
          <a:ext cx="10515600" cy="4003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729018" y="5186150"/>
            <a:ext cx="10624782" cy="2215991"/>
          </a:xfrm>
          <a:prstGeom prst="rect">
            <a:avLst/>
          </a:prstGeom>
          <a:noFill/>
        </p:spPr>
        <p:txBody>
          <a:bodyPr wrap="square" rtlCol="0">
            <a:spAutoFit/>
          </a:bodyPr>
          <a:lstStyle/>
          <a:p>
            <a:pPr marL="171450" indent="-171450">
              <a:buFont typeface="Arial" charset="0"/>
              <a:buChar char="•"/>
            </a:pPr>
            <a:r>
              <a:rPr lang="en-US" sz="1200" dirty="0"/>
              <a:t>de </a:t>
            </a:r>
            <a:r>
              <a:rPr lang="en-US" sz="1200" dirty="0" err="1"/>
              <a:t>Jonge</a:t>
            </a:r>
            <a:r>
              <a:rPr lang="en-US" sz="1200" dirty="0"/>
              <a:t>, A., van der Goes, B.Y., </a:t>
            </a:r>
            <a:r>
              <a:rPr lang="en-US" sz="1200" dirty="0" err="1"/>
              <a:t>Ravelli</a:t>
            </a:r>
            <a:r>
              <a:rPr lang="en-US" sz="1200" dirty="0"/>
              <a:t>, A.C.J., </a:t>
            </a:r>
            <a:r>
              <a:rPr lang="en-US" sz="1200" dirty="0" err="1"/>
              <a:t>Amelink-Verburg</a:t>
            </a:r>
            <a:r>
              <a:rPr lang="en-US" sz="1200" dirty="0"/>
              <a:t>, M.P., </a:t>
            </a:r>
            <a:r>
              <a:rPr lang="en-US" sz="1200" dirty="0" err="1"/>
              <a:t>Mol</a:t>
            </a:r>
            <a:r>
              <a:rPr lang="en-US" sz="1200" dirty="0"/>
              <a:t>, B.W., </a:t>
            </a:r>
            <a:r>
              <a:rPr lang="en-US" sz="1200" dirty="0" err="1"/>
              <a:t>Nijhuis</a:t>
            </a:r>
            <a:r>
              <a:rPr lang="en-US" sz="1200" dirty="0"/>
              <a:t>, J.G., et al., 2009. Perinatal mortality and morbidity in a nationwide cohort of 529 688 low-risk planned home and hospital births. BJOG: International Journal of Obstetrics &amp; </a:t>
            </a:r>
            <a:r>
              <a:rPr lang="en-US" sz="1200" dirty="0" err="1"/>
              <a:t>Gynaecology</a:t>
            </a:r>
            <a:r>
              <a:rPr lang="en-US" sz="1200" dirty="0"/>
              <a:t> 116 (9), 1177–1184. </a:t>
            </a:r>
          </a:p>
          <a:p>
            <a:pPr marL="171450" indent="-171450">
              <a:buFont typeface="Arial" charset="0"/>
              <a:buChar char="•"/>
            </a:pPr>
            <a:r>
              <a:rPr lang="en-US" sz="1200" dirty="0"/>
              <a:t>Birthplace in England Collaborative Group, 2011. Perinatal and maternal outcomes by planned place of birth for healthy women with low risk pregnancies: the Birthplace in England national prospective cohort study. British Medical Journal 343, d7400. </a:t>
            </a:r>
          </a:p>
          <a:p>
            <a:pPr marL="171450" indent="-171450">
              <a:buFont typeface="Arial" charset="0"/>
              <a:buChar char="•"/>
            </a:pPr>
            <a:r>
              <a:rPr lang="en-US" sz="1200" dirty="0"/>
              <a:t>Hutton, E.K., </a:t>
            </a:r>
            <a:r>
              <a:rPr lang="en-US" sz="1200" dirty="0" err="1"/>
              <a:t>Reitsma</a:t>
            </a:r>
            <a:r>
              <a:rPr lang="en-US" sz="1200" dirty="0"/>
              <a:t>, A.H., Kaufman, K., 2009. Outcomes associated with planned home and planned hospital births in low-risk women attended by midwives in Ontario, Canada, 2003–2006: a retrospective cohort study. Birth 36 (3), 180–189. </a:t>
            </a:r>
          </a:p>
          <a:p>
            <a:pPr marL="171450" indent="-171450">
              <a:buFont typeface="Arial" charset="0"/>
              <a:buChar char="•"/>
            </a:pPr>
            <a:r>
              <a:rPr lang="en-US" sz="1200" i="1" dirty="0" err="1"/>
              <a:t>Bovbjerg</a:t>
            </a:r>
            <a:r>
              <a:rPr lang="en-US" sz="1200" i="1" dirty="0"/>
              <a:t> ML, </a:t>
            </a:r>
            <a:r>
              <a:rPr lang="en-US" sz="1200" i="1" dirty="0" err="1"/>
              <a:t>Cheyney</a:t>
            </a:r>
            <a:r>
              <a:rPr lang="en-US" sz="1200" i="1" dirty="0"/>
              <a:t> M, Brown J, Cox KJ, Leeman L. Perspectives on risk: Assessment of risk profiles and outcomes among women planning community birth in the United States. Birth. 2017;44:209-221. </a:t>
            </a:r>
            <a:r>
              <a:rPr lang="en-US" sz="1200" i="1" dirty="0">
                <a:hlinkClick r:id="rId8" tooltip="Link to external resource: https://doi.org/10.1111/birt.12288"/>
              </a:rPr>
              <a:t>https://doi.org/10.1111/birt.12288</a:t>
            </a:r>
            <a:endParaRPr lang="en-US" sz="1200" dirty="0"/>
          </a:p>
          <a:p>
            <a:pPr marL="171450" indent="-171450">
              <a:buFont typeface="Arial" charset="0"/>
              <a:buChar char="•"/>
            </a:pPr>
            <a:endParaRPr lang="en-US" sz="1200" dirty="0"/>
          </a:p>
          <a:p>
            <a:endParaRPr lang="en-US" sz="1200" dirty="0"/>
          </a:p>
          <a:p>
            <a:endParaRPr lang="en-US" dirty="0"/>
          </a:p>
        </p:txBody>
      </p:sp>
    </p:spTree>
    <p:extLst>
      <p:ext uri="{BB962C8B-B14F-4D97-AF65-F5344CB8AC3E}">
        <p14:creationId xmlns:p14="http://schemas.microsoft.com/office/powerpoint/2010/main" val="369482550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xmlns:mv="urn:schemas-microsoft-com:mac:vml">
      <p:transition spd="slow" advClick="0" advTm="10000"/>
    </mc:Fallback>
  </mc:AlternateContent>
</p:sld>
</file>

<file path=ppt/theme/theme1.xml><?xml version="1.0" encoding="utf-8"?>
<a:theme xmlns:a="http://schemas.openxmlformats.org/drawingml/2006/main" name="Office Theme">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TotalTime>
  <Words>3507</Words>
  <Application>Microsoft Macintosh PowerPoint</Application>
  <PresentationFormat>Widescreen</PresentationFormat>
  <Paragraphs>206</Paragraphs>
  <Slides>19</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Noto Sans Symbols</vt:lpstr>
      <vt:lpstr>Wingdings</vt:lpstr>
      <vt:lpstr>Office Theme</vt:lpstr>
      <vt:lpstr>Office Theme</vt:lpstr>
      <vt:lpstr>PowerPoint Presentation</vt:lpstr>
      <vt:lpstr>PowerPoint Presentation</vt:lpstr>
      <vt:lpstr> Smooth Transitions Workgroup </vt:lpstr>
      <vt:lpstr>Smooth Transitions</vt:lpstr>
      <vt:lpstr>ACOG Committee Opinion</vt:lpstr>
      <vt:lpstr>PowerPoint Presentation</vt:lpstr>
      <vt:lpstr>Intrapartum Transfers from Planned Community-Based Births</vt:lpstr>
      <vt:lpstr>PowerPoint Presentation</vt:lpstr>
      <vt:lpstr>Perinatal Outcomes  for Planned Community-Based Births</vt:lpstr>
      <vt:lpstr>WA State Birth Data (2018)</vt:lpstr>
      <vt:lpstr>Licensed Midwives:  Landscape in Washington State</vt:lpstr>
      <vt:lpstr>Postpartum &amp; Newborn Care </vt:lpstr>
      <vt:lpstr> Getting Started </vt:lpstr>
      <vt:lpstr>Moving Forward</vt:lpstr>
      <vt:lpstr>Next Steps</vt:lpstr>
      <vt:lpstr>Taking Quality Improvement to the Next Level</vt:lpstr>
      <vt:lpstr>PowerPoint Presentation</vt:lpstr>
      <vt:lpstr>Thank You!</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Denmark</dc:creator>
  <cp:lastModifiedBy>Audrey Levine</cp:lastModifiedBy>
  <cp:revision>14</cp:revision>
  <cp:lastPrinted>2020-12-07T23:51:01Z</cp:lastPrinted>
  <dcterms:created xsi:type="dcterms:W3CDTF">2020-12-07T17:21:29Z</dcterms:created>
  <dcterms:modified xsi:type="dcterms:W3CDTF">2020-12-11T18:26:31Z</dcterms:modified>
</cp:coreProperties>
</file>