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95" r:id="rId8"/>
    <p:sldId id="262" r:id="rId9"/>
    <p:sldId id="299" r:id="rId10"/>
    <p:sldId id="300" r:id="rId11"/>
    <p:sldId id="272" r:id="rId12"/>
    <p:sldId id="283" r:id="rId13"/>
    <p:sldId id="290" r:id="rId14"/>
    <p:sldId id="270" r:id="rId15"/>
    <p:sldId id="275" r:id="rId16"/>
    <p:sldId id="297" r:id="rId17"/>
    <p:sldId id="296" r:id="rId18"/>
    <p:sldId id="273" r:id="rId19"/>
    <p:sldId id="294" r:id="rId20"/>
  </p:sldIdLst>
  <p:sldSz cx="12192000" cy="6858000"/>
  <p:notesSz cx="6858000" cy="93138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 autoAdjust="0"/>
    <p:restoredTop sz="66616" autoAdjust="0"/>
  </p:normalViewPr>
  <p:slideViewPr>
    <p:cSldViewPr snapToGrid="0">
      <p:cViewPr varScale="1">
        <p:scale>
          <a:sx n="73" d="100"/>
          <a:sy n="73" d="100"/>
        </p:scale>
        <p:origin x="20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9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556CF-2B86-49D3-B3FA-DD0E21D199D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6BE560-BD98-4D8A-9EEE-0CF66C57D4C9}">
      <dgm:prSet/>
      <dgm:spPr/>
      <dgm:t>
        <a:bodyPr/>
        <a:lstStyle/>
        <a:p>
          <a:r>
            <a:rPr lang="en-US"/>
            <a:t>Licensure - RCW 18.50 and WAC 246-834 </a:t>
          </a:r>
        </a:p>
      </dgm:t>
    </dgm:pt>
    <dgm:pt modelId="{BBA7415F-A950-489D-B009-ED536CF0F126}" type="parTrans" cxnId="{EE617AAD-B2D3-4995-94A2-91B8A79E9806}">
      <dgm:prSet/>
      <dgm:spPr/>
      <dgm:t>
        <a:bodyPr/>
        <a:lstStyle/>
        <a:p>
          <a:endParaRPr lang="en-US"/>
        </a:p>
      </dgm:t>
    </dgm:pt>
    <dgm:pt modelId="{FC582BED-DF4A-4CC6-8312-C270C7C5E7D4}" type="sibTrans" cxnId="{EE617AAD-B2D3-4995-94A2-91B8A79E9806}">
      <dgm:prSet/>
      <dgm:spPr/>
      <dgm:t>
        <a:bodyPr/>
        <a:lstStyle/>
        <a:p>
          <a:endParaRPr lang="en-US"/>
        </a:p>
      </dgm:t>
    </dgm:pt>
    <dgm:pt modelId="{A04685C2-4006-4AC1-AAE6-05EB4C255B48}">
      <dgm:prSet/>
      <dgm:spPr/>
      <dgm:t>
        <a:bodyPr/>
        <a:lstStyle/>
        <a:p>
          <a:r>
            <a:rPr lang="en-US" dirty="0"/>
            <a:t>Education - 3years, 100+ births, NRP, CPR</a:t>
          </a:r>
        </a:p>
      </dgm:t>
    </dgm:pt>
    <dgm:pt modelId="{1B4CD940-2A9D-41EE-9FF8-2F38D5CDFA7D}" type="parTrans" cxnId="{77E2850B-6CEB-406D-B05F-DA6A4B745AB9}">
      <dgm:prSet/>
      <dgm:spPr/>
      <dgm:t>
        <a:bodyPr/>
        <a:lstStyle/>
        <a:p>
          <a:endParaRPr lang="en-US"/>
        </a:p>
      </dgm:t>
    </dgm:pt>
    <dgm:pt modelId="{E1779E54-B7E9-4E09-B3B3-4205D71C11E4}" type="sibTrans" cxnId="{77E2850B-6CEB-406D-B05F-DA6A4B745AB9}">
      <dgm:prSet/>
      <dgm:spPr/>
      <dgm:t>
        <a:bodyPr/>
        <a:lstStyle/>
        <a:p>
          <a:endParaRPr lang="en-US"/>
        </a:p>
      </dgm:t>
    </dgm:pt>
    <dgm:pt modelId="{EFFB7767-50D3-440C-8F19-0C4F0929CC86}">
      <dgm:prSet/>
      <dgm:spPr/>
      <dgm:t>
        <a:bodyPr/>
        <a:lstStyle/>
        <a:p>
          <a:r>
            <a:rPr lang="en-US" dirty="0"/>
            <a:t>Insurance Reimbursement  – most third-party payers, including Medicaid</a:t>
          </a:r>
        </a:p>
      </dgm:t>
    </dgm:pt>
    <dgm:pt modelId="{3D1A5F18-8321-4CA6-9640-62286CE2A875}" type="parTrans" cxnId="{359B653E-061E-4F14-9393-83A18D9B5BA7}">
      <dgm:prSet/>
      <dgm:spPr/>
      <dgm:t>
        <a:bodyPr/>
        <a:lstStyle/>
        <a:p>
          <a:endParaRPr lang="en-US"/>
        </a:p>
      </dgm:t>
    </dgm:pt>
    <dgm:pt modelId="{FFC58D95-7856-4BA5-9968-4E95092BC627}" type="sibTrans" cxnId="{359B653E-061E-4F14-9393-83A18D9B5BA7}">
      <dgm:prSet/>
      <dgm:spPr/>
      <dgm:t>
        <a:bodyPr/>
        <a:lstStyle/>
        <a:p>
          <a:endParaRPr lang="en-US"/>
        </a:p>
      </dgm:t>
    </dgm:pt>
    <dgm:pt modelId="{E1794897-0FF7-4DBA-8F29-26C3F76EF6B1}">
      <dgm:prSet/>
      <dgm:spPr/>
      <dgm:t>
        <a:bodyPr/>
        <a:lstStyle/>
        <a:p>
          <a:r>
            <a:rPr lang="en-US"/>
            <a:t>Availability of professional liability insurance </a:t>
          </a:r>
        </a:p>
      </dgm:t>
    </dgm:pt>
    <dgm:pt modelId="{CACC62D2-6F63-4632-835E-F90401B4286F}" type="parTrans" cxnId="{5967B72F-46C2-42F8-A191-FB81F50DD737}">
      <dgm:prSet/>
      <dgm:spPr/>
      <dgm:t>
        <a:bodyPr/>
        <a:lstStyle/>
        <a:p>
          <a:endParaRPr lang="en-US"/>
        </a:p>
      </dgm:t>
    </dgm:pt>
    <dgm:pt modelId="{ADB7AA4E-C7B9-4EA2-8358-DF2C47FA4714}" type="sibTrans" cxnId="{5967B72F-46C2-42F8-A191-FB81F50DD737}">
      <dgm:prSet/>
      <dgm:spPr/>
      <dgm:t>
        <a:bodyPr/>
        <a:lstStyle/>
        <a:p>
          <a:endParaRPr lang="en-US"/>
        </a:p>
      </dgm:t>
    </dgm:pt>
    <dgm:pt modelId="{ECADAC45-51BF-45C2-9979-E0A213AFF698}">
      <dgm:prSet/>
      <dgm:spPr/>
      <dgm:t>
        <a:bodyPr/>
        <a:lstStyle/>
        <a:p>
          <a:r>
            <a:rPr lang="en-US" dirty="0"/>
            <a:t>Legend drugs and devices – WAC 246-834-250</a:t>
          </a:r>
        </a:p>
      </dgm:t>
    </dgm:pt>
    <dgm:pt modelId="{39E76543-D9D0-44A5-B5C8-CBDAF9442471}" type="parTrans" cxnId="{97B1BE6C-3FFF-4218-8EB6-39B3CD7A1D27}">
      <dgm:prSet/>
      <dgm:spPr/>
      <dgm:t>
        <a:bodyPr/>
        <a:lstStyle/>
        <a:p>
          <a:endParaRPr lang="en-US"/>
        </a:p>
      </dgm:t>
    </dgm:pt>
    <dgm:pt modelId="{4338D439-4092-48E0-84C7-C6C129D49DA9}" type="sibTrans" cxnId="{97B1BE6C-3FFF-4218-8EB6-39B3CD7A1D27}">
      <dgm:prSet/>
      <dgm:spPr/>
      <dgm:t>
        <a:bodyPr/>
        <a:lstStyle/>
        <a:p>
          <a:endParaRPr lang="en-US"/>
        </a:p>
      </dgm:t>
    </dgm:pt>
    <dgm:pt modelId="{BA234EB5-8C2C-4050-A28D-80A1B646B8F5}">
      <dgm:prSet/>
      <dgm:spPr/>
      <dgm:t>
        <a:bodyPr/>
        <a:lstStyle/>
        <a:p>
          <a:r>
            <a:rPr lang="en-US"/>
            <a:t>Quality Management Programs (MAWS, PMA, WARM)</a:t>
          </a:r>
        </a:p>
      </dgm:t>
    </dgm:pt>
    <dgm:pt modelId="{1E993F8B-5D36-42B5-B0AF-BB4659407A9F}" type="parTrans" cxnId="{E0981FEE-050F-46CF-BD8A-5497EAE432B1}">
      <dgm:prSet/>
      <dgm:spPr/>
      <dgm:t>
        <a:bodyPr/>
        <a:lstStyle/>
        <a:p>
          <a:endParaRPr lang="en-US"/>
        </a:p>
      </dgm:t>
    </dgm:pt>
    <dgm:pt modelId="{FB638486-CBA0-418A-B6F6-C8E869068533}" type="sibTrans" cxnId="{E0981FEE-050F-46CF-BD8A-5497EAE432B1}">
      <dgm:prSet/>
      <dgm:spPr/>
      <dgm:t>
        <a:bodyPr/>
        <a:lstStyle/>
        <a:p>
          <a:endParaRPr lang="en-US"/>
        </a:p>
      </dgm:t>
    </dgm:pt>
    <dgm:pt modelId="{DA0671DA-7198-418B-A8AB-92788F7730A6}">
      <dgm:prSet/>
      <dgm:spPr/>
      <dgm:t>
        <a:bodyPr/>
        <a:lstStyle/>
        <a:p>
          <a:r>
            <a:rPr lang="en-US" i="1"/>
            <a:t>“Indications for Discussion, Consultation, and Transfer of Care in a Home or Birth Center Midwifery Practice” </a:t>
          </a:r>
          <a:endParaRPr lang="en-US"/>
        </a:p>
      </dgm:t>
    </dgm:pt>
    <dgm:pt modelId="{E3D8D9BE-2BC6-4FFE-ABE0-2D161E43CF57}" type="parTrans" cxnId="{D3D0B475-5290-415D-91A7-88C16F390E63}">
      <dgm:prSet/>
      <dgm:spPr/>
      <dgm:t>
        <a:bodyPr/>
        <a:lstStyle/>
        <a:p>
          <a:endParaRPr lang="en-US"/>
        </a:p>
      </dgm:t>
    </dgm:pt>
    <dgm:pt modelId="{26B263AD-F794-44ED-BE56-F30DD3F86DF9}" type="sibTrans" cxnId="{D3D0B475-5290-415D-91A7-88C16F390E63}">
      <dgm:prSet/>
      <dgm:spPr/>
      <dgm:t>
        <a:bodyPr/>
        <a:lstStyle/>
        <a:p>
          <a:endParaRPr lang="en-US"/>
        </a:p>
      </dgm:t>
    </dgm:pt>
    <dgm:pt modelId="{47986377-EA35-4267-B1EF-262ED427E9F7}">
      <dgm:prSet/>
      <dgm:spPr/>
      <dgm:t>
        <a:bodyPr/>
        <a:lstStyle/>
        <a:p>
          <a:r>
            <a:rPr lang="en-US"/>
            <a:t>Mandatory data collection, continuing education, and peer review</a:t>
          </a:r>
        </a:p>
      </dgm:t>
    </dgm:pt>
    <dgm:pt modelId="{D16E39D3-47D8-4EB6-BFA6-130185814D10}" type="parTrans" cxnId="{D04393A2-6212-441B-AE2C-05D2DF1284AA}">
      <dgm:prSet/>
      <dgm:spPr/>
      <dgm:t>
        <a:bodyPr/>
        <a:lstStyle/>
        <a:p>
          <a:endParaRPr lang="en-US"/>
        </a:p>
      </dgm:t>
    </dgm:pt>
    <dgm:pt modelId="{E2069CEF-8BC9-4915-A4F0-34643ACC8ABA}" type="sibTrans" cxnId="{D04393A2-6212-441B-AE2C-05D2DF1284AA}">
      <dgm:prSet/>
      <dgm:spPr/>
      <dgm:t>
        <a:bodyPr/>
        <a:lstStyle/>
        <a:p>
          <a:endParaRPr lang="en-US"/>
        </a:p>
      </dgm:t>
    </dgm:pt>
    <dgm:pt modelId="{8179C249-2D86-4122-AEB3-96D273C4D47E}">
      <dgm:prSet/>
      <dgm:spPr/>
      <dgm:t>
        <a:bodyPr/>
        <a:lstStyle/>
        <a:p>
          <a:r>
            <a:rPr lang="en-US"/>
            <a:t>Highest integration score in the U.S.					</a:t>
          </a:r>
        </a:p>
      </dgm:t>
    </dgm:pt>
    <dgm:pt modelId="{030F4512-9774-4541-8A86-D7CBDA56F3C4}" type="parTrans" cxnId="{A4DC77B7-7088-4E0B-9FC9-D441C213A80E}">
      <dgm:prSet/>
      <dgm:spPr/>
      <dgm:t>
        <a:bodyPr/>
        <a:lstStyle/>
        <a:p>
          <a:endParaRPr lang="en-US"/>
        </a:p>
      </dgm:t>
    </dgm:pt>
    <dgm:pt modelId="{36482E3E-BF1A-4181-8709-ED981F1CD4A3}" type="sibTrans" cxnId="{A4DC77B7-7088-4E0B-9FC9-D441C213A80E}">
      <dgm:prSet/>
      <dgm:spPr/>
      <dgm:t>
        <a:bodyPr/>
        <a:lstStyle/>
        <a:p>
          <a:endParaRPr lang="en-US"/>
        </a:p>
      </dgm:t>
    </dgm:pt>
    <dgm:pt modelId="{5BBC1FC5-49E7-ED42-8F5F-0A8B8FDC460D}" type="pres">
      <dgm:prSet presAssocID="{1A3556CF-2B86-49D3-B3FA-DD0E21D199DC}" presName="linear" presStyleCnt="0">
        <dgm:presLayoutVars>
          <dgm:animLvl val="lvl"/>
          <dgm:resizeHandles val="exact"/>
        </dgm:presLayoutVars>
      </dgm:prSet>
      <dgm:spPr/>
    </dgm:pt>
    <dgm:pt modelId="{FD6DAA52-EBB9-C643-98D2-CADF5E9E42B1}" type="pres">
      <dgm:prSet presAssocID="{386BE560-BD98-4D8A-9EEE-0CF66C57D4C9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34216E8C-6BC7-484E-B691-E79EC7196B9D}" type="pres">
      <dgm:prSet presAssocID="{FC582BED-DF4A-4CC6-8312-C270C7C5E7D4}" presName="spacer" presStyleCnt="0"/>
      <dgm:spPr/>
    </dgm:pt>
    <dgm:pt modelId="{F2533906-9A23-9E45-ADFC-03A65D1A1647}" type="pres">
      <dgm:prSet presAssocID="{A04685C2-4006-4AC1-AAE6-05EB4C255B48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C49AD0F5-2F92-EF4C-95C1-436F8B31668E}" type="pres">
      <dgm:prSet presAssocID="{E1779E54-B7E9-4E09-B3B3-4205D71C11E4}" presName="spacer" presStyleCnt="0"/>
      <dgm:spPr/>
    </dgm:pt>
    <dgm:pt modelId="{D0E39EAA-92D2-264A-AEF5-CCC5D4553F96}" type="pres">
      <dgm:prSet presAssocID="{EFFB7767-50D3-440C-8F19-0C4F0929CC8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B2CFDB4-C69D-8D48-B1CE-52F92616ACDA}" type="pres">
      <dgm:prSet presAssocID="{FFC58D95-7856-4BA5-9968-4E95092BC627}" presName="spacer" presStyleCnt="0"/>
      <dgm:spPr/>
    </dgm:pt>
    <dgm:pt modelId="{8691B470-5338-EE4F-A938-98E5873FE466}" type="pres">
      <dgm:prSet presAssocID="{E1794897-0FF7-4DBA-8F29-26C3F76EF6B1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237554E3-1084-6B4D-AF6F-16813CF1664D}" type="pres">
      <dgm:prSet presAssocID="{ADB7AA4E-C7B9-4EA2-8358-DF2C47FA4714}" presName="spacer" presStyleCnt="0"/>
      <dgm:spPr/>
    </dgm:pt>
    <dgm:pt modelId="{3C33CBAB-0831-D54C-9071-E7D92925E5DD}" type="pres">
      <dgm:prSet presAssocID="{ECADAC45-51BF-45C2-9979-E0A213AFF698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D103184F-6E4E-8147-91EE-D59B36E5ACA9}" type="pres">
      <dgm:prSet presAssocID="{4338D439-4092-48E0-84C7-C6C129D49DA9}" presName="spacer" presStyleCnt="0"/>
      <dgm:spPr/>
    </dgm:pt>
    <dgm:pt modelId="{942FA31A-080C-3C48-B167-4754721A32FA}" type="pres">
      <dgm:prSet presAssocID="{BA234EB5-8C2C-4050-A28D-80A1B646B8F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6090E743-4F39-4046-BE9E-9F6E45E7E6BE}" type="pres">
      <dgm:prSet presAssocID="{FB638486-CBA0-418A-B6F6-C8E869068533}" presName="spacer" presStyleCnt="0"/>
      <dgm:spPr/>
    </dgm:pt>
    <dgm:pt modelId="{0ECC7062-11D9-E04B-BC06-7CAF2FF41EDB}" type="pres">
      <dgm:prSet presAssocID="{DA0671DA-7198-418B-A8AB-92788F7730A6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ABD01A9B-E101-2442-9CC6-942B9E31DB10}" type="pres">
      <dgm:prSet presAssocID="{26B263AD-F794-44ED-BE56-F30DD3F86DF9}" presName="spacer" presStyleCnt="0"/>
      <dgm:spPr/>
    </dgm:pt>
    <dgm:pt modelId="{78EFD9E3-37D3-CB4F-B301-CBF19EACA3A1}" type="pres">
      <dgm:prSet presAssocID="{47986377-EA35-4267-B1EF-262ED427E9F7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AFEC6243-5A77-6445-A0CC-E90559555B33}" type="pres">
      <dgm:prSet presAssocID="{E2069CEF-8BC9-4915-A4F0-34643ACC8ABA}" presName="spacer" presStyleCnt="0"/>
      <dgm:spPr/>
    </dgm:pt>
    <dgm:pt modelId="{6B85CF5B-C50C-864B-A246-9FBA7B76268D}" type="pres">
      <dgm:prSet presAssocID="{8179C249-2D86-4122-AEB3-96D273C4D47E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02B58B02-48FB-504E-95DC-00F5B775683E}" type="presOf" srcId="{A04685C2-4006-4AC1-AAE6-05EB4C255B48}" destId="{F2533906-9A23-9E45-ADFC-03A65D1A1647}" srcOrd="0" destOrd="0" presId="urn:microsoft.com/office/officeart/2005/8/layout/vList2"/>
    <dgm:cxn modelId="{FBA12F04-73E2-4842-B3C3-B92D88546D2F}" type="presOf" srcId="{EFFB7767-50D3-440C-8F19-0C4F0929CC86}" destId="{D0E39EAA-92D2-264A-AEF5-CCC5D4553F96}" srcOrd="0" destOrd="0" presId="urn:microsoft.com/office/officeart/2005/8/layout/vList2"/>
    <dgm:cxn modelId="{C678A305-1F19-0F42-923B-D1365114846A}" type="presOf" srcId="{1A3556CF-2B86-49D3-B3FA-DD0E21D199DC}" destId="{5BBC1FC5-49E7-ED42-8F5F-0A8B8FDC460D}" srcOrd="0" destOrd="0" presId="urn:microsoft.com/office/officeart/2005/8/layout/vList2"/>
    <dgm:cxn modelId="{77E2850B-6CEB-406D-B05F-DA6A4B745AB9}" srcId="{1A3556CF-2B86-49D3-B3FA-DD0E21D199DC}" destId="{A04685C2-4006-4AC1-AAE6-05EB4C255B48}" srcOrd="1" destOrd="0" parTransId="{1B4CD940-2A9D-41EE-9FF8-2F38D5CDFA7D}" sibTransId="{E1779E54-B7E9-4E09-B3B3-4205D71C11E4}"/>
    <dgm:cxn modelId="{5967B72F-46C2-42F8-A191-FB81F50DD737}" srcId="{1A3556CF-2B86-49D3-B3FA-DD0E21D199DC}" destId="{E1794897-0FF7-4DBA-8F29-26C3F76EF6B1}" srcOrd="3" destOrd="0" parTransId="{CACC62D2-6F63-4632-835E-F90401B4286F}" sibTransId="{ADB7AA4E-C7B9-4EA2-8358-DF2C47FA4714}"/>
    <dgm:cxn modelId="{46947835-7107-024E-9504-9B43178D4D97}" type="presOf" srcId="{BA234EB5-8C2C-4050-A28D-80A1B646B8F5}" destId="{942FA31A-080C-3C48-B167-4754721A32FA}" srcOrd="0" destOrd="0" presId="urn:microsoft.com/office/officeart/2005/8/layout/vList2"/>
    <dgm:cxn modelId="{359B653E-061E-4F14-9393-83A18D9B5BA7}" srcId="{1A3556CF-2B86-49D3-B3FA-DD0E21D199DC}" destId="{EFFB7767-50D3-440C-8F19-0C4F0929CC86}" srcOrd="2" destOrd="0" parTransId="{3D1A5F18-8321-4CA6-9640-62286CE2A875}" sibTransId="{FFC58D95-7856-4BA5-9968-4E95092BC627}"/>
    <dgm:cxn modelId="{8D15A046-F38A-AA49-8DCE-5B578A4E23A9}" type="presOf" srcId="{ECADAC45-51BF-45C2-9979-E0A213AFF698}" destId="{3C33CBAB-0831-D54C-9071-E7D92925E5DD}" srcOrd="0" destOrd="0" presId="urn:microsoft.com/office/officeart/2005/8/layout/vList2"/>
    <dgm:cxn modelId="{D608DF54-C929-D944-B0E5-66F87A082E79}" type="presOf" srcId="{8179C249-2D86-4122-AEB3-96D273C4D47E}" destId="{6B85CF5B-C50C-864B-A246-9FBA7B76268D}" srcOrd="0" destOrd="0" presId="urn:microsoft.com/office/officeart/2005/8/layout/vList2"/>
    <dgm:cxn modelId="{97B1BE6C-3FFF-4218-8EB6-39B3CD7A1D27}" srcId="{1A3556CF-2B86-49D3-B3FA-DD0E21D199DC}" destId="{ECADAC45-51BF-45C2-9979-E0A213AFF698}" srcOrd="4" destOrd="0" parTransId="{39E76543-D9D0-44A5-B5C8-CBDAF9442471}" sibTransId="{4338D439-4092-48E0-84C7-C6C129D49DA9}"/>
    <dgm:cxn modelId="{D3D0B475-5290-415D-91A7-88C16F390E63}" srcId="{1A3556CF-2B86-49D3-B3FA-DD0E21D199DC}" destId="{DA0671DA-7198-418B-A8AB-92788F7730A6}" srcOrd="6" destOrd="0" parTransId="{E3D8D9BE-2BC6-4FFE-ABE0-2D161E43CF57}" sibTransId="{26B263AD-F794-44ED-BE56-F30DD3F86DF9}"/>
    <dgm:cxn modelId="{F47C2776-843F-DC4E-B792-9CA598EB9837}" type="presOf" srcId="{386BE560-BD98-4D8A-9EEE-0CF66C57D4C9}" destId="{FD6DAA52-EBB9-C643-98D2-CADF5E9E42B1}" srcOrd="0" destOrd="0" presId="urn:microsoft.com/office/officeart/2005/8/layout/vList2"/>
    <dgm:cxn modelId="{D04393A2-6212-441B-AE2C-05D2DF1284AA}" srcId="{1A3556CF-2B86-49D3-B3FA-DD0E21D199DC}" destId="{47986377-EA35-4267-B1EF-262ED427E9F7}" srcOrd="7" destOrd="0" parTransId="{D16E39D3-47D8-4EB6-BFA6-130185814D10}" sibTransId="{E2069CEF-8BC9-4915-A4F0-34643ACC8ABA}"/>
    <dgm:cxn modelId="{955E24AC-8607-AA43-AF2A-ACCD96B82B0E}" type="presOf" srcId="{47986377-EA35-4267-B1EF-262ED427E9F7}" destId="{78EFD9E3-37D3-CB4F-B301-CBF19EACA3A1}" srcOrd="0" destOrd="0" presId="urn:microsoft.com/office/officeart/2005/8/layout/vList2"/>
    <dgm:cxn modelId="{EE617AAD-B2D3-4995-94A2-91B8A79E9806}" srcId="{1A3556CF-2B86-49D3-B3FA-DD0E21D199DC}" destId="{386BE560-BD98-4D8A-9EEE-0CF66C57D4C9}" srcOrd="0" destOrd="0" parTransId="{BBA7415F-A950-489D-B009-ED536CF0F126}" sibTransId="{FC582BED-DF4A-4CC6-8312-C270C7C5E7D4}"/>
    <dgm:cxn modelId="{A4DC77B7-7088-4E0B-9FC9-D441C213A80E}" srcId="{1A3556CF-2B86-49D3-B3FA-DD0E21D199DC}" destId="{8179C249-2D86-4122-AEB3-96D273C4D47E}" srcOrd="8" destOrd="0" parTransId="{030F4512-9774-4541-8A86-D7CBDA56F3C4}" sibTransId="{36482E3E-BF1A-4181-8709-ED981F1CD4A3}"/>
    <dgm:cxn modelId="{444BC1BB-A4AD-884E-B33C-775DCACBB154}" type="presOf" srcId="{DA0671DA-7198-418B-A8AB-92788F7730A6}" destId="{0ECC7062-11D9-E04B-BC06-7CAF2FF41EDB}" srcOrd="0" destOrd="0" presId="urn:microsoft.com/office/officeart/2005/8/layout/vList2"/>
    <dgm:cxn modelId="{A40E8FDF-D722-7E47-B608-06F608FC127B}" type="presOf" srcId="{E1794897-0FF7-4DBA-8F29-26C3F76EF6B1}" destId="{8691B470-5338-EE4F-A938-98E5873FE466}" srcOrd="0" destOrd="0" presId="urn:microsoft.com/office/officeart/2005/8/layout/vList2"/>
    <dgm:cxn modelId="{E0981FEE-050F-46CF-BD8A-5497EAE432B1}" srcId="{1A3556CF-2B86-49D3-B3FA-DD0E21D199DC}" destId="{BA234EB5-8C2C-4050-A28D-80A1B646B8F5}" srcOrd="5" destOrd="0" parTransId="{1E993F8B-5D36-42B5-B0AF-BB4659407A9F}" sibTransId="{FB638486-CBA0-418A-B6F6-C8E869068533}"/>
    <dgm:cxn modelId="{37555AE5-E189-364D-A8B7-A3FA5FD06718}" type="presParOf" srcId="{5BBC1FC5-49E7-ED42-8F5F-0A8B8FDC460D}" destId="{FD6DAA52-EBB9-C643-98D2-CADF5E9E42B1}" srcOrd="0" destOrd="0" presId="urn:microsoft.com/office/officeart/2005/8/layout/vList2"/>
    <dgm:cxn modelId="{A3AA8007-AE5D-0146-9A9D-74B4D7C73833}" type="presParOf" srcId="{5BBC1FC5-49E7-ED42-8F5F-0A8B8FDC460D}" destId="{34216E8C-6BC7-484E-B691-E79EC7196B9D}" srcOrd="1" destOrd="0" presId="urn:microsoft.com/office/officeart/2005/8/layout/vList2"/>
    <dgm:cxn modelId="{D4788411-6B2C-B148-BC65-FE1116DDB6A7}" type="presParOf" srcId="{5BBC1FC5-49E7-ED42-8F5F-0A8B8FDC460D}" destId="{F2533906-9A23-9E45-ADFC-03A65D1A1647}" srcOrd="2" destOrd="0" presId="urn:microsoft.com/office/officeart/2005/8/layout/vList2"/>
    <dgm:cxn modelId="{E87CA117-51EE-F944-A8B3-DCDE40DE7D26}" type="presParOf" srcId="{5BBC1FC5-49E7-ED42-8F5F-0A8B8FDC460D}" destId="{C49AD0F5-2F92-EF4C-95C1-436F8B31668E}" srcOrd="3" destOrd="0" presId="urn:microsoft.com/office/officeart/2005/8/layout/vList2"/>
    <dgm:cxn modelId="{987B9EDB-63E9-944A-94F3-F00F322FC44B}" type="presParOf" srcId="{5BBC1FC5-49E7-ED42-8F5F-0A8B8FDC460D}" destId="{D0E39EAA-92D2-264A-AEF5-CCC5D4553F96}" srcOrd="4" destOrd="0" presId="urn:microsoft.com/office/officeart/2005/8/layout/vList2"/>
    <dgm:cxn modelId="{69E7D4FB-3EAF-D541-A0B4-229B41658D3E}" type="presParOf" srcId="{5BBC1FC5-49E7-ED42-8F5F-0A8B8FDC460D}" destId="{9B2CFDB4-C69D-8D48-B1CE-52F92616ACDA}" srcOrd="5" destOrd="0" presId="urn:microsoft.com/office/officeart/2005/8/layout/vList2"/>
    <dgm:cxn modelId="{49695E1D-64F9-D647-901B-B2C4B3DF98DF}" type="presParOf" srcId="{5BBC1FC5-49E7-ED42-8F5F-0A8B8FDC460D}" destId="{8691B470-5338-EE4F-A938-98E5873FE466}" srcOrd="6" destOrd="0" presId="urn:microsoft.com/office/officeart/2005/8/layout/vList2"/>
    <dgm:cxn modelId="{FD360716-2F6B-964B-B36D-3446C2B9DAEE}" type="presParOf" srcId="{5BBC1FC5-49E7-ED42-8F5F-0A8B8FDC460D}" destId="{237554E3-1084-6B4D-AF6F-16813CF1664D}" srcOrd="7" destOrd="0" presId="urn:microsoft.com/office/officeart/2005/8/layout/vList2"/>
    <dgm:cxn modelId="{CB918D8B-8953-C642-BAE2-892A75D11C48}" type="presParOf" srcId="{5BBC1FC5-49E7-ED42-8F5F-0A8B8FDC460D}" destId="{3C33CBAB-0831-D54C-9071-E7D92925E5DD}" srcOrd="8" destOrd="0" presId="urn:microsoft.com/office/officeart/2005/8/layout/vList2"/>
    <dgm:cxn modelId="{FF41F5FF-EE19-8A47-B70D-0A5D5CA64162}" type="presParOf" srcId="{5BBC1FC5-49E7-ED42-8F5F-0A8B8FDC460D}" destId="{D103184F-6E4E-8147-91EE-D59B36E5ACA9}" srcOrd="9" destOrd="0" presId="urn:microsoft.com/office/officeart/2005/8/layout/vList2"/>
    <dgm:cxn modelId="{4A35650F-8B69-CB43-9077-9D1C7FA14246}" type="presParOf" srcId="{5BBC1FC5-49E7-ED42-8F5F-0A8B8FDC460D}" destId="{942FA31A-080C-3C48-B167-4754721A32FA}" srcOrd="10" destOrd="0" presId="urn:microsoft.com/office/officeart/2005/8/layout/vList2"/>
    <dgm:cxn modelId="{A8F03F07-5716-7C49-A023-AB5637799720}" type="presParOf" srcId="{5BBC1FC5-49E7-ED42-8F5F-0A8B8FDC460D}" destId="{6090E743-4F39-4046-BE9E-9F6E45E7E6BE}" srcOrd="11" destOrd="0" presId="urn:microsoft.com/office/officeart/2005/8/layout/vList2"/>
    <dgm:cxn modelId="{B487ED1F-79F4-5240-B238-9254DD06B651}" type="presParOf" srcId="{5BBC1FC5-49E7-ED42-8F5F-0A8B8FDC460D}" destId="{0ECC7062-11D9-E04B-BC06-7CAF2FF41EDB}" srcOrd="12" destOrd="0" presId="urn:microsoft.com/office/officeart/2005/8/layout/vList2"/>
    <dgm:cxn modelId="{EE58DB77-F1FD-6C4A-B686-E15BDD0C6E3C}" type="presParOf" srcId="{5BBC1FC5-49E7-ED42-8F5F-0A8B8FDC460D}" destId="{ABD01A9B-E101-2442-9CC6-942B9E31DB10}" srcOrd="13" destOrd="0" presId="urn:microsoft.com/office/officeart/2005/8/layout/vList2"/>
    <dgm:cxn modelId="{A782A0D9-6111-F04D-9AB4-9254B93D1A65}" type="presParOf" srcId="{5BBC1FC5-49E7-ED42-8F5F-0A8B8FDC460D}" destId="{78EFD9E3-37D3-CB4F-B301-CBF19EACA3A1}" srcOrd="14" destOrd="0" presId="urn:microsoft.com/office/officeart/2005/8/layout/vList2"/>
    <dgm:cxn modelId="{D867837C-9B5B-D94E-9921-18A0742448BE}" type="presParOf" srcId="{5BBC1FC5-49E7-ED42-8F5F-0A8B8FDC460D}" destId="{AFEC6243-5A77-6445-A0CC-E90559555B33}" srcOrd="15" destOrd="0" presId="urn:microsoft.com/office/officeart/2005/8/layout/vList2"/>
    <dgm:cxn modelId="{6D480A5F-8C30-0548-BF7C-F7D58A9CC1A1}" type="presParOf" srcId="{5BBC1FC5-49E7-ED42-8F5F-0A8B8FDC460D}" destId="{6B85CF5B-C50C-864B-A246-9FBA7B76268D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AC715-2403-494A-A8A9-6D42A88DA01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0939019-7FE6-40E3-861E-B36E3D0DCF71}">
      <dgm:prSet/>
      <dgm:spPr/>
      <dgm:t>
        <a:bodyPr/>
        <a:lstStyle/>
        <a:p>
          <a:pPr>
            <a:defRPr cap="all"/>
          </a:pPr>
          <a:r>
            <a:rPr lang="en-US"/>
            <a:t>Identify a clinician champion</a:t>
          </a:r>
        </a:p>
      </dgm:t>
    </dgm:pt>
    <dgm:pt modelId="{9AA98A11-99A5-4293-BAB5-69340420EFAF}" type="parTrans" cxnId="{C92508D0-D71C-4387-8C5D-3DECDDD10888}">
      <dgm:prSet/>
      <dgm:spPr/>
      <dgm:t>
        <a:bodyPr/>
        <a:lstStyle/>
        <a:p>
          <a:endParaRPr lang="en-US"/>
        </a:p>
      </dgm:t>
    </dgm:pt>
    <dgm:pt modelId="{F51B533A-A6C3-445D-95BE-B338C36F8BC3}" type="sibTrans" cxnId="{C92508D0-D71C-4387-8C5D-3DECDDD10888}">
      <dgm:prSet/>
      <dgm:spPr/>
      <dgm:t>
        <a:bodyPr/>
        <a:lstStyle/>
        <a:p>
          <a:endParaRPr lang="en-US"/>
        </a:p>
      </dgm:t>
    </dgm:pt>
    <dgm:pt modelId="{C0362EA9-7AC1-4DFD-8EE3-A1B4536F2659}">
      <dgm:prSet/>
      <dgm:spPr/>
      <dgm:t>
        <a:bodyPr/>
        <a:lstStyle/>
        <a:p>
          <a:pPr>
            <a:defRPr cap="all"/>
          </a:pPr>
          <a:r>
            <a:rPr lang="en-US"/>
            <a:t>Establish a Perinatal Transfer Committee</a:t>
          </a:r>
        </a:p>
      </dgm:t>
    </dgm:pt>
    <dgm:pt modelId="{DBC8444E-27F6-4B40-A73C-A282F9DA2DCC}" type="parTrans" cxnId="{50175BD7-DCF7-4AF7-B074-1DFED1BCA5FC}">
      <dgm:prSet/>
      <dgm:spPr/>
      <dgm:t>
        <a:bodyPr/>
        <a:lstStyle/>
        <a:p>
          <a:endParaRPr lang="en-US"/>
        </a:p>
      </dgm:t>
    </dgm:pt>
    <dgm:pt modelId="{4E296EA4-3DCB-4B95-98EC-01B335F900DF}" type="sibTrans" cxnId="{50175BD7-DCF7-4AF7-B074-1DFED1BCA5FC}">
      <dgm:prSet/>
      <dgm:spPr/>
      <dgm:t>
        <a:bodyPr/>
        <a:lstStyle/>
        <a:p>
          <a:endParaRPr lang="en-US"/>
        </a:p>
      </dgm:t>
    </dgm:pt>
    <dgm:pt modelId="{A42F8CAE-3800-47AA-B41D-72130EBC699E}">
      <dgm:prSet/>
      <dgm:spPr/>
      <dgm:t>
        <a:bodyPr/>
        <a:lstStyle/>
        <a:p>
          <a:pPr>
            <a:defRPr cap="all"/>
          </a:pPr>
          <a:r>
            <a:rPr lang="en-US"/>
            <a:t>Develop/adopt transfer tools</a:t>
          </a:r>
        </a:p>
      </dgm:t>
    </dgm:pt>
    <dgm:pt modelId="{B2DB6A2D-6268-4AA1-8275-A8EABDD03935}" type="parTrans" cxnId="{A996ECDA-0AAB-4D08-9FC7-5DBE4575F1A0}">
      <dgm:prSet/>
      <dgm:spPr/>
      <dgm:t>
        <a:bodyPr/>
        <a:lstStyle/>
        <a:p>
          <a:endParaRPr lang="en-US"/>
        </a:p>
      </dgm:t>
    </dgm:pt>
    <dgm:pt modelId="{0F2B13E0-E399-4087-858D-EE6E40E80763}" type="sibTrans" cxnId="{A996ECDA-0AAB-4D08-9FC7-5DBE4575F1A0}">
      <dgm:prSet/>
      <dgm:spPr/>
      <dgm:t>
        <a:bodyPr/>
        <a:lstStyle/>
        <a:p>
          <a:endParaRPr lang="en-US"/>
        </a:p>
      </dgm:t>
    </dgm:pt>
    <dgm:pt modelId="{972191D2-0E50-4ED0-88DC-8A5C176C09E2}" type="pres">
      <dgm:prSet presAssocID="{A6BAC715-2403-494A-A8A9-6D42A88DA013}" presName="root" presStyleCnt="0">
        <dgm:presLayoutVars>
          <dgm:dir/>
          <dgm:resizeHandles val="exact"/>
        </dgm:presLayoutVars>
      </dgm:prSet>
      <dgm:spPr/>
    </dgm:pt>
    <dgm:pt modelId="{30F6879D-2A6C-476C-BC42-A641BC15F363}" type="pres">
      <dgm:prSet presAssocID="{60939019-7FE6-40E3-861E-B36E3D0DCF71}" presName="compNode" presStyleCnt="0"/>
      <dgm:spPr/>
    </dgm:pt>
    <dgm:pt modelId="{58F1FF89-8CDA-41F9-8CDD-D135ABFD95DA}" type="pres">
      <dgm:prSet presAssocID="{60939019-7FE6-40E3-861E-B36E3D0DCF7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34D1C6B-83F9-4B83-8E2C-607831856B2C}" type="pres">
      <dgm:prSet presAssocID="{60939019-7FE6-40E3-861E-B36E3D0DCF7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5DF7C7BE-D2CC-4F4E-ACBC-533D0674A7D2}" type="pres">
      <dgm:prSet presAssocID="{60939019-7FE6-40E3-861E-B36E3D0DCF71}" presName="spaceRect" presStyleCnt="0"/>
      <dgm:spPr/>
    </dgm:pt>
    <dgm:pt modelId="{1672BD05-8F33-4668-A4FF-3BF0C79172B5}" type="pres">
      <dgm:prSet presAssocID="{60939019-7FE6-40E3-861E-B36E3D0DCF71}" presName="textRect" presStyleLbl="revTx" presStyleIdx="0" presStyleCnt="3">
        <dgm:presLayoutVars>
          <dgm:chMax val="1"/>
          <dgm:chPref val="1"/>
        </dgm:presLayoutVars>
      </dgm:prSet>
      <dgm:spPr/>
    </dgm:pt>
    <dgm:pt modelId="{5E0D5EEF-B6C4-4935-8AB7-C54D6AD21102}" type="pres">
      <dgm:prSet presAssocID="{F51B533A-A6C3-445D-95BE-B338C36F8BC3}" presName="sibTrans" presStyleCnt="0"/>
      <dgm:spPr/>
    </dgm:pt>
    <dgm:pt modelId="{3768CF65-5958-4AE2-9814-006073509D2C}" type="pres">
      <dgm:prSet presAssocID="{C0362EA9-7AC1-4DFD-8EE3-A1B4536F2659}" presName="compNode" presStyleCnt="0"/>
      <dgm:spPr/>
    </dgm:pt>
    <dgm:pt modelId="{30DA12CE-D217-434D-B0EF-5BE68BA14BAF}" type="pres">
      <dgm:prSet presAssocID="{C0362EA9-7AC1-4DFD-8EE3-A1B4536F265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C35E120-8270-4BF9-9C5F-B8FBDB40C9DB}" type="pres">
      <dgm:prSet presAssocID="{C0362EA9-7AC1-4DFD-8EE3-A1B4536F26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E2CAD5B-70C5-498F-A99F-854FBC2FD208}" type="pres">
      <dgm:prSet presAssocID="{C0362EA9-7AC1-4DFD-8EE3-A1B4536F2659}" presName="spaceRect" presStyleCnt="0"/>
      <dgm:spPr/>
    </dgm:pt>
    <dgm:pt modelId="{EE015480-E83C-487F-8FB5-F4C2BA0F6AE4}" type="pres">
      <dgm:prSet presAssocID="{C0362EA9-7AC1-4DFD-8EE3-A1B4536F2659}" presName="textRect" presStyleLbl="revTx" presStyleIdx="1" presStyleCnt="3">
        <dgm:presLayoutVars>
          <dgm:chMax val="1"/>
          <dgm:chPref val="1"/>
        </dgm:presLayoutVars>
      </dgm:prSet>
      <dgm:spPr/>
    </dgm:pt>
    <dgm:pt modelId="{170751DC-2070-44FF-8CE0-BD93EDE5BDC8}" type="pres">
      <dgm:prSet presAssocID="{4E296EA4-3DCB-4B95-98EC-01B335F900DF}" presName="sibTrans" presStyleCnt="0"/>
      <dgm:spPr/>
    </dgm:pt>
    <dgm:pt modelId="{AEF2CB03-D4F1-44D8-BA86-A797B3F10AFD}" type="pres">
      <dgm:prSet presAssocID="{A42F8CAE-3800-47AA-B41D-72130EBC699E}" presName="compNode" presStyleCnt="0"/>
      <dgm:spPr/>
    </dgm:pt>
    <dgm:pt modelId="{A231872A-7559-41C5-9C35-A35C1C936E76}" type="pres">
      <dgm:prSet presAssocID="{A42F8CAE-3800-47AA-B41D-72130EBC699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893B1FB-C72F-476A-9E65-92280FD1E679}" type="pres">
      <dgm:prSet presAssocID="{A42F8CAE-3800-47AA-B41D-72130EBC699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6E7890D2-58EF-487A-AE6B-7743149772AB}" type="pres">
      <dgm:prSet presAssocID="{A42F8CAE-3800-47AA-B41D-72130EBC699E}" presName="spaceRect" presStyleCnt="0"/>
      <dgm:spPr/>
    </dgm:pt>
    <dgm:pt modelId="{F4E9C7D5-2A96-44A5-A809-E1D2A0205C76}" type="pres">
      <dgm:prSet presAssocID="{A42F8CAE-3800-47AA-B41D-72130EBC699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A03AF26-1F03-4CE5-B412-136C39CF0C60}" type="presOf" srcId="{60939019-7FE6-40E3-861E-B36E3D0DCF71}" destId="{1672BD05-8F33-4668-A4FF-3BF0C79172B5}" srcOrd="0" destOrd="0" presId="urn:microsoft.com/office/officeart/2018/5/layout/IconLeafLabelList"/>
    <dgm:cxn modelId="{396DD144-5D4B-44CA-9460-B94170457B00}" type="presOf" srcId="{C0362EA9-7AC1-4DFD-8EE3-A1B4536F2659}" destId="{EE015480-E83C-487F-8FB5-F4C2BA0F6AE4}" srcOrd="0" destOrd="0" presId="urn:microsoft.com/office/officeart/2018/5/layout/IconLeafLabelList"/>
    <dgm:cxn modelId="{C92508D0-D71C-4387-8C5D-3DECDDD10888}" srcId="{A6BAC715-2403-494A-A8A9-6D42A88DA013}" destId="{60939019-7FE6-40E3-861E-B36E3D0DCF71}" srcOrd="0" destOrd="0" parTransId="{9AA98A11-99A5-4293-BAB5-69340420EFAF}" sibTransId="{F51B533A-A6C3-445D-95BE-B338C36F8BC3}"/>
    <dgm:cxn modelId="{50175BD7-DCF7-4AF7-B074-1DFED1BCA5FC}" srcId="{A6BAC715-2403-494A-A8A9-6D42A88DA013}" destId="{C0362EA9-7AC1-4DFD-8EE3-A1B4536F2659}" srcOrd="1" destOrd="0" parTransId="{DBC8444E-27F6-4B40-A73C-A282F9DA2DCC}" sibTransId="{4E296EA4-3DCB-4B95-98EC-01B335F900DF}"/>
    <dgm:cxn modelId="{A996ECDA-0AAB-4D08-9FC7-5DBE4575F1A0}" srcId="{A6BAC715-2403-494A-A8A9-6D42A88DA013}" destId="{A42F8CAE-3800-47AA-B41D-72130EBC699E}" srcOrd="2" destOrd="0" parTransId="{B2DB6A2D-6268-4AA1-8275-A8EABDD03935}" sibTransId="{0F2B13E0-E399-4087-858D-EE6E40E80763}"/>
    <dgm:cxn modelId="{F6852CFE-B6EB-4E1F-8B72-1B59D198AA92}" type="presOf" srcId="{A6BAC715-2403-494A-A8A9-6D42A88DA013}" destId="{972191D2-0E50-4ED0-88DC-8A5C176C09E2}" srcOrd="0" destOrd="0" presId="urn:microsoft.com/office/officeart/2018/5/layout/IconLeafLabelList"/>
    <dgm:cxn modelId="{E226D0FF-35B8-4B5C-848D-ADC8B2EF54D7}" type="presOf" srcId="{A42F8CAE-3800-47AA-B41D-72130EBC699E}" destId="{F4E9C7D5-2A96-44A5-A809-E1D2A0205C76}" srcOrd="0" destOrd="0" presId="urn:microsoft.com/office/officeart/2018/5/layout/IconLeafLabelList"/>
    <dgm:cxn modelId="{2120BB96-BCCA-4C5D-8111-7BE2EA2BDD88}" type="presParOf" srcId="{972191D2-0E50-4ED0-88DC-8A5C176C09E2}" destId="{30F6879D-2A6C-476C-BC42-A641BC15F363}" srcOrd="0" destOrd="0" presId="urn:microsoft.com/office/officeart/2018/5/layout/IconLeafLabelList"/>
    <dgm:cxn modelId="{504D19D9-55C5-4856-BA8F-175719238BE9}" type="presParOf" srcId="{30F6879D-2A6C-476C-BC42-A641BC15F363}" destId="{58F1FF89-8CDA-41F9-8CDD-D135ABFD95DA}" srcOrd="0" destOrd="0" presId="urn:microsoft.com/office/officeart/2018/5/layout/IconLeafLabelList"/>
    <dgm:cxn modelId="{15147673-CD4D-4616-9660-F77610F496CD}" type="presParOf" srcId="{30F6879D-2A6C-476C-BC42-A641BC15F363}" destId="{334D1C6B-83F9-4B83-8E2C-607831856B2C}" srcOrd="1" destOrd="0" presId="urn:microsoft.com/office/officeart/2018/5/layout/IconLeafLabelList"/>
    <dgm:cxn modelId="{3795BBD3-421B-41DA-B172-BB18B39DEDCD}" type="presParOf" srcId="{30F6879D-2A6C-476C-BC42-A641BC15F363}" destId="{5DF7C7BE-D2CC-4F4E-ACBC-533D0674A7D2}" srcOrd="2" destOrd="0" presId="urn:microsoft.com/office/officeart/2018/5/layout/IconLeafLabelList"/>
    <dgm:cxn modelId="{4369B0AC-541E-445C-A55C-33A71BCC0611}" type="presParOf" srcId="{30F6879D-2A6C-476C-BC42-A641BC15F363}" destId="{1672BD05-8F33-4668-A4FF-3BF0C79172B5}" srcOrd="3" destOrd="0" presId="urn:microsoft.com/office/officeart/2018/5/layout/IconLeafLabelList"/>
    <dgm:cxn modelId="{85421DCA-76D5-46C5-92BB-9718EFB5CD99}" type="presParOf" srcId="{972191D2-0E50-4ED0-88DC-8A5C176C09E2}" destId="{5E0D5EEF-B6C4-4935-8AB7-C54D6AD21102}" srcOrd="1" destOrd="0" presId="urn:microsoft.com/office/officeart/2018/5/layout/IconLeafLabelList"/>
    <dgm:cxn modelId="{52A1C3B8-C522-4B2B-A541-EBF6D9FBE558}" type="presParOf" srcId="{972191D2-0E50-4ED0-88DC-8A5C176C09E2}" destId="{3768CF65-5958-4AE2-9814-006073509D2C}" srcOrd="2" destOrd="0" presId="urn:microsoft.com/office/officeart/2018/5/layout/IconLeafLabelList"/>
    <dgm:cxn modelId="{D75D7DE5-B23E-4D40-85E3-2283467666E9}" type="presParOf" srcId="{3768CF65-5958-4AE2-9814-006073509D2C}" destId="{30DA12CE-D217-434D-B0EF-5BE68BA14BAF}" srcOrd="0" destOrd="0" presId="urn:microsoft.com/office/officeart/2018/5/layout/IconLeafLabelList"/>
    <dgm:cxn modelId="{68AA8DBF-863B-4D40-8293-BEE4A68A5476}" type="presParOf" srcId="{3768CF65-5958-4AE2-9814-006073509D2C}" destId="{4C35E120-8270-4BF9-9C5F-B8FBDB40C9DB}" srcOrd="1" destOrd="0" presId="urn:microsoft.com/office/officeart/2018/5/layout/IconLeafLabelList"/>
    <dgm:cxn modelId="{02899470-3C8F-4B9F-A4A7-32A575EE2CAA}" type="presParOf" srcId="{3768CF65-5958-4AE2-9814-006073509D2C}" destId="{AE2CAD5B-70C5-498F-A99F-854FBC2FD208}" srcOrd="2" destOrd="0" presId="urn:microsoft.com/office/officeart/2018/5/layout/IconLeafLabelList"/>
    <dgm:cxn modelId="{451885DD-C755-4147-A135-784BA39B66DF}" type="presParOf" srcId="{3768CF65-5958-4AE2-9814-006073509D2C}" destId="{EE015480-E83C-487F-8FB5-F4C2BA0F6AE4}" srcOrd="3" destOrd="0" presId="urn:microsoft.com/office/officeart/2018/5/layout/IconLeafLabelList"/>
    <dgm:cxn modelId="{00C44AEA-33BA-4630-A1AE-AC67B2B11222}" type="presParOf" srcId="{972191D2-0E50-4ED0-88DC-8A5C176C09E2}" destId="{170751DC-2070-44FF-8CE0-BD93EDE5BDC8}" srcOrd="3" destOrd="0" presId="urn:microsoft.com/office/officeart/2018/5/layout/IconLeafLabelList"/>
    <dgm:cxn modelId="{F5969CA0-AEA2-4311-9470-2053C050109E}" type="presParOf" srcId="{972191D2-0E50-4ED0-88DC-8A5C176C09E2}" destId="{AEF2CB03-D4F1-44D8-BA86-A797B3F10AFD}" srcOrd="4" destOrd="0" presId="urn:microsoft.com/office/officeart/2018/5/layout/IconLeafLabelList"/>
    <dgm:cxn modelId="{04AA2436-7EBA-48CD-BBA6-05AC4783E918}" type="presParOf" srcId="{AEF2CB03-D4F1-44D8-BA86-A797B3F10AFD}" destId="{A231872A-7559-41C5-9C35-A35C1C936E76}" srcOrd="0" destOrd="0" presId="urn:microsoft.com/office/officeart/2018/5/layout/IconLeafLabelList"/>
    <dgm:cxn modelId="{C8739B44-E605-4070-8DF0-7F50C261BECD}" type="presParOf" srcId="{AEF2CB03-D4F1-44D8-BA86-A797B3F10AFD}" destId="{E893B1FB-C72F-476A-9E65-92280FD1E679}" srcOrd="1" destOrd="0" presId="urn:microsoft.com/office/officeart/2018/5/layout/IconLeafLabelList"/>
    <dgm:cxn modelId="{88287FF7-5518-4CFA-ADBB-DE33F09268DB}" type="presParOf" srcId="{AEF2CB03-D4F1-44D8-BA86-A797B3F10AFD}" destId="{6E7890D2-58EF-487A-AE6B-7743149772AB}" srcOrd="2" destOrd="0" presId="urn:microsoft.com/office/officeart/2018/5/layout/IconLeafLabelList"/>
    <dgm:cxn modelId="{093A1E14-E251-4A62-B0D9-1DEF880D139C}" type="presParOf" srcId="{AEF2CB03-D4F1-44D8-BA86-A797B3F10AFD}" destId="{F4E9C7D5-2A96-44A5-A809-E1D2A0205C7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DAA52-EBB9-C643-98D2-CADF5E9E42B1}">
      <dsp:nvSpPr>
        <dsp:cNvPr id="0" name=""/>
        <dsp:cNvSpPr/>
      </dsp:nvSpPr>
      <dsp:spPr>
        <a:xfrm>
          <a:off x="0" y="20592"/>
          <a:ext cx="6513603" cy="608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Licensure - RCW 18.50 and WAC 246-834 </a:t>
          </a:r>
        </a:p>
      </dsp:txBody>
      <dsp:txXfrm>
        <a:off x="29700" y="50292"/>
        <a:ext cx="6454203" cy="549000"/>
      </dsp:txXfrm>
    </dsp:sp>
    <dsp:sp modelId="{F2533906-9A23-9E45-ADFC-03A65D1A1647}">
      <dsp:nvSpPr>
        <dsp:cNvPr id="0" name=""/>
        <dsp:cNvSpPr/>
      </dsp:nvSpPr>
      <dsp:spPr>
        <a:xfrm>
          <a:off x="0" y="675072"/>
          <a:ext cx="6513603" cy="608400"/>
        </a:xfrm>
        <a:prstGeom prst="roundRect">
          <a:avLst/>
        </a:prstGeom>
        <a:solidFill>
          <a:schemeClr val="accent5">
            <a:hueOff val="751338"/>
            <a:satOff val="-3297"/>
            <a:lumOff val="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Education - 3years, 100+ births, NRP, CPR</a:t>
          </a:r>
        </a:p>
      </dsp:txBody>
      <dsp:txXfrm>
        <a:off x="29700" y="704772"/>
        <a:ext cx="6454203" cy="549000"/>
      </dsp:txXfrm>
    </dsp:sp>
    <dsp:sp modelId="{D0E39EAA-92D2-264A-AEF5-CCC5D4553F96}">
      <dsp:nvSpPr>
        <dsp:cNvPr id="0" name=""/>
        <dsp:cNvSpPr/>
      </dsp:nvSpPr>
      <dsp:spPr>
        <a:xfrm>
          <a:off x="0" y="1329552"/>
          <a:ext cx="6513603" cy="608400"/>
        </a:xfrm>
        <a:prstGeom prst="round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Insurance Reimbursement  – most third-party payers, including Medicaid</a:t>
          </a:r>
        </a:p>
      </dsp:txBody>
      <dsp:txXfrm>
        <a:off x="29700" y="1359252"/>
        <a:ext cx="6454203" cy="549000"/>
      </dsp:txXfrm>
    </dsp:sp>
    <dsp:sp modelId="{8691B470-5338-EE4F-A938-98E5873FE466}">
      <dsp:nvSpPr>
        <dsp:cNvPr id="0" name=""/>
        <dsp:cNvSpPr/>
      </dsp:nvSpPr>
      <dsp:spPr>
        <a:xfrm>
          <a:off x="0" y="1984032"/>
          <a:ext cx="6513603" cy="608400"/>
        </a:xfrm>
        <a:prstGeom prst="roundRect">
          <a:avLst/>
        </a:prstGeom>
        <a:solidFill>
          <a:schemeClr val="accent5">
            <a:hueOff val="2254013"/>
            <a:satOff val="-9892"/>
            <a:lumOff val="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Availability of professional liability insurance </a:t>
          </a:r>
        </a:p>
      </dsp:txBody>
      <dsp:txXfrm>
        <a:off x="29700" y="2013732"/>
        <a:ext cx="6454203" cy="549000"/>
      </dsp:txXfrm>
    </dsp:sp>
    <dsp:sp modelId="{3C33CBAB-0831-D54C-9071-E7D92925E5DD}">
      <dsp:nvSpPr>
        <dsp:cNvPr id="0" name=""/>
        <dsp:cNvSpPr/>
      </dsp:nvSpPr>
      <dsp:spPr>
        <a:xfrm>
          <a:off x="0" y="2638513"/>
          <a:ext cx="6513603" cy="608400"/>
        </a:xfrm>
        <a:prstGeom prst="round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Legend drugs and devices – WAC 246-834-250</a:t>
          </a:r>
        </a:p>
      </dsp:txBody>
      <dsp:txXfrm>
        <a:off x="29700" y="2668213"/>
        <a:ext cx="6454203" cy="549000"/>
      </dsp:txXfrm>
    </dsp:sp>
    <dsp:sp modelId="{942FA31A-080C-3C48-B167-4754721A32FA}">
      <dsp:nvSpPr>
        <dsp:cNvPr id="0" name=""/>
        <dsp:cNvSpPr/>
      </dsp:nvSpPr>
      <dsp:spPr>
        <a:xfrm>
          <a:off x="0" y="3292993"/>
          <a:ext cx="6513603" cy="608400"/>
        </a:xfrm>
        <a:prstGeom prst="roundRect">
          <a:avLst/>
        </a:prstGeom>
        <a:solidFill>
          <a:schemeClr val="accent5">
            <a:hueOff val="3756689"/>
            <a:satOff val="-16488"/>
            <a:lumOff val="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Quality Management Programs (MAWS, PMA, WARM)</a:t>
          </a:r>
        </a:p>
      </dsp:txBody>
      <dsp:txXfrm>
        <a:off x="29700" y="3322693"/>
        <a:ext cx="6454203" cy="549000"/>
      </dsp:txXfrm>
    </dsp:sp>
    <dsp:sp modelId="{0ECC7062-11D9-E04B-BC06-7CAF2FF41EDB}">
      <dsp:nvSpPr>
        <dsp:cNvPr id="0" name=""/>
        <dsp:cNvSpPr/>
      </dsp:nvSpPr>
      <dsp:spPr>
        <a:xfrm>
          <a:off x="0" y="3947473"/>
          <a:ext cx="6513603" cy="608400"/>
        </a:xfrm>
        <a:prstGeom prst="round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/>
            <a:t>“Indications for Discussion, Consultation, and Transfer of Care in a Home or Birth Center Midwifery Practice” </a:t>
          </a:r>
          <a:endParaRPr lang="en-US" sz="1600" kern="1200"/>
        </a:p>
      </dsp:txBody>
      <dsp:txXfrm>
        <a:off x="29700" y="3977173"/>
        <a:ext cx="6454203" cy="549000"/>
      </dsp:txXfrm>
    </dsp:sp>
    <dsp:sp modelId="{78EFD9E3-37D3-CB4F-B301-CBF19EACA3A1}">
      <dsp:nvSpPr>
        <dsp:cNvPr id="0" name=""/>
        <dsp:cNvSpPr/>
      </dsp:nvSpPr>
      <dsp:spPr>
        <a:xfrm>
          <a:off x="0" y="4601953"/>
          <a:ext cx="6513603" cy="608400"/>
        </a:xfrm>
        <a:prstGeom prst="roundRect">
          <a:avLst/>
        </a:prstGeom>
        <a:solidFill>
          <a:schemeClr val="accent5">
            <a:hueOff val="5259365"/>
            <a:satOff val="-23082"/>
            <a:lumOff val="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Mandatory data collection, continuing education, and peer review</a:t>
          </a:r>
        </a:p>
      </dsp:txBody>
      <dsp:txXfrm>
        <a:off x="29700" y="4631653"/>
        <a:ext cx="6454203" cy="549000"/>
      </dsp:txXfrm>
    </dsp:sp>
    <dsp:sp modelId="{6B85CF5B-C50C-864B-A246-9FBA7B76268D}">
      <dsp:nvSpPr>
        <dsp:cNvPr id="0" name=""/>
        <dsp:cNvSpPr/>
      </dsp:nvSpPr>
      <dsp:spPr>
        <a:xfrm>
          <a:off x="0" y="5256433"/>
          <a:ext cx="6513603" cy="60840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Highest integration score in the U.S.					</a:t>
          </a:r>
        </a:p>
      </dsp:txBody>
      <dsp:txXfrm>
        <a:off x="29700" y="5286133"/>
        <a:ext cx="6454203" cy="549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1FF89-8CDA-41F9-8CDD-D135ABFD95DA}">
      <dsp:nvSpPr>
        <dsp:cNvPr id="0" name=""/>
        <dsp:cNvSpPr/>
      </dsp:nvSpPr>
      <dsp:spPr>
        <a:xfrm>
          <a:off x="708743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D1C6B-83F9-4B83-8E2C-607831856B2C}">
      <dsp:nvSpPr>
        <dsp:cNvPr id="0" name=""/>
        <dsp:cNvSpPr/>
      </dsp:nvSpPr>
      <dsp:spPr>
        <a:xfrm>
          <a:off x="114749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2BD05-8F33-4668-A4FF-3BF0C79172B5}">
      <dsp:nvSpPr>
        <dsp:cNvPr id="0" name=""/>
        <dsp:cNvSpPr/>
      </dsp:nvSpPr>
      <dsp:spPr>
        <a:xfrm>
          <a:off x="5061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Identify a clinician champion</a:t>
          </a:r>
        </a:p>
      </dsp:txBody>
      <dsp:txXfrm>
        <a:off x="50618" y="3165669"/>
        <a:ext cx="3375000" cy="720000"/>
      </dsp:txXfrm>
    </dsp:sp>
    <dsp:sp modelId="{30DA12CE-D217-434D-B0EF-5BE68BA14BAF}">
      <dsp:nvSpPr>
        <dsp:cNvPr id="0" name=""/>
        <dsp:cNvSpPr/>
      </dsp:nvSpPr>
      <dsp:spPr>
        <a:xfrm>
          <a:off x="4674368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5E120-8270-4BF9-9C5F-B8FBDB40C9DB}">
      <dsp:nvSpPr>
        <dsp:cNvPr id="0" name=""/>
        <dsp:cNvSpPr/>
      </dsp:nvSpPr>
      <dsp:spPr>
        <a:xfrm>
          <a:off x="5113118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15480-E83C-487F-8FB5-F4C2BA0F6AE4}">
      <dsp:nvSpPr>
        <dsp:cNvPr id="0" name=""/>
        <dsp:cNvSpPr/>
      </dsp:nvSpPr>
      <dsp:spPr>
        <a:xfrm>
          <a:off x="4016243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Establish a Perinatal Transfer Committee</a:t>
          </a:r>
        </a:p>
      </dsp:txBody>
      <dsp:txXfrm>
        <a:off x="4016243" y="3165669"/>
        <a:ext cx="3375000" cy="720000"/>
      </dsp:txXfrm>
    </dsp:sp>
    <dsp:sp modelId="{A231872A-7559-41C5-9C35-A35C1C936E76}">
      <dsp:nvSpPr>
        <dsp:cNvPr id="0" name=""/>
        <dsp:cNvSpPr/>
      </dsp:nvSpPr>
      <dsp:spPr>
        <a:xfrm>
          <a:off x="8639993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3B1FB-C72F-476A-9E65-92280FD1E679}">
      <dsp:nvSpPr>
        <dsp:cNvPr id="0" name=""/>
        <dsp:cNvSpPr/>
      </dsp:nvSpPr>
      <dsp:spPr>
        <a:xfrm>
          <a:off x="907874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9C7D5-2A96-44A5-A809-E1D2A0205C76}">
      <dsp:nvSpPr>
        <dsp:cNvPr id="0" name=""/>
        <dsp:cNvSpPr/>
      </dsp:nvSpPr>
      <dsp:spPr>
        <a:xfrm>
          <a:off x="798186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Develop/adopt transfer tools</a:t>
          </a:r>
        </a:p>
      </dsp:txBody>
      <dsp:txXfrm>
        <a:off x="7981868" y="3165669"/>
        <a:ext cx="337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b="1" dirty="0"/>
          </a:p>
        </p:txBody>
      </p:sp>
      <p:sp>
        <p:nvSpPr>
          <p:cNvPr id="174" name="Google Shape;174;p1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-1"/>
            <a:ext cx="5486400" cy="93825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AB21E-EE20-D641-8FF1-8781DF2A3B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56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061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105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15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p1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:notes"/>
          <p:cNvSpPr txBox="1">
            <a:spLocks noGrp="1"/>
          </p:cNvSpPr>
          <p:nvPr>
            <p:ph type="body" idx="1"/>
          </p:nvPr>
        </p:nvSpPr>
        <p:spPr>
          <a:xfrm>
            <a:off x="685800" y="1256306"/>
            <a:ext cx="5486400" cy="68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en-US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</p:txBody>
      </p:sp>
      <p:sp>
        <p:nvSpPr>
          <p:cNvPr id="341" name="Google Shape;341;p1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700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:notes"/>
          <p:cNvSpPr txBox="1">
            <a:spLocks noGrp="1"/>
          </p:cNvSpPr>
          <p:nvPr>
            <p:ph type="body" idx="1"/>
          </p:nvPr>
        </p:nvSpPr>
        <p:spPr>
          <a:xfrm>
            <a:off x="685800" y="1256306"/>
            <a:ext cx="5486400" cy="68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p1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290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898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75" name="Google Shape;375;p1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53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2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lang="en-US" b="1" dirty="0"/>
          </a:p>
        </p:txBody>
      </p:sp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94" name="Google Shape;194;p3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07" name="Google Shape;207;p4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16" name="Google Shape;216;p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AB21E-EE20-D641-8FF1-8781DF2A3B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16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AB21E-EE20-D641-8FF1-8781DF2A3B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4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61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97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3E67-FB35-6B48-8283-D6CB2AD33999}" type="datetimeFigureOut">
              <a:rPr lang="en-US" smtClean="0"/>
              <a:pPr/>
              <a:t>9/13/21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024-4EE3-1E40-915D-158A4CA6D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:mv="urn:schemas-microsoft-com:mac:vml" xmlns="">
      <p:transition spd="slow" advClick="0" advTm="10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moothtransitions@qualityhealth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udrey.e.levine@gmail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/>
          <p:nvPr/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62" y="1209432"/>
            <a:ext cx="7388352" cy="1797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>
            <a:spLocks noGrp="1"/>
          </p:cNvSpPr>
          <p:nvPr>
            <p:ph type="subTitle" idx="1"/>
          </p:nvPr>
        </p:nvSpPr>
        <p:spPr>
          <a:xfrm>
            <a:off x="4973782" y="2798618"/>
            <a:ext cx="7068866" cy="31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ts val="2800"/>
            </a:pPr>
            <a:r>
              <a:rPr lang="en-US" sz="2800" b="1" dirty="0">
                <a:solidFill>
                  <a:srgbClr val="FFFFFF"/>
                </a:solidFill>
              </a:rPr>
              <a:t>Smooth Transitions™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800" b="1" dirty="0">
                <a:solidFill>
                  <a:srgbClr val="FFFFFF"/>
                </a:solidFill>
              </a:rPr>
              <a:t> Quality Improvement Program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Improving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ospital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ransfers from Planned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ommunity-based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irths </a:t>
            </a:r>
            <a:endParaRPr sz="3200" b="1" dirty="0">
              <a:solidFill>
                <a:schemeClr val="bg1"/>
              </a:solidFill>
            </a:endParaRPr>
          </a:p>
        </p:txBody>
      </p:sp>
      <p:pic>
        <p:nvPicPr>
          <p:cNvPr id="179" name="Google Shape;179;p27" descr="A close up of a logo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7878" y="5331000"/>
            <a:ext cx="3130120" cy="12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Licensed Midwives: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Landscape in Washington State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1D0CC321-48A0-44E3-B0E4-5FAF50916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9663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34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4FB82-2273-478B-8BFF-08FF18CB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Postpartum &amp; Newborn Care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5A289-BF96-482D-B265-7D4435BB9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08" y="245534"/>
            <a:ext cx="6906491" cy="6443134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Care for the newborn for 2 </a:t>
            </a:r>
            <a:r>
              <a:rPr lang="en-US" dirty="0" err="1"/>
              <a:t>wks</a:t>
            </a:r>
            <a:r>
              <a:rPr lang="en-US" dirty="0"/>
              <a:t> postpartum</a:t>
            </a:r>
          </a:p>
          <a:p>
            <a:r>
              <a:rPr lang="en-US" dirty="0"/>
              <a:t>Home/clinic visits (24hr, 3-5d, 1-2wk), phone calls, and final postpartum visits   (6-8 </a:t>
            </a:r>
            <a:r>
              <a:rPr lang="en-US" dirty="0" err="1"/>
              <a:t>wks</a:t>
            </a:r>
            <a:r>
              <a:rPr lang="en-US" dirty="0"/>
              <a:t> in office)</a:t>
            </a:r>
          </a:p>
          <a:p>
            <a:r>
              <a:rPr lang="en-US" dirty="0"/>
              <a:t>Newborn metabolic screening</a:t>
            </a:r>
          </a:p>
          <a:p>
            <a:r>
              <a:rPr lang="en-US" dirty="0"/>
              <a:t>CCHD screening</a:t>
            </a:r>
          </a:p>
          <a:p>
            <a:r>
              <a:rPr lang="en-US" dirty="0"/>
              <a:t>Newborn hearing screening</a:t>
            </a:r>
          </a:p>
          <a:p>
            <a:r>
              <a:rPr lang="en-US" dirty="0"/>
              <a:t>Weight checks </a:t>
            </a:r>
          </a:p>
          <a:p>
            <a:r>
              <a:rPr lang="en-US" dirty="0"/>
              <a:t>Jaundice assessment-labs prn</a:t>
            </a:r>
          </a:p>
          <a:p>
            <a:r>
              <a:rPr lang="en-US" dirty="0"/>
              <a:t>RH negative protocol-RHIG</a:t>
            </a:r>
          </a:p>
          <a:p>
            <a:r>
              <a:rPr lang="en-US" dirty="0"/>
              <a:t>Hepatitis B Vaccine</a:t>
            </a:r>
          </a:p>
          <a:p>
            <a:r>
              <a:rPr lang="en-US" dirty="0"/>
              <a:t>Breastfeeding support</a:t>
            </a:r>
          </a:p>
          <a:p>
            <a:r>
              <a:rPr lang="en-US" dirty="0"/>
              <a:t>Screening for postpartum mood disorders</a:t>
            </a:r>
          </a:p>
          <a:p>
            <a:r>
              <a:rPr lang="en-US" dirty="0"/>
              <a:t>Referrals to newborn care providers and lactation specialists prn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7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146FA-FEF9-9849-A2FD-5CBD59CC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Getting Started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366E147-2BC7-4923-B9E7-EBF9847DF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867594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623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/>
          <p:nvPr/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1"/>
          <p:cNvSpPr/>
          <p:nvPr/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1"/>
          <p:cNvSpPr/>
          <p:nvPr/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1"/>
          <p:cNvSpPr/>
          <p:nvPr/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1"/>
          <p:cNvSpPr txBox="1"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</a:rPr>
              <a:t>Next Steps</a:t>
            </a:r>
            <a:endParaRPr/>
          </a:p>
        </p:txBody>
      </p:sp>
      <p:sp>
        <p:nvSpPr>
          <p:cNvPr id="349" name="Google Shape;349;p41"/>
          <p:cNvSpPr txBox="1">
            <a:spLocks noGrp="1"/>
          </p:cNvSpPr>
          <p:nvPr>
            <p:ph type="body" idx="1"/>
          </p:nvPr>
        </p:nvSpPr>
        <p:spPr>
          <a:xfrm>
            <a:off x="7348918" y="1011836"/>
            <a:ext cx="4381023" cy="538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2400"/>
              <a:buNone/>
            </a:pPr>
            <a:r>
              <a:rPr lang="en-US" sz="2400" b="1" dirty="0"/>
              <a:t>Perinatal Transfer Committee Meetings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endParaRPr lang="en-US" dirty="0"/>
          </a:p>
          <a:p>
            <a:pPr marL="742950" lvl="1" indent="-285750">
              <a:spcBef>
                <a:spcPts val="0"/>
              </a:spcBef>
              <a:buSzPts val="2400"/>
            </a:pPr>
            <a:r>
              <a:rPr lang="en-US" sz="2000" dirty="0"/>
              <a:t>Meet regularly (2-4x/year)</a:t>
            </a:r>
          </a:p>
          <a:p>
            <a:pPr marL="685800" lvl="1" indent="-228600">
              <a:buSzPts val="2400"/>
            </a:pPr>
            <a:r>
              <a:rPr lang="en-US" sz="2000" dirty="0"/>
              <a:t>Examines what’s working/not working, any trends with transfers?</a:t>
            </a:r>
          </a:p>
          <a:p>
            <a:pPr marL="685800" lvl="1" indent="-228600">
              <a:buSzPts val="2400"/>
            </a:pPr>
            <a:r>
              <a:rPr lang="en-US" sz="2000" dirty="0"/>
              <a:t>Explores opportunities for interdisciplinary skills training and continuing education based on identified needs </a:t>
            </a:r>
          </a:p>
          <a:p>
            <a:pPr marL="685800" lvl="1" indent="-228600">
              <a:buSzPts val="2400"/>
            </a:pPr>
            <a:r>
              <a:rPr lang="en-US" sz="2000" dirty="0"/>
              <a:t>Develop additional QI opportunities (for example: midwife-to-midwife transfers of care; timely access to prenatal ultrasound, ECV, PTL assessments, therapeutic rest)</a:t>
            </a:r>
          </a:p>
          <a:p>
            <a:pPr marL="685800" lvl="1" indent="-228600">
              <a:buSzPts val="2400"/>
            </a:pPr>
            <a:endParaRPr lang="en-US" sz="1800" dirty="0"/>
          </a:p>
          <a:p>
            <a:pPr marL="685800" lvl="1" indent="-228600">
              <a:buSzPts val="2400"/>
            </a:pPr>
            <a:endParaRPr lang="en-US" sz="1800" dirty="0"/>
          </a:p>
        </p:txBody>
      </p:sp>
      <p:pic>
        <p:nvPicPr>
          <p:cNvPr id="9" name="Google Shape;335;p40">
            <a:extLst>
              <a:ext uri="{FF2B5EF4-FFF2-40B4-BE49-F238E27FC236}">
                <a16:creationId xmlns:a16="http://schemas.microsoft.com/office/drawing/2014/main" id="{A75FBE84-7085-4E57-A145-C09EB4B6C2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15" r="868" b="3"/>
          <a:stretch/>
        </p:blipFill>
        <p:spPr>
          <a:xfrm>
            <a:off x="4533898" y="2349124"/>
            <a:ext cx="3017520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/>
          <p:nvPr/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1"/>
          <p:cNvSpPr/>
          <p:nvPr/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1"/>
          <p:cNvSpPr/>
          <p:nvPr/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3078" y="2576514"/>
            <a:ext cx="1705848" cy="170584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1"/>
          <p:cNvSpPr/>
          <p:nvPr/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1"/>
          <p:cNvSpPr txBox="1"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Taking Quality Improvement to the Next Level</a:t>
            </a:r>
            <a:endParaRPr dirty="0"/>
          </a:p>
        </p:txBody>
      </p:sp>
      <p:sp>
        <p:nvSpPr>
          <p:cNvPr id="349" name="Google Shape;349;p41"/>
          <p:cNvSpPr txBox="1">
            <a:spLocks noGrp="1"/>
          </p:cNvSpPr>
          <p:nvPr>
            <p:ph type="body" idx="1"/>
          </p:nvPr>
        </p:nvSpPr>
        <p:spPr>
          <a:xfrm>
            <a:off x="7658103" y="795548"/>
            <a:ext cx="3759198" cy="527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indent="-228600">
              <a:buSzPts val="2000"/>
            </a:pPr>
            <a:endParaRPr lang="en-US" sz="3200" dirty="0"/>
          </a:p>
          <a:p>
            <a:pPr marL="228600" indent="-228600">
              <a:buSzPts val="2000"/>
            </a:pPr>
            <a:endParaRPr lang="en-US" sz="3200" dirty="0"/>
          </a:p>
          <a:p>
            <a:pPr marL="228600" indent="-228600">
              <a:buSzPts val="2000"/>
            </a:pPr>
            <a:r>
              <a:rPr lang="en-US" sz="3600" b="1" dirty="0"/>
              <a:t>Data collection &amp; Analysis</a:t>
            </a:r>
          </a:p>
          <a:p>
            <a:pPr marL="228600" indent="-228600">
              <a:buSzPts val="2000"/>
            </a:pPr>
            <a:endParaRPr lang="en-US" sz="3200" dirty="0"/>
          </a:p>
          <a:p>
            <a:pPr marL="0" indent="0">
              <a:buSzPts val="2000"/>
              <a:buNone/>
            </a:pPr>
            <a:endParaRPr lang="en-US"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4742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/>
          <p:nvPr/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1"/>
          <p:cNvSpPr/>
          <p:nvPr/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1"/>
          <p:cNvSpPr/>
          <p:nvPr/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3078" y="2576514"/>
            <a:ext cx="1705848" cy="170584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1"/>
          <p:cNvSpPr/>
          <p:nvPr/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1"/>
          <p:cNvSpPr txBox="1"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FFFFFF"/>
                </a:solidFill>
              </a:rPr>
              <a:t>On the Horizon</a:t>
            </a:r>
            <a:endParaRPr dirty="0"/>
          </a:p>
        </p:txBody>
      </p:sp>
      <p:sp>
        <p:nvSpPr>
          <p:cNvPr id="349" name="Google Shape;349;p41"/>
          <p:cNvSpPr txBox="1">
            <a:spLocks noGrp="1"/>
          </p:cNvSpPr>
          <p:nvPr>
            <p:ph type="body" idx="1"/>
          </p:nvPr>
        </p:nvSpPr>
        <p:spPr>
          <a:xfrm>
            <a:off x="7658103" y="795548"/>
            <a:ext cx="3759198" cy="527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indent="-228600">
              <a:buSzPts val="2000"/>
            </a:pPr>
            <a:endParaRPr lang="en-US" sz="3200" dirty="0"/>
          </a:p>
          <a:p>
            <a:pPr marL="228600" indent="-228600">
              <a:buSzPts val="2000"/>
            </a:pPr>
            <a:r>
              <a:rPr lang="en-US" sz="3600" b="1" dirty="0"/>
              <a:t>Multidisciplinary Protected Case Review</a:t>
            </a:r>
          </a:p>
          <a:p>
            <a:pPr marL="0" indent="0">
              <a:buSzPts val="2000"/>
              <a:buNone/>
            </a:pPr>
            <a:endParaRPr lang="en-US" sz="3200" dirty="0"/>
          </a:p>
          <a:p>
            <a:pPr marL="0" indent="0">
              <a:buSzPts val="2000"/>
              <a:buNone/>
            </a:pPr>
            <a:endParaRPr lang="en-US"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6F3AB3-1D04-4A4D-B111-F1B369815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037" y="2605087"/>
            <a:ext cx="16859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26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huffingtonpost.com/asset/,scalefit_600_noupscale/5807783e170000c316acce74.jpeg">
            <a:extLst>
              <a:ext uri="{FF2B5EF4-FFF2-40B4-BE49-F238E27FC236}">
                <a16:creationId xmlns:a16="http://schemas.microsoft.com/office/drawing/2014/main" id="{3991E97D-17AD-415C-8B17-E36E8615D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" r="-1" b="13845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35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:mv="urn:schemas-microsoft-com:mac:vml" xmlns=""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4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chemeClr val="dk1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8" name="Google Shape;378;p44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9" name="Google Shape;379;p44"/>
          <p:cNvSpPr txBox="1"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accent1"/>
                </a:solidFill>
              </a:rPr>
              <a:t>Thank You!</a:t>
            </a:r>
            <a:endParaRPr dirty="0"/>
          </a:p>
        </p:txBody>
      </p:sp>
      <p:sp>
        <p:nvSpPr>
          <p:cNvPr id="380" name="Google Shape;380;p44"/>
          <p:cNvSpPr txBox="1">
            <a:spLocks noGrp="1"/>
          </p:cNvSpPr>
          <p:nvPr>
            <p:ph type="body" idx="1"/>
          </p:nvPr>
        </p:nvSpPr>
        <p:spPr>
          <a:xfrm>
            <a:off x="4976031" y="742950"/>
            <a:ext cx="6377769" cy="515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lang="en-US" sz="2400" dirty="0"/>
          </a:p>
          <a:p>
            <a:pPr marL="0" lvl="0" indent="0">
              <a:spcBef>
                <a:spcPts val="600"/>
              </a:spcBef>
              <a:buSzPts val="2400"/>
              <a:buNone/>
            </a:pPr>
            <a:r>
              <a:rPr lang="en-US" sz="2400" dirty="0"/>
              <a:t>Melissa Denmark</a:t>
            </a:r>
          </a:p>
          <a:p>
            <a:pPr marL="0" lvl="0" indent="0">
              <a:spcBef>
                <a:spcPts val="600"/>
              </a:spcBef>
              <a:buSzPts val="2400"/>
              <a:buNone/>
            </a:pPr>
            <a:r>
              <a:rPr lang="en-US" sz="2400" dirty="0"/>
              <a:t>Smooth Transitions Program Coordinator</a:t>
            </a:r>
          </a:p>
          <a:p>
            <a:pPr marL="0" lvl="0" indent="0">
              <a:spcBef>
                <a:spcPts val="600"/>
              </a:spcBef>
              <a:buSzPts val="2400"/>
              <a:buNone/>
            </a:pPr>
            <a:r>
              <a:rPr lang="en-US" sz="2400" u="sng" dirty="0">
                <a:solidFill>
                  <a:schemeClr val="hlink"/>
                </a:solidFill>
                <a:hlinkClick r:id="rId3"/>
              </a:rPr>
              <a:t>smoothtransitions@qualityhealth.org</a:t>
            </a:r>
            <a:endParaRPr lang="en-US" sz="2400"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lang="en-US" sz="2400"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dirty="0"/>
              <a:t>Audrey Levine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dirty="0"/>
              <a:t>Co-Chair, Smooth Transitions Workgroup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u="sng" dirty="0">
                <a:solidFill>
                  <a:schemeClr val="hlink"/>
                </a:solidFill>
                <a:hlinkClick r:id="rId4"/>
              </a:rPr>
              <a:t>audrey.e.levine@gmail.com</a:t>
            </a:r>
            <a:endParaRPr lang="en-US" sz="2400" u="sng" dirty="0">
              <a:solidFill>
                <a:schemeClr val="hlink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lang="en-US" sz="2400" u="sng" dirty="0">
              <a:solidFill>
                <a:schemeClr val="hlink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u="sng" dirty="0" err="1">
                <a:solidFill>
                  <a:srgbClr val="0070C0"/>
                </a:solidFill>
              </a:rPr>
              <a:t>qualityhealth.org</a:t>
            </a:r>
            <a:r>
              <a:rPr lang="en-US" sz="2400" u="sng" dirty="0">
                <a:solidFill>
                  <a:srgbClr val="0070C0"/>
                </a:solidFill>
              </a:rPr>
              <a:t>/</a:t>
            </a:r>
            <a:r>
              <a:rPr lang="en-US" sz="2400" u="sng" dirty="0" err="1">
                <a:solidFill>
                  <a:srgbClr val="0070C0"/>
                </a:solidFill>
              </a:rPr>
              <a:t>smoothtransitions</a:t>
            </a:r>
            <a:r>
              <a:rPr lang="en-US" sz="2400" u="sng" dirty="0">
                <a:solidFill>
                  <a:srgbClr val="0070C0"/>
                </a:solidFill>
              </a:rPr>
              <a:t> </a:t>
            </a:r>
            <a:endParaRPr u="sng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85BDB-9458-44F0-9FDB-AAD756F90D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3" r="27722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47AEB-5C63-4CAB-A345-BBECBD92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 &amp; 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F40C7E4-8AA3-4F95-9B43-8C748F8B0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114300" indent="0"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1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242" y="330189"/>
            <a:ext cx="7001243" cy="170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/>
          <p:nvPr/>
        </p:nvSpPr>
        <p:spPr>
          <a:xfrm>
            <a:off x="838200" y="6318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5901944" y="1708879"/>
            <a:ext cx="5970265" cy="481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dirty="0">
                <a:solidFill>
                  <a:srgbClr val="FFFFFF"/>
                </a:solidFill>
              </a:rPr>
              <a:t>Support from: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❖"/>
            </a:pPr>
            <a:r>
              <a:rPr lang="en-US" sz="2000" dirty="0">
                <a:solidFill>
                  <a:srgbClr val="FFFFFF"/>
                </a:solidFill>
              </a:rPr>
              <a:t>Foundation for Health Care Quality – OB COAP</a:t>
            </a: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❖"/>
            </a:pPr>
            <a:r>
              <a:rPr lang="en-US" sz="2000" dirty="0">
                <a:solidFill>
                  <a:srgbClr val="FFFFFF"/>
                </a:solidFill>
              </a:rPr>
              <a:t>Washington State Hospital Association (WSHA)</a:t>
            </a: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❖"/>
            </a:pPr>
            <a:r>
              <a:rPr lang="en-US" sz="2000" dirty="0">
                <a:solidFill>
                  <a:srgbClr val="FFFFFF"/>
                </a:solidFill>
              </a:rPr>
              <a:t>Midwives’ Association of Washington State (MAWS)</a:t>
            </a: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❖"/>
            </a:pPr>
            <a:r>
              <a:rPr lang="en-US" sz="2000" dirty="0">
                <a:solidFill>
                  <a:srgbClr val="FFFFFF"/>
                </a:solidFill>
              </a:rPr>
              <a:t>Washington State Obstetrical Association (WSOA)</a:t>
            </a: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❖"/>
            </a:pPr>
            <a:r>
              <a:rPr lang="en-US" sz="2000" dirty="0">
                <a:solidFill>
                  <a:srgbClr val="FFFFFF"/>
                </a:solidFill>
              </a:rPr>
              <a:t>Washington State Department of Health (DOH)</a:t>
            </a: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❖"/>
            </a:pPr>
            <a:r>
              <a:rPr lang="en-US" sz="2000" dirty="0">
                <a:solidFill>
                  <a:srgbClr val="FFFFFF"/>
                </a:solidFill>
              </a:rPr>
              <a:t>Washington Affiliate of the ACNM</a:t>
            </a: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❖"/>
            </a:pPr>
            <a:r>
              <a:rPr lang="en-US" sz="2000" dirty="0">
                <a:solidFill>
                  <a:srgbClr val="FFFFFF"/>
                </a:solidFill>
              </a:rPr>
              <a:t>American Institutes for Research (AIR) grant</a:t>
            </a:r>
          </a:p>
          <a:p>
            <a:pPr marL="228600" indent="-228600">
              <a:buClr>
                <a:srgbClr val="FFFFFF"/>
              </a:buClr>
              <a:buSzPts val="2000"/>
              <a:buFont typeface="Noto Sans Symbols"/>
              <a:buChar char="❖"/>
            </a:pPr>
            <a:r>
              <a:rPr lang="en-US" sz="2000" dirty="0">
                <a:solidFill>
                  <a:srgbClr val="FFFFFF"/>
                </a:solidFill>
              </a:rPr>
              <a:t>Washington Alliance for Responsible Midwifery (WARM)</a:t>
            </a:r>
          </a:p>
          <a:p>
            <a:pPr marL="228600" indent="-228600">
              <a:buClr>
                <a:srgbClr val="FFFFFF"/>
              </a:buClr>
              <a:buSzPts val="2000"/>
              <a:buFont typeface="Noto Sans Symbols"/>
              <a:buChar char="❖"/>
            </a:pPr>
            <a:r>
              <a:rPr lang="en-US" sz="2000" dirty="0">
                <a:solidFill>
                  <a:srgbClr val="FFFFFF"/>
                </a:solidFill>
              </a:rPr>
              <a:t>OB Hospitalist Group, Inc (OBHG)</a:t>
            </a:r>
            <a:endParaRPr lang="en-US" sz="2000"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dirty="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2A219-9BD5-6F46-B48A-B5C5031836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75" r="1" b="14192"/>
          <a:stretch/>
        </p:blipFill>
        <p:spPr>
          <a:xfrm>
            <a:off x="0" y="2589215"/>
            <a:ext cx="5765787" cy="29455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/>
          <p:nvPr/>
        </p:nvSpPr>
        <p:spPr>
          <a:xfrm>
            <a:off x="-1" y="1"/>
            <a:ext cx="46124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29"/>
          <p:cNvCxnSpPr/>
          <p:nvPr/>
        </p:nvCxnSpPr>
        <p:spPr>
          <a:xfrm rot="10800000">
            <a:off x="762000" y="2971800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FFFFF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Smooth Transitions Workgroup</a:t>
            </a:r>
            <a:br>
              <a:rPr lang="en-US" b="1" dirty="0">
                <a:solidFill>
                  <a:srgbClr val="FFFFFF"/>
                </a:solidFill>
              </a:rPr>
            </a:b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4AF717-547F-7B4B-89DB-E3EF87C9D70C}"/>
              </a:ext>
            </a:extLst>
          </p:cNvPr>
          <p:cNvSpPr/>
          <p:nvPr/>
        </p:nvSpPr>
        <p:spPr>
          <a:xfrm>
            <a:off x="5198286" y="1018360"/>
            <a:ext cx="6554696" cy="468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lnSpc>
                <a:spcPct val="90000"/>
              </a:lnSpc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Audrey Levine, LM, CPM (Retired) – Co-Chair</a:t>
            </a:r>
            <a:endParaRPr lang="en-US" sz="1800" dirty="0"/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Robin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deRegt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MD – Co-Chair </a:t>
            </a:r>
            <a:endParaRPr lang="en-US" sz="1800" dirty="0"/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Melissa Denmark, LM, CPM - Program Coordinator</a:t>
            </a:r>
            <a:endParaRPr lang="en-US" sz="1800" dirty="0"/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Dale Reisner, MD – Swedish Medical Center</a:t>
            </a:r>
            <a:endParaRPr lang="en-US" sz="1800" dirty="0"/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 Lewis, MD – Northwest Hospital</a:t>
            </a:r>
            <a:endParaRPr lang="en-US" sz="1800" dirty="0"/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Tiffani Buck, MSN, RN – Women’s Health &amp; Perinatal Public Health Nurse Consultant – WA Department of Health</a:t>
            </a:r>
            <a:endParaRPr lang="en-US" sz="1800" dirty="0"/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Jamie George, CNM – Providence Regional Medical Center</a:t>
            </a:r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Brooke Jardine, MD – PeaceHealth St. Joseph Medical Center</a:t>
            </a:r>
            <a:endParaRPr lang="en-US" sz="1800" dirty="0"/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Rachel Wortman-Morris, PhD - Health Care Consumer/Advocate</a:t>
            </a:r>
            <a:endParaRPr lang="en-US" sz="1800" dirty="0"/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Beth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Arcese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LM, CPM </a:t>
            </a:r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Frank Andersen, MD, Clinical Education Director, WSU</a:t>
            </a:r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Kristin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Sitcov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Executive Director, Foundation for Health Care Quality</a:t>
            </a:r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Christina Long, DO–Medical Director NICU, Valley Medical Center</a:t>
            </a:r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Meghan Smith, MSN, RNC-OB-Sacred Heart Medical Center</a:t>
            </a:r>
          </a:p>
          <a:p>
            <a:pPr marL="171450" lvl="1" indent="-171450">
              <a:lnSpc>
                <a:spcPct val="90000"/>
              </a:lnSpc>
              <a:spcBef>
                <a:spcPts val="240"/>
              </a:spcBef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Amy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Siedewand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LM, CPM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chemeClr val="dk1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30"/>
          <p:cNvCxnSpPr/>
          <p:nvPr/>
        </p:nvCxnSpPr>
        <p:spPr>
          <a:xfrm>
            <a:off x="4654296" y="2057400"/>
            <a:ext cx="0" cy="2743200"/>
          </a:xfrm>
          <a:prstGeom prst="straightConnector1">
            <a:avLst/>
          </a:prstGeom>
          <a:noFill/>
          <a:ln w="1905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Smooth Transitions</a:t>
            </a: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4976025" y="562575"/>
            <a:ext cx="6377700" cy="5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/>
              <a:t>Mission:</a:t>
            </a:r>
            <a:r>
              <a:rPr lang="en-US" sz="2000"/>
              <a:t> 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To address our shared responsibility for improving 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hospital transfers from planned community-based 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births to promote greater patient safety and satisfaction.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/>
              <a:t>Goals:</a:t>
            </a:r>
            <a:endParaRPr sz="2000" b="1"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Improve the safety and efficiency of the transfer process through the establishment of system-wide protocols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Collect and analyze transfer outcome data for the purpose of quality improvement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Build greater collaboration between community-based midwives, EMS, and hospital care team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Enhance the patient experience of care when transfers occur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chemeClr val="dk1">
              <a:alpha val="9803"/>
            </a:schemeClr>
          </a:solidFill>
          <a:ln w="127000" cap="sq" cmpd="thinThick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ACOG Committee Opinion</a:t>
            </a:r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838200" y="2057400"/>
            <a:ext cx="10515600" cy="429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 i="1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 i="1" dirty="0"/>
              <a:t>Although the American College of Obstetricians and Gynecologists believes that hospitals and accredited birth centers are the safest settings for birth, </a:t>
            </a:r>
            <a:r>
              <a:rPr lang="en-US" sz="1800" b="1" i="1" dirty="0"/>
              <a:t>each woman has the right to make a medically informed decision about delivery</a:t>
            </a:r>
            <a:r>
              <a:rPr lang="en-US" sz="1800" i="1" dirty="0"/>
              <a:t>.</a:t>
            </a: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 i="1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 i="1" dirty="0"/>
              <a:t>Several factors are critical to reducing perinatal mortality rates and achieving favorable home birth outcomes (including) ready access to consultation and </a:t>
            </a:r>
            <a:r>
              <a:rPr lang="en-US" sz="1800" b="1" i="1" dirty="0"/>
              <a:t>access to safe and timely transport to nearby hospitals</a:t>
            </a:r>
            <a:r>
              <a:rPr lang="en-US" sz="1800" i="1" dirty="0"/>
              <a:t>.</a:t>
            </a: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 i="1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 i="1" dirty="0"/>
              <a:t>When antepartum, intrapartum, or postpartum transfer of a woman from home to a hospital occurs, the receiving health care provider should </a:t>
            </a:r>
            <a:r>
              <a:rPr lang="en-US" sz="1800" b="1" i="1" dirty="0"/>
              <a:t>maintain a nonjudgmental demeanor </a:t>
            </a:r>
            <a:r>
              <a:rPr lang="en-US" sz="1800" i="1" dirty="0"/>
              <a:t>with regard to the woman and those individuals accompanying her to the hospital.</a:t>
            </a: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 i="1"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 b="1" i="1" dirty="0"/>
              <a:t>		Committee Opinion Number 697, April 2017 (reaffirmed in 2020)</a:t>
            </a:r>
            <a:endParaRPr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289" r="1" b="1317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09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:mv="urn:schemas-microsoft-com:mac:vml"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r="293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/>
              <a:t>WA State Birth Data (2018)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sz="1900"/>
              <a:t>Total births *        			85,842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900"/>
              <a:t>Hospitals               			82,604            96.2%	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900"/>
              <a:t>Freestanding Birth Centers          	  1,288              1.5%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900"/>
              <a:t>Home Births           		  	  1,828              2.1%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90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900" b="1"/>
              <a:t>* Includes federal facilities, born on arrival, other unknowns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90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90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90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900"/>
              <a:t>WA State Department of Health, Center for Health Statistics, Health Utilization Tables (2018)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7087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50520-B5AA-EF40-9E53-53C45D0F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en-US" sz="4000" b="1"/>
              <a:t>Community Birth Outcomes</a:t>
            </a:r>
            <a:br>
              <a:rPr lang="en-US" sz="4000" b="1"/>
            </a:br>
            <a:r>
              <a:rPr lang="en-US" sz="4000" b="1"/>
              <a:t>MAWS Data in OB COAP 2015 - 2020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0E2DC-2BE9-4841-AECC-C7BD81816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en-US" sz="2000"/>
              <a:t>11,442 planned community births (at time of labor)</a:t>
            </a:r>
          </a:p>
          <a:p>
            <a:pPr lvl="1"/>
            <a:r>
              <a:rPr lang="en-US" sz="2000"/>
              <a:t>85% of these births (n=9,737) occurred in their intended location (home or birth center)</a:t>
            </a:r>
          </a:p>
          <a:p>
            <a:pPr lvl="1"/>
            <a:r>
              <a:rPr lang="en-US" sz="2000"/>
              <a:t>Overall c-section rate was 5.3% (n=608) </a:t>
            </a:r>
          </a:p>
          <a:p>
            <a:pPr lvl="2"/>
            <a:r>
              <a:rPr lang="en-US"/>
              <a:t>Nulliparous c-section rate was 12.4% (n=507)</a:t>
            </a:r>
          </a:p>
          <a:p>
            <a:pPr lvl="2"/>
            <a:r>
              <a:rPr lang="en-US"/>
              <a:t>Multiparous c-section rate/no prior history of c-section was 1.0% (n=72)</a:t>
            </a:r>
          </a:p>
          <a:p>
            <a:pPr lvl="2"/>
            <a:r>
              <a:rPr lang="en-US"/>
              <a:t>Multiparous c-section rate/labor after prior c-section was 10.7% (n=29)</a:t>
            </a:r>
          </a:p>
          <a:p>
            <a:pPr lvl="1"/>
            <a:r>
              <a:rPr lang="en-US" sz="2000"/>
              <a:t>Spontaneous vaginal birth rate was 93.8% (n=10,733)</a:t>
            </a:r>
          </a:p>
          <a:p>
            <a:pPr lvl="1"/>
            <a:r>
              <a:rPr lang="en-US" sz="2000"/>
              <a:t>Physiologic birth rate was 84.1% (n=9,626)</a:t>
            </a:r>
          </a:p>
          <a:p>
            <a:pPr marL="571500" lvl="1" indent="0">
              <a:buNone/>
            </a:pPr>
            <a:endParaRPr lang="en-US" sz="2000" b="1"/>
          </a:p>
          <a:p>
            <a:pPr lvl="1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99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0D152-CE59-4F45-B6DB-8F27A3A8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Community Birth Transfers </a:t>
            </a:r>
            <a:br>
              <a:rPr lang="en-US" b="1"/>
            </a:br>
            <a:r>
              <a:rPr lang="en-US" b="1"/>
              <a:t>Data in OB COAP 2015 - 2020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E1C30-C6F4-1E43-8FE2-8EB07720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000" dirty="0"/>
              <a:t>Intrapartum transfer rate						14.9% (1,705)	</a:t>
            </a:r>
          </a:p>
          <a:p>
            <a:pPr marL="114300" indent="0">
              <a:buNone/>
            </a:pPr>
            <a:r>
              <a:rPr lang="en-US" sz="2000" dirty="0"/>
              <a:t>	Nulliparous transfer rate					32.3% (1,326)</a:t>
            </a:r>
          </a:p>
          <a:p>
            <a:pPr marL="114300" indent="0">
              <a:buNone/>
            </a:pPr>
            <a:r>
              <a:rPr lang="en-US" sz="2000" dirty="0"/>
              <a:t>	Multiparous transfer rate					  5.2% (379)</a:t>
            </a:r>
          </a:p>
          <a:p>
            <a:pPr marL="114300" indent="0">
              <a:buNone/>
            </a:pPr>
            <a:r>
              <a:rPr lang="en-US" sz="2000" dirty="0"/>
              <a:t>C-section rate for transfers					35.7% (608)</a:t>
            </a:r>
          </a:p>
          <a:p>
            <a:pPr marL="114300" indent="0">
              <a:buNone/>
            </a:pPr>
            <a:r>
              <a:rPr lang="en-US" sz="2000" dirty="0"/>
              <a:t>Postpartum transfer rate (&lt;6 hours after birth)			  2.9% (284)</a:t>
            </a:r>
          </a:p>
          <a:p>
            <a:pPr marL="114300" indent="0">
              <a:buNone/>
            </a:pPr>
            <a:r>
              <a:rPr lang="en-US" sz="2000" dirty="0"/>
              <a:t>Postpartum hospital admissions rate (&lt;6 hours – 30 days PP)		  1.0% (117)</a:t>
            </a:r>
          </a:p>
          <a:p>
            <a:pPr marL="114300" indent="0">
              <a:buNone/>
            </a:pPr>
            <a:r>
              <a:rPr lang="en-US" sz="2000" dirty="0"/>
              <a:t>Neonatal transfer rate (&lt;6 hours after birth)			  	  2.1% (201)</a:t>
            </a:r>
          </a:p>
          <a:p>
            <a:pPr marL="114300" indent="0">
              <a:buNone/>
            </a:pPr>
            <a:r>
              <a:rPr lang="en-US" sz="2000" dirty="0"/>
              <a:t>Neonatal hospital admission rate(&gt;6 hours – 30 days after birth)	  	  2.3% (266)</a:t>
            </a:r>
          </a:p>
          <a:p>
            <a:pPr marL="114300" indent="0">
              <a:buNone/>
            </a:pPr>
            <a:r>
              <a:rPr lang="en-US" sz="2000" dirty="0"/>
              <a:t>Perinatal death rate (intrapartum + neonatal &lt; 7 days)		  	  0.87% (10)														</a:t>
            </a:r>
          </a:p>
        </p:txBody>
      </p:sp>
    </p:spTree>
    <p:extLst>
      <p:ext uri="{BB962C8B-B14F-4D97-AF65-F5344CB8AC3E}">
        <p14:creationId xmlns:p14="http://schemas.microsoft.com/office/powerpoint/2010/main" val="176182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1140</Words>
  <Application>Microsoft Macintosh PowerPoint</Application>
  <PresentationFormat>Widescreen</PresentationFormat>
  <Paragraphs>163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Noto Sans Symbols</vt:lpstr>
      <vt:lpstr>Office Theme</vt:lpstr>
      <vt:lpstr>Office Theme</vt:lpstr>
      <vt:lpstr>PowerPoint Presentation</vt:lpstr>
      <vt:lpstr>PowerPoint Presentation</vt:lpstr>
      <vt:lpstr> Smooth Transitions Workgroup </vt:lpstr>
      <vt:lpstr>Smooth Transitions</vt:lpstr>
      <vt:lpstr>ACOG Committee Opinion</vt:lpstr>
      <vt:lpstr>PowerPoint Presentation</vt:lpstr>
      <vt:lpstr>WA State Birth Data (2018)</vt:lpstr>
      <vt:lpstr>Community Birth Outcomes MAWS Data in OB COAP 2015 - 2020</vt:lpstr>
      <vt:lpstr>Community Birth Transfers  Data in OB COAP 2015 - 2020</vt:lpstr>
      <vt:lpstr>Licensed Midwives:  Landscape in Washington State</vt:lpstr>
      <vt:lpstr>Postpartum &amp; Newborn Care </vt:lpstr>
      <vt:lpstr>Getting Started</vt:lpstr>
      <vt:lpstr>Next Steps</vt:lpstr>
      <vt:lpstr>Taking Quality Improvement to the Next Level</vt:lpstr>
      <vt:lpstr>On the Horizon</vt:lpstr>
      <vt:lpstr>PowerPoint Presentation</vt:lpstr>
      <vt:lpstr>Thank You!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Denmark</dc:creator>
  <cp:lastModifiedBy>Audrey Levine</cp:lastModifiedBy>
  <cp:revision>16</cp:revision>
  <cp:lastPrinted>2020-12-07T23:51:01Z</cp:lastPrinted>
  <dcterms:created xsi:type="dcterms:W3CDTF">2020-12-07T17:21:29Z</dcterms:created>
  <dcterms:modified xsi:type="dcterms:W3CDTF">2021-09-13T21:44:38Z</dcterms:modified>
</cp:coreProperties>
</file>