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4.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4"/>
    <p:sldMasterId id="2147483672" r:id="rId5"/>
    <p:sldMasterId id="2147483674" r:id="rId6"/>
    <p:sldMasterId id="2147483686" r:id="rId7"/>
    <p:sldMasterId id="2147483689" r:id="rId8"/>
  </p:sldMasterIdLst>
  <p:notesMasterIdLst>
    <p:notesMasterId r:id="rId34"/>
  </p:notesMasterIdLst>
  <p:sldIdLst>
    <p:sldId id="307" r:id="rId9"/>
    <p:sldId id="288" r:id="rId10"/>
    <p:sldId id="316" r:id="rId11"/>
    <p:sldId id="279" r:id="rId12"/>
    <p:sldId id="315" r:id="rId13"/>
    <p:sldId id="303" r:id="rId14"/>
    <p:sldId id="257" r:id="rId15"/>
    <p:sldId id="259" r:id="rId16"/>
    <p:sldId id="317" r:id="rId17"/>
    <p:sldId id="310" r:id="rId18"/>
    <p:sldId id="283" r:id="rId19"/>
    <p:sldId id="267" r:id="rId20"/>
    <p:sldId id="299" r:id="rId21"/>
    <p:sldId id="300" r:id="rId22"/>
    <p:sldId id="308" r:id="rId23"/>
    <p:sldId id="270" r:id="rId24"/>
    <p:sldId id="309" r:id="rId25"/>
    <p:sldId id="274" r:id="rId26"/>
    <p:sldId id="313" r:id="rId27"/>
    <p:sldId id="276" r:id="rId28"/>
    <p:sldId id="277" r:id="rId29"/>
    <p:sldId id="278" r:id="rId30"/>
    <p:sldId id="311" r:id="rId31"/>
    <p:sldId id="296" r:id="rId32"/>
    <p:sldId id="314" r:id="rId33"/>
  </p:sldIdLst>
  <p:sldSz cx="12192000" cy="6858000"/>
  <p:notesSz cx="6858000" cy="931386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873588-D648-4A60-8FAA-A812CADED70B}" v="58" dt="2024-05-17T21:04:29.7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2" autoAdjust="0"/>
    <p:restoredTop sz="71335" autoAdjust="0"/>
  </p:normalViewPr>
  <p:slideViewPr>
    <p:cSldViewPr snapToGrid="0">
      <p:cViewPr varScale="1">
        <p:scale>
          <a:sx n="59" d="100"/>
          <a:sy n="59" d="100"/>
        </p:scale>
        <p:origin x="1015" y="27"/>
      </p:cViewPr>
      <p:guideLst/>
    </p:cSldViewPr>
  </p:slideViewPr>
  <p:notesTextViewPr>
    <p:cViewPr>
      <p:scale>
        <a:sx n="1" d="1"/>
        <a:sy n="1" d="1"/>
      </p:scale>
      <p:origin x="0" y="0"/>
    </p:cViewPr>
  </p:notesTextViewPr>
  <p:notesViewPr>
    <p:cSldViewPr snapToGrid="0">
      <p:cViewPr varScale="1">
        <p:scale>
          <a:sx n="47" d="100"/>
          <a:sy n="47" d="100"/>
        </p:scale>
        <p:origin x="2782" y="3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microsoft.com/office/2015/10/relationships/revisionInfo" Target="revisionInfo.xml"/><Relationship Id="rId21" Type="http://schemas.openxmlformats.org/officeDocument/2006/relationships/slide" Target="slides/slide13.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6FE5FC-87B5-4B2C-9F34-3780EBB5170F}"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03D7719F-8748-459D-A903-52DCF48E4F84}">
      <dgm:prSet custT="1"/>
      <dgm:spPr/>
      <dgm:t>
        <a:bodyPr/>
        <a:lstStyle/>
        <a:p>
          <a:r>
            <a:rPr lang="en-US" sz="1800" dirty="0"/>
            <a:t>From 2019 – 2020, there was a 19.5% increase in community births across the United States. Greatest increase was among Black birthing people.</a:t>
          </a:r>
          <a:endParaRPr lang="en-US" sz="1800" i="1" dirty="0"/>
        </a:p>
        <a:p>
          <a:r>
            <a:rPr lang="en-US" sz="1800" i="1" dirty="0" err="1"/>
            <a:t>MacDorman</a:t>
          </a:r>
          <a:r>
            <a:rPr lang="en-US" sz="1800" i="1" dirty="0"/>
            <a:t>, M. et al. United States Community Births Increased by 20% from 2019 to 2020. Birth. 25 February 2022</a:t>
          </a:r>
          <a:endParaRPr lang="en-US" sz="1800" dirty="0"/>
        </a:p>
      </dgm:t>
    </dgm:pt>
    <dgm:pt modelId="{F2E88D09-CD78-45C4-AB84-087FACD4C370}" type="parTrans" cxnId="{6DC08F61-9C98-4C84-8E38-471ABDD79DE3}">
      <dgm:prSet/>
      <dgm:spPr/>
      <dgm:t>
        <a:bodyPr/>
        <a:lstStyle/>
        <a:p>
          <a:endParaRPr lang="en-US"/>
        </a:p>
      </dgm:t>
    </dgm:pt>
    <dgm:pt modelId="{A91E28C7-D0AB-452E-9D39-9B2FA5E8B7C8}" type="sibTrans" cxnId="{6DC08F61-9C98-4C84-8E38-471ABDD79DE3}">
      <dgm:prSet/>
      <dgm:spPr/>
      <dgm:t>
        <a:bodyPr/>
        <a:lstStyle/>
        <a:p>
          <a:endParaRPr lang="en-US"/>
        </a:p>
      </dgm:t>
    </dgm:pt>
    <dgm:pt modelId="{A0F8DBAF-B0EF-425E-AD42-E63CDD68FC5D}">
      <dgm:prSet custT="1"/>
      <dgm:spPr/>
      <dgm:t>
        <a:bodyPr/>
        <a:lstStyle/>
        <a:p>
          <a:r>
            <a:rPr lang="en-US" sz="1800" dirty="0"/>
            <a:t>“Expanding access to care in community birth settings is a cost-effective solution to providing higher quality care and better birth outcomes, and – with intentional focus – to advancing  birth equity.”</a:t>
          </a:r>
          <a:endParaRPr lang="en-US" sz="1800" i="1" dirty="0"/>
        </a:p>
        <a:p>
          <a:r>
            <a:rPr lang="en-US" sz="1700" i="1" dirty="0"/>
            <a:t>National Partnership for Women &amp; Families. Improving Our Maternity Care Now Through Community Birth Settings. Policy Report issued April 2022</a:t>
          </a:r>
        </a:p>
      </dgm:t>
    </dgm:pt>
    <dgm:pt modelId="{0AFF3BBE-F6BE-4001-A17A-245A04BBC417}" type="parTrans" cxnId="{996B2306-4D05-4081-A8D6-39DC8781F595}">
      <dgm:prSet/>
      <dgm:spPr/>
      <dgm:t>
        <a:bodyPr/>
        <a:lstStyle/>
        <a:p>
          <a:endParaRPr lang="en-US"/>
        </a:p>
      </dgm:t>
    </dgm:pt>
    <dgm:pt modelId="{CF4BF60B-9C0B-4F46-BEBD-201C0F5B5E90}" type="sibTrans" cxnId="{996B2306-4D05-4081-A8D6-39DC8781F595}">
      <dgm:prSet/>
      <dgm:spPr/>
      <dgm:t>
        <a:bodyPr/>
        <a:lstStyle/>
        <a:p>
          <a:endParaRPr lang="en-US"/>
        </a:p>
      </dgm:t>
    </dgm:pt>
    <dgm:pt modelId="{9FA29D17-22E6-2E4A-A85F-9FCB76888DCF}" type="pres">
      <dgm:prSet presAssocID="{DA6FE5FC-87B5-4B2C-9F34-3780EBB5170F}" presName="linear" presStyleCnt="0">
        <dgm:presLayoutVars>
          <dgm:animLvl val="lvl"/>
          <dgm:resizeHandles val="exact"/>
        </dgm:presLayoutVars>
      </dgm:prSet>
      <dgm:spPr/>
    </dgm:pt>
    <dgm:pt modelId="{503F5668-A627-A541-B9A6-2FEA4EE29296}" type="pres">
      <dgm:prSet presAssocID="{03D7719F-8748-459D-A903-52DCF48E4F84}" presName="parentText" presStyleLbl="node1" presStyleIdx="0" presStyleCnt="2" custScaleY="155070">
        <dgm:presLayoutVars>
          <dgm:chMax val="0"/>
          <dgm:bulletEnabled val="1"/>
        </dgm:presLayoutVars>
      </dgm:prSet>
      <dgm:spPr/>
    </dgm:pt>
    <dgm:pt modelId="{18811B10-EC01-B445-92C3-BD6DC518E83E}" type="pres">
      <dgm:prSet presAssocID="{A91E28C7-D0AB-452E-9D39-9B2FA5E8B7C8}" presName="spacer" presStyleCnt="0"/>
      <dgm:spPr/>
    </dgm:pt>
    <dgm:pt modelId="{DCE2A16E-F551-FD49-8D57-361B2E6E9B64}" type="pres">
      <dgm:prSet presAssocID="{A0F8DBAF-B0EF-425E-AD42-E63CDD68FC5D}" presName="parentText" presStyleLbl="node1" presStyleIdx="1" presStyleCnt="2" custScaleY="145440">
        <dgm:presLayoutVars>
          <dgm:chMax val="0"/>
          <dgm:bulletEnabled val="1"/>
        </dgm:presLayoutVars>
      </dgm:prSet>
      <dgm:spPr/>
    </dgm:pt>
  </dgm:ptLst>
  <dgm:cxnLst>
    <dgm:cxn modelId="{996B2306-4D05-4081-A8D6-39DC8781F595}" srcId="{DA6FE5FC-87B5-4B2C-9F34-3780EBB5170F}" destId="{A0F8DBAF-B0EF-425E-AD42-E63CDD68FC5D}" srcOrd="1" destOrd="0" parTransId="{0AFF3BBE-F6BE-4001-A17A-245A04BBC417}" sibTransId="{CF4BF60B-9C0B-4F46-BEBD-201C0F5B5E90}"/>
    <dgm:cxn modelId="{4E574F40-3734-0F4D-A8ED-1F4CE6630540}" type="presOf" srcId="{DA6FE5FC-87B5-4B2C-9F34-3780EBB5170F}" destId="{9FA29D17-22E6-2E4A-A85F-9FCB76888DCF}" srcOrd="0" destOrd="0" presId="urn:microsoft.com/office/officeart/2005/8/layout/vList2"/>
    <dgm:cxn modelId="{6DC08F61-9C98-4C84-8E38-471ABDD79DE3}" srcId="{DA6FE5FC-87B5-4B2C-9F34-3780EBB5170F}" destId="{03D7719F-8748-459D-A903-52DCF48E4F84}" srcOrd="0" destOrd="0" parTransId="{F2E88D09-CD78-45C4-AB84-087FACD4C370}" sibTransId="{A91E28C7-D0AB-452E-9D39-9B2FA5E8B7C8}"/>
    <dgm:cxn modelId="{80F8507E-FD5D-6748-AFFF-272E731A42C2}" type="presOf" srcId="{03D7719F-8748-459D-A903-52DCF48E4F84}" destId="{503F5668-A627-A541-B9A6-2FEA4EE29296}" srcOrd="0" destOrd="0" presId="urn:microsoft.com/office/officeart/2005/8/layout/vList2"/>
    <dgm:cxn modelId="{4F1F06F2-0E7C-774B-8357-B1FB4C9C3906}" type="presOf" srcId="{A0F8DBAF-B0EF-425E-AD42-E63CDD68FC5D}" destId="{DCE2A16E-F551-FD49-8D57-361B2E6E9B64}" srcOrd="0" destOrd="0" presId="urn:microsoft.com/office/officeart/2005/8/layout/vList2"/>
    <dgm:cxn modelId="{0F1CC6C4-8229-D14F-A4E5-8DD764EEADDC}" type="presParOf" srcId="{9FA29D17-22E6-2E4A-A85F-9FCB76888DCF}" destId="{503F5668-A627-A541-B9A6-2FEA4EE29296}" srcOrd="0" destOrd="0" presId="urn:microsoft.com/office/officeart/2005/8/layout/vList2"/>
    <dgm:cxn modelId="{728E4AB7-90C8-F842-A88C-35F6773CE768}" type="presParOf" srcId="{9FA29D17-22E6-2E4A-A85F-9FCB76888DCF}" destId="{18811B10-EC01-B445-92C3-BD6DC518E83E}" srcOrd="1" destOrd="0" presId="urn:microsoft.com/office/officeart/2005/8/layout/vList2"/>
    <dgm:cxn modelId="{C8AA23C9-E64D-384A-8859-0763D55DC44D}" type="presParOf" srcId="{9FA29D17-22E6-2E4A-A85F-9FCB76888DCF}" destId="{DCE2A16E-F551-FD49-8D57-361B2E6E9B64}"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0E2170-674C-4D14-93BF-E452AF87E03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DA8B983-FF45-48E4-A1B7-E583A09C4482}">
      <dgm:prSet/>
      <dgm:spPr/>
      <dgm:t>
        <a:bodyPr/>
        <a:lstStyle/>
        <a:p>
          <a:r>
            <a:rPr lang="en-US" b="1" i="0"/>
            <a:t>Evergreen Health Medical Center</a:t>
          </a:r>
          <a:endParaRPr lang="en-US" b="1"/>
        </a:p>
      </dgm:t>
    </dgm:pt>
    <dgm:pt modelId="{2F69A496-FDE5-4C88-89D7-F6831867E09D}" type="parTrans" cxnId="{BA3F79EA-6B4C-41B9-9C6C-FEC74E7DB775}">
      <dgm:prSet/>
      <dgm:spPr/>
      <dgm:t>
        <a:bodyPr/>
        <a:lstStyle/>
        <a:p>
          <a:endParaRPr lang="en-US"/>
        </a:p>
      </dgm:t>
    </dgm:pt>
    <dgm:pt modelId="{74162CC8-1158-410A-BB2B-B1850BC9159E}" type="sibTrans" cxnId="{BA3F79EA-6B4C-41B9-9C6C-FEC74E7DB775}">
      <dgm:prSet/>
      <dgm:spPr/>
      <dgm:t>
        <a:bodyPr/>
        <a:lstStyle/>
        <a:p>
          <a:endParaRPr lang="en-US"/>
        </a:p>
      </dgm:t>
    </dgm:pt>
    <dgm:pt modelId="{3FBB241C-8427-4A75-A9DD-4CD5A6B59C4D}">
      <dgm:prSet/>
      <dgm:spPr/>
      <dgm:t>
        <a:bodyPr/>
        <a:lstStyle/>
        <a:p>
          <a:r>
            <a:rPr lang="en-US" b="1" i="0"/>
            <a:t>Jefferson Healthcare</a:t>
          </a:r>
          <a:endParaRPr lang="en-US"/>
        </a:p>
      </dgm:t>
    </dgm:pt>
    <dgm:pt modelId="{32EC1005-D9BC-45CC-95C5-A7A859BC720A}" type="parTrans" cxnId="{93F906F5-F6D2-4F6B-AD65-3AFFB9574376}">
      <dgm:prSet/>
      <dgm:spPr/>
      <dgm:t>
        <a:bodyPr/>
        <a:lstStyle/>
        <a:p>
          <a:endParaRPr lang="en-US"/>
        </a:p>
      </dgm:t>
    </dgm:pt>
    <dgm:pt modelId="{369894D3-2FD5-4F83-8430-1E3F826469F1}" type="sibTrans" cxnId="{93F906F5-F6D2-4F6B-AD65-3AFFB9574376}">
      <dgm:prSet/>
      <dgm:spPr/>
      <dgm:t>
        <a:bodyPr/>
        <a:lstStyle/>
        <a:p>
          <a:endParaRPr lang="en-US"/>
        </a:p>
      </dgm:t>
    </dgm:pt>
    <dgm:pt modelId="{4B4D5813-AF65-401A-9A86-955DEE3572C5}">
      <dgm:prSet/>
      <dgm:spPr/>
      <dgm:t>
        <a:bodyPr/>
        <a:lstStyle/>
        <a:p>
          <a:r>
            <a:rPr lang="en-US" b="1" i="0"/>
            <a:t>Kittitas Valley HealthCare</a:t>
          </a:r>
          <a:endParaRPr lang="en-US"/>
        </a:p>
      </dgm:t>
    </dgm:pt>
    <dgm:pt modelId="{37C8B3A6-A07A-4F84-87F5-2393E338F24D}" type="parTrans" cxnId="{FB87D98F-F4E3-4A9E-B325-98D82EB7FEBE}">
      <dgm:prSet/>
      <dgm:spPr/>
      <dgm:t>
        <a:bodyPr/>
        <a:lstStyle/>
        <a:p>
          <a:endParaRPr lang="en-US"/>
        </a:p>
      </dgm:t>
    </dgm:pt>
    <dgm:pt modelId="{43A92EFA-B12C-4629-BF4C-190E2D88407A}" type="sibTrans" cxnId="{FB87D98F-F4E3-4A9E-B325-98D82EB7FEBE}">
      <dgm:prSet/>
      <dgm:spPr/>
      <dgm:t>
        <a:bodyPr/>
        <a:lstStyle/>
        <a:p>
          <a:endParaRPr lang="en-US"/>
        </a:p>
      </dgm:t>
    </dgm:pt>
    <dgm:pt modelId="{A208B5BD-B407-470A-9B55-523A39DD072D}">
      <dgm:prSet/>
      <dgm:spPr/>
      <dgm:t>
        <a:bodyPr/>
        <a:lstStyle/>
        <a:p>
          <a:r>
            <a:rPr lang="en-US" b="1" i="0"/>
            <a:t>Legacy Salmon Creek Medical Center</a:t>
          </a:r>
          <a:endParaRPr lang="en-US"/>
        </a:p>
      </dgm:t>
    </dgm:pt>
    <dgm:pt modelId="{CFC93E44-225D-4E51-8EB7-0EE3617C6CE7}" type="parTrans" cxnId="{86901069-F5F2-4AF9-8FEA-0E1309AB1D98}">
      <dgm:prSet/>
      <dgm:spPr/>
      <dgm:t>
        <a:bodyPr/>
        <a:lstStyle/>
        <a:p>
          <a:endParaRPr lang="en-US"/>
        </a:p>
      </dgm:t>
    </dgm:pt>
    <dgm:pt modelId="{271143A1-A3C6-4EF8-A1CD-2A3B1F30CF08}" type="sibTrans" cxnId="{86901069-F5F2-4AF9-8FEA-0E1309AB1D98}">
      <dgm:prSet/>
      <dgm:spPr/>
      <dgm:t>
        <a:bodyPr/>
        <a:lstStyle/>
        <a:p>
          <a:endParaRPr lang="en-US"/>
        </a:p>
      </dgm:t>
    </dgm:pt>
    <dgm:pt modelId="{FFCD7F2B-A199-4A25-B747-E5EF989B46AF}">
      <dgm:prSet/>
      <dgm:spPr/>
      <dgm:t>
        <a:bodyPr/>
        <a:lstStyle/>
        <a:p>
          <a:r>
            <a:rPr lang="en-US" b="1" i="0"/>
            <a:t>MultiCare Auburn Medical Center</a:t>
          </a:r>
          <a:endParaRPr lang="en-US"/>
        </a:p>
      </dgm:t>
    </dgm:pt>
    <dgm:pt modelId="{0AB4D088-BD26-40F1-9182-8882FFBA747E}" type="parTrans" cxnId="{38658CA4-0274-4398-AC76-CC2B87C0590D}">
      <dgm:prSet/>
      <dgm:spPr/>
      <dgm:t>
        <a:bodyPr/>
        <a:lstStyle/>
        <a:p>
          <a:endParaRPr lang="en-US"/>
        </a:p>
      </dgm:t>
    </dgm:pt>
    <dgm:pt modelId="{E1D7817D-B076-4A43-ADF3-FABA1D85D18D}" type="sibTrans" cxnId="{38658CA4-0274-4398-AC76-CC2B87C0590D}">
      <dgm:prSet/>
      <dgm:spPr/>
      <dgm:t>
        <a:bodyPr/>
        <a:lstStyle/>
        <a:p>
          <a:endParaRPr lang="en-US"/>
        </a:p>
      </dgm:t>
    </dgm:pt>
    <dgm:pt modelId="{EF88E379-CB75-45E7-B1A2-7B64686AE830}">
      <dgm:prSet/>
      <dgm:spPr/>
      <dgm:t>
        <a:bodyPr/>
        <a:lstStyle/>
        <a:p>
          <a:r>
            <a:rPr lang="en-US" b="1"/>
            <a:t>Olympic Medical Center</a:t>
          </a:r>
        </a:p>
      </dgm:t>
    </dgm:pt>
    <dgm:pt modelId="{756064EA-725D-4E99-9047-66CC1C01BB51}" type="parTrans" cxnId="{66FAF784-0435-42FC-B290-90F790052094}">
      <dgm:prSet/>
      <dgm:spPr/>
      <dgm:t>
        <a:bodyPr/>
        <a:lstStyle/>
        <a:p>
          <a:endParaRPr lang="en-US"/>
        </a:p>
      </dgm:t>
    </dgm:pt>
    <dgm:pt modelId="{08384B93-D5FB-4FA1-911B-A46DFF1B16C5}" type="sibTrans" cxnId="{66FAF784-0435-42FC-B290-90F790052094}">
      <dgm:prSet/>
      <dgm:spPr/>
      <dgm:t>
        <a:bodyPr/>
        <a:lstStyle/>
        <a:p>
          <a:endParaRPr lang="en-US"/>
        </a:p>
      </dgm:t>
    </dgm:pt>
    <dgm:pt modelId="{7D3E4FDB-A266-47A6-B1BA-7F3982D35A62}">
      <dgm:prSet/>
      <dgm:spPr/>
      <dgm:t>
        <a:bodyPr/>
        <a:lstStyle/>
        <a:p>
          <a:r>
            <a:rPr lang="en-US" b="1"/>
            <a:t>Skagit Valley Medical Center</a:t>
          </a:r>
        </a:p>
      </dgm:t>
    </dgm:pt>
    <dgm:pt modelId="{C33AD1F1-7ECD-466D-ADF3-C8BA94815685}" type="parTrans" cxnId="{DC524AB9-D156-4B34-9675-5518071881ED}">
      <dgm:prSet/>
      <dgm:spPr/>
      <dgm:t>
        <a:bodyPr/>
        <a:lstStyle/>
        <a:p>
          <a:endParaRPr lang="en-US"/>
        </a:p>
      </dgm:t>
    </dgm:pt>
    <dgm:pt modelId="{42261429-E60A-48B7-ABEF-860A8793E6DB}" type="sibTrans" cxnId="{DC524AB9-D156-4B34-9675-5518071881ED}">
      <dgm:prSet/>
      <dgm:spPr/>
      <dgm:t>
        <a:bodyPr/>
        <a:lstStyle/>
        <a:p>
          <a:endParaRPr lang="en-US"/>
        </a:p>
      </dgm:t>
    </dgm:pt>
    <dgm:pt modelId="{5B340235-D05C-40CF-B029-F66B13FEDB9F}">
      <dgm:prSet/>
      <dgm:spPr/>
      <dgm:t>
        <a:bodyPr/>
        <a:lstStyle/>
        <a:p>
          <a:r>
            <a:rPr lang="en-US" b="1" i="0"/>
            <a:t>Overlake Medical Center</a:t>
          </a:r>
          <a:endParaRPr lang="en-US"/>
        </a:p>
      </dgm:t>
    </dgm:pt>
    <dgm:pt modelId="{469E3E3F-9500-429D-A5BF-19EB36B79BA5}" type="parTrans" cxnId="{70BD4CF7-0524-4513-AAEE-BF5A1FA050EA}">
      <dgm:prSet/>
      <dgm:spPr/>
      <dgm:t>
        <a:bodyPr/>
        <a:lstStyle/>
        <a:p>
          <a:endParaRPr lang="en-US"/>
        </a:p>
      </dgm:t>
    </dgm:pt>
    <dgm:pt modelId="{8BEA77B2-2A92-4D06-A0D8-CA608D5786C2}" type="sibTrans" cxnId="{70BD4CF7-0524-4513-AAEE-BF5A1FA050EA}">
      <dgm:prSet/>
      <dgm:spPr/>
      <dgm:t>
        <a:bodyPr/>
        <a:lstStyle/>
        <a:p>
          <a:endParaRPr lang="en-US"/>
        </a:p>
      </dgm:t>
    </dgm:pt>
    <dgm:pt modelId="{D07745B3-71A3-40F2-BC10-F32DB3FF99EB}">
      <dgm:prSet/>
      <dgm:spPr/>
      <dgm:t>
        <a:bodyPr/>
        <a:lstStyle/>
        <a:p>
          <a:r>
            <a:rPr lang="en-US" b="1" i="0"/>
            <a:t>PeaceHealth St. Joseph Medical Center-Bellingham</a:t>
          </a:r>
          <a:endParaRPr lang="en-US"/>
        </a:p>
      </dgm:t>
    </dgm:pt>
    <dgm:pt modelId="{B3D3C7CF-6D9E-43C5-BA2F-C14AB2C2420B}" type="parTrans" cxnId="{63308DC7-154C-4F94-BFAE-CFBB08777D00}">
      <dgm:prSet/>
      <dgm:spPr/>
      <dgm:t>
        <a:bodyPr/>
        <a:lstStyle/>
        <a:p>
          <a:endParaRPr lang="en-US"/>
        </a:p>
      </dgm:t>
    </dgm:pt>
    <dgm:pt modelId="{2AE05056-D0CB-4BEE-8DFD-1A492C09C479}" type="sibTrans" cxnId="{63308DC7-154C-4F94-BFAE-CFBB08777D00}">
      <dgm:prSet/>
      <dgm:spPr/>
      <dgm:t>
        <a:bodyPr/>
        <a:lstStyle/>
        <a:p>
          <a:endParaRPr lang="en-US"/>
        </a:p>
      </dgm:t>
    </dgm:pt>
    <dgm:pt modelId="{995A072D-F51B-4EE8-9FA3-E5A9443AD66B}">
      <dgm:prSet/>
      <dgm:spPr/>
      <dgm:t>
        <a:bodyPr/>
        <a:lstStyle/>
        <a:p>
          <a:r>
            <a:rPr lang="en-US" b="1" i="0"/>
            <a:t>PeaceHealth Southwest Medical Center</a:t>
          </a:r>
          <a:endParaRPr lang="en-US"/>
        </a:p>
      </dgm:t>
    </dgm:pt>
    <dgm:pt modelId="{24D0B3FA-04FD-46ED-A1DF-DD5FFC0F5D91}" type="parTrans" cxnId="{F88C6767-1BEC-44EB-9DB7-647559EAE2D0}">
      <dgm:prSet/>
      <dgm:spPr/>
      <dgm:t>
        <a:bodyPr/>
        <a:lstStyle/>
        <a:p>
          <a:endParaRPr lang="en-US"/>
        </a:p>
      </dgm:t>
    </dgm:pt>
    <dgm:pt modelId="{861671EB-311C-45D4-94BD-96BC4F95C14C}" type="sibTrans" cxnId="{F88C6767-1BEC-44EB-9DB7-647559EAE2D0}">
      <dgm:prSet/>
      <dgm:spPr/>
      <dgm:t>
        <a:bodyPr/>
        <a:lstStyle/>
        <a:p>
          <a:endParaRPr lang="en-US"/>
        </a:p>
      </dgm:t>
    </dgm:pt>
    <dgm:pt modelId="{7AA5C079-AB7A-4EBA-B108-5C47424DD546}">
      <dgm:prSet/>
      <dgm:spPr/>
      <dgm:t>
        <a:bodyPr/>
        <a:lstStyle/>
        <a:p>
          <a:r>
            <a:rPr lang="en-US" b="1" i="0"/>
            <a:t>Providence Regional Medical Center</a:t>
          </a:r>
          <a:endParaRPr lang="en-US"/>
        </a:p>
      </dgm:t>
    </dgm:pt>
    <dgm:pt modelId="{C8B739C9-363F-4617-9BA2-8438D4C81997}" type="parTrans" cxnId="{BB53B9DB-5B13-4140-97E6-4DC7AE18DC63}">
      <dgm:prSet/>
      <dgm:spPr/>
      <dgm:t>
        <a:bodyPr/>
        <a:lstStyle/>
        <a:p>
          <a:endParaRPr lang="en-US"/>
        </a:p>
      </dgm:t>
    </dgm:pt>
    <dgm:pt modelId="{B2663E84-BD9E-4B47-AEF4-5758A30D2DFF}" type="sibTrans" cxnId="{BB53B9DB-5B13-4140-97E6-4DC7AE18DC63}">
      <dgm:prSet/>
      <dgm:spPr/>
      <dgm:t>
        <a:bodyPr/>
        <a:lstStyle/>
        <a:p>
          <a:endParaRPr lang="en-US"/>
        </a:p>
      </dgm:t>
    </dgm:pt>
    <dgm:pt modelId="{DFFCC016-BD83-4E4F-AE78-AE48E213D9E0}">
      <dgm:prSet/>
      <dgm:spPr/>
      <dgm:t>
        <a:bodyPr/>
        <a:lstStyle/>
        <a:p>
          <a:r>
            <a:rPr lang="en-US" b="1"/>
            <a:t>Virginia Mason Medical Center-VMFH</a:t>
          </a:r>
        </a:p>
      </dgm:t>
    </dgm:pt>
    <dgm:pt modelId="{AEC0F9A5-394C-4F8C-BCD0-06C2D8BEFCCA}" type="parTrans" cxnId="{C219396F-2BDE-403A-82F6-0F890D8A0262}">
      <dgm:prSet/>
      <dgm:spPr/>
      <dgm:t>
        <a:bodyPr/>
        <a:lstStyle/>
        <a:p>
          <a:endParaRPr lang="en-US"/>
        </a:p>
      </dgm:t>
    </dgm:pt>
    <dgm:pt modelId="{3DB3A4BB-77E9-4DAA-B0D1-5C714F53EE8C}" type="sibTrans" cxnId="{C219396F-2BDE-403A-82F6-0F890D8A0262}">
      <dgm:prSet/>
      <dgm:spPr/>
      <dgm:t>
        <a:bodyPr/>
        <a:lstStyle/>
        <a:p>
          <a:endParaRPr lang="en-US"/>
        </a:p>
      </dgm:t>
    </dgm:pt>
    <dgm:pt modelId="{9643FF44-9FE4-4C30-B10F-5AF53813061E}">
      <dgm:prSet/>
      <dgm:spPr/>
      <dgm:t>
        <a:bodyPr/>
        <a:lstStyle/>
        <a:p>
          <a:r>
            <a:rPr lang="en-US" b="1" i="0"/>
            <a:t>Providence St. Peter Hospital</a:t>
          </a:r>
          <a:endParaRPr lang="en-US"/>
        </a:p>
      </dgm:t>
    </dgm:pt>
    <dgm:pt modelId="{0A215B98-B2DC-445F-8345-9AE5A039B8B1}" type="parTrans" cxnId="{866A79D1-586C-4A33-A999-6099FA99009C}">
      <dgm:prSet/>
      <dgm:spPr/>
      <dgm:t>
        <a:bodyPr/>
        <a:lstStyle/>
        <a:p>
          <a:endParaRPr lang="en-US"/>
        </a:p>
      </dgm:t>
    </dgm:pt>
    <dgm:pt modelId="{64A55DC5-1763-4D33-9DDA-8A6210BF29B9}" type="sibTrans" cxnId="{866A79D1-586C-4A33-A999-6099FA99009C}">
      <dgm:prSet/>
      <dgm:spPr/>
      <dgm:t>
        <a:bodyPr/>
        <a:lstStyle/>
        <a:p>
          <a:endParaRPr lang="en-US"/>
        </a:p>
      </dgm:t>
    </dgm:pt>
    <dgm:pt modelId="{093C0CD5-6A1C-4F9A-8786-C0E660C11A28}">
      <dgm:prSet/>
      <dgm:spPr/>
      <dgm:t>
        <a:bodyPr/>
        <a:lstStyle/>
        <a:p>
          <a:r>
            <a:rPr lang="en-US" b="1"/>
            <a:t>Cascade Valley Hospital</a:t>
          </a:r>
        </a:p>
      </dgm:t>
    </dgm:pt>
    <dgm:pt modelId="{983DF8BC-7A92-4905-B66F-8DC86F901172}" type="parTrans" cxnId="{654584EF-2852-4C4F-8D1C-FC9BD1244864}">
      <dgm:prSet/>
      <dgm:spPr/>
      <dgm:t>
        <a:bodyPr/>
        <a:lstStyle/>
        <a:p>
          <a:endParaRPr lang="en-US"/>
        </a:p>
      </dgm:t>
    </dgm:pt>
    <dgm:pt modelId="{472D1EE9-D355-4D03-A75E-897DDE4DE59A}" type="sibTrans" cxnId="{654584EF-2852-4C4F-8D1C-FC9BD1244864}">
      <dgm:prSet/>
      <dgm:spPr/>
      <dgm:t>
        <a:bodyPr/>
        <a:lstStyle/>
        <a:p>
          <a:endParaRPr lang="en-US"/>
        </a:p>
      </dgm:t>
    </dgm:pt>
    <dgm:pt modelId="{6FD3FAAA-BCEA-4F6C-8788-BA74BCAF2A6B}">
      <dgm:prSet/>
      <dgm:spPr/>
      <dgm:t>
        <a:bodyPr/>
        <a:lstStyle/>
        <a:p>
          <a:r>
            <a:rPr lang="en-US" b="1" i="0"/>
            <a:t>St. Michael Medical Center</a:t>
          </a:r>
          <a:endParaRPr lang="en-US"/>
        </a:p>
      </dgm:t>
    </dgm:pt>
    <dgm:pt modelId="{24C1C780-AD4C-4378-B4D8-0674B69D1AF7}" type="parTrans" cxnId="{DDD37BBC-425A-4694-ABC6-D6FB7FD69519}">
      <dgm:prSet/>
      <dgm:spPr/>
      <dgm:t>
        <a:bodyPr/>
        <a:lstStyle/>
        <a:p>
          <a:endParaRPr lang="en-US"/>
        </a:p>
      </dgm:t>
    </dgm:pt>
    <dgm:pt modelId="{AB3C0E67-6DDC-47A2-BF60-5FBF8BA4EC95}" type="sibTrans" cxnId="{DDD37BBC-425A-4694-ABC6-D6FB7FD69519}">
      <dgm:prSet/>
      <dgm:spPr/>
      <dgm:t>
        <a:bodyPr/>
        <a:lstStyle/>
        <a:p>
          <a:endParaRPr lang="en-US"/>
        </a:p>
      </dgm:t>
    </dgm:pt>
    <dgm:pt modelId="{4EF42EE8-0233-46BF-918D-651ECBAF2AC6}">
      <dgm:prSet/>
      <dgm:spPr/>
      <dgm:t>
        <a:bodyPr/>
        <a:lstStyle/>
        <a:p>
          <a:r>
            <a:rPr lang="en-US" b="1" i="0"/>
            <a:t>The Vancouver Clinic</a:t>
          </a:r>
          <a:endParaRPr lang="en-US"/>
        </a:p>
      </dgm:t>
    </dgm:pt>
    <dgm:pt modelId="{B1E8039E-B8A0-4C22-83FB-148A57C44765}" type="parTrans" cxnId="{E5582FAA-1C50-4845-888D-4AAEFA6E0279}">
      <dgm:prSet/>
      <dgm:spPr/>
      <dgm:t>
        <a:bodyPr/>
        <a:lstStyle/>
        <a:p>
          <a:endParaRPr lang="en-US"/>
        </a:p>
      </dgm:t>
    </dgm:pt>
    <dgm:pt modelId="{0632F06F-AEAD-4629-A5FA-822702ABC038}" type="sibTrans" cxnId="{E5582FAA-1C50-4845-888D-4AAEFA6E0279}">
      <dgm:prSet/>
      <dgm:spPr/>
      <dgm:t>
        <a:bodyPr/>
        <a:lstStyle/>
        <a:p>
          <a:endParaRPr lang="en-US"/>
        </a:p>
      </dgm:t>
    </dgm:pt>
    <dgm:pt modelId="{04A494D5-AA26-4F71-9B4E-7D1AE059BE6C}">
      <dgm:prSet/>
      <dgm:spPr/>
      <dgm:t>
        <a:bodyPr/>
        <a:lstStyle/>
        <a:p>
          <a:r>
            <a:rPr lang="en-US" b="1"/>
            <a:t>St. Elizabeth’s-VMFH</a:t>
          </a:r>
        </a:p>
      </dgm:t>
    </dgm:pt>
    <dgm:pt modelId="{ED09D7E0-8D0F-480B-B88A-8609140C147B}" type="parTrans" cxnId="{C9F92435-B44F-46BD-B6FE-166D6B6139B1}">
      <dgm:prSet/>
      <dgm:spPr/>
      <dgm:t>
        <a:bodyPr/>
        <a:lstStyle/>
        <a:p>
          <a:endParaRPr lang="en-US"/>
        </a:p>
      </dgm:t>
    </dgm:pt>
    <dgm:pt modelId="{8C98A3C0-6353-4B8B-BE5E-F84DDE5DAB90}" type="sibTrans" cxnId="{C9F92435-B44F-46BD-B6FE-166D6B6139B1}">
      <dgm:prSet/>
      <dgm:spPr/>
      <dgm:t>
        <a:bodyPr/>
        <a:lstStyle/>
        <a:p>
          <a:endParaRPr lang="en-US"/>
        </a:p>
      </dgm:t>
    </dgm:pt>
    <dgm:pt modelId="{141A28CC-A200-48A0-9350-46DDA72059DA}">
      <dgm:prSet/>
      <dgm:spPr/>
      <dgm:t>
        <a:bodyPr/>
        <a:lstStyle/>
        <a:p>
          <a:r>
            <a:rPr lang="en-US" b="1" i="0"/>
            <a:t>UW Northwest Hospital</a:t>
          </a:r>
          <a:endParaRPr lang="en-US"/>
        </a:p>
      </dgm:t>
    </dgm:pt>
    <dgm:pt modelId="{6DC58368-2B9D-42FA-B2D9-C5C7448D46AF}" type="parTrans" cxnId="{5E172F99-051F-42CA-B15F-D856F6D05100}">
      <dgm:prSet/>
      <dgm:spPr/>
      <dgm:t>
        <a:bodyPr/>
        <a:lstStyle/>
        <a:p>
          <a:endParaRPr lang="en-US"/>
        </a:p>
      </dgm:t>
    </dgm:pt>
    <dgm:pt modelId="{28F65FDD-80CE-4514-8BFE-AF3CA08EADBD}" type="sibTrans" cxnId="{5E172F99-051F-42CA-B15F-D856F6D05100}">
      <dgm:prSet/>
      <dgm:spPr/>
      <dgm:t>
        <a:bodyPr/>
        <a:lstStyle/>
        <a:p>
          <a:endParaRPr lang="en-US"/>
        </a:p>
      </dgm:t>
    </dgm:pt>
    <dgm:pt modelId="{C835DB96-68F8-4064-A8FB-4D4A5FDA19CB}">
      <dgm:prSet/>
      <dgm:spPr/>
      <dgm:t>
        <a:bodyPr/>
        <a:lstStyle/>
        <a:p>
          <a:r>
            <a:rPr lang="en-US" b="1" i="0" dirty="0"/>
            <a:t>UW Valley Medical Center</a:t>
          </a:r>
          <a:endParaRPr lang="en-US" dirty="0"/>
        </a:p>
      </dgm:t>
    </dgm:pt>
    <dgm:pt modelId="{CF29818A-F120-49C6-B807-27D455213D0E}" type="parTrans" cxnId="{79B3CE6E-F13B-4CFC-B52D-A7732B6B2B14}">
      <dgm:prSet/>
      <dgm:spPr/>
      <dgm:t>
        <a:bodyPr/>
        <a:lstStyle/>
        <a:p>
          <a:endParaRPr lang="en-US"/>
        </a:p>
      </dgm:t>
    </dgm:pt>
    <dgm:pt modelId="{8DD41C7D-952E-461D-85A7-615F4E52ABB9}" type="sibTrans" cxnId="{79B3CE6E-F13B-4CFC-B52D-A7732B6B2B14}">
      <dgm:prSet/>
      <dgm:spPr/>
      <dgm:t>
        <a:bodyPr/>
        <a:lstStyle/>
        <a:p>
          <a:endParaRPr lang="en-US"/>
        </a:p>
      </dgm:t>
    </dgm:pt>
    <dgm:pt modelId="{610279F2-0429-4DBC-B9A4-59C92A552A0B}">
      <dgm:prSet/>
      <dgm:spPr/>
      <dgm:t>
        <a:bodyPr/>
        <a:lstStyle/>
        <a:p>
          <a:r>
            <a:rPr lang="en-US" b="1" i="0"/>
            <a:t>Yakima Valley Memorial Hospital</a:t>
          </a:r>
          <a:endParaRPr lang="en-US"/>
        </a:p>
      </dgm:t>
    </dgm:pt>
    <dgm:pt modelId="{499FC2CD-9E84-456A-88F1-B941DB44FBF3}" type="parTrans" cxnId="{F3847BD3-093F-4B16-8979-DCC58977258A}">
      <dgm:prSet/>
      <dgm:spPr/>
      <dgm:t>
        <a:bodyPr/>
        <a:lstStyle/>
        <a:p>
          <a:endParaRPr lang="en-US"/>
        </a:p>
      </dgm:t>
    </dgm:pt>
    <dgm:pt modelId="{368CF0C2-6DD1-46B8-8E21-9D1934C1B26D}" type="sibTrans" cxnId="{F3847BD3-093F-4B16-8979-DCC58977258A}">
      <dgm:prSet/>
      <dgm:spPr/>
      <dgm:t>
        <a:bodyPr/>
        <a:lstStyle/>
        <a:p>
          <a:endParaRPr lang="en-US"/>
        </a:p>
      </dgm:t>
    </dgm:pt>
    <dgm:pt modelId="{A2952917-CC17-4C6F-AB7D-C7D88384055E}">
      <dgm:prSet/>
      <dgm:spPr/>
      <dgm:t>
        <a:bodyPr/>
        <a:lstStyle/>
        <a:p>
          <a:r>
            <a:rPr lang="en-US" b="1"/>
            <a:t>Mid Valley Hospital</a:t>
          </a:r>
        </a:p>
      </dgm:t>
    </dgm:pt>
    <dgm:pt modelId="{A2D7A3BE-2416-4F77-9C28-B70FBA903518}" type="parTrans" cxnId="{63D253C9-9F47-454D-A60A-FC8BB712BF1D}">
      <dgm:prSet/>
      <dgm:spPr/>
      <dgm:t>
        <a:bodyPr/>
        <a:lstStyle/>
        <a:p>
          <a:endParaRPr lang="en-US"/>
        </a:p>
      </dgm:t>
    </dgm:pt>
    <dgm:pt modelId="{425A69DB-9226-46AD-B027-56F4BE419457}" type="sibTrans" cxnId="{63D253C9-9F47-454D-A60A-FC8BB712BF1D}">
      <dgm:prSet/>
      <dgm:spPr/>
      <dgm:t>
        <a:bodyPr/>
        <a:lstStyle/>
        <a:p>
          <a:endParaRPr lang="en-US"/>
        </a:p>
      </dgm:t>
    </dgm:pt>
    <dgm:pt modelId="{3E3E7892-3190-4DA0-A1A6-0B832EFEB4E8}">
      <dgm:prSet/>
      <dgm:spPr/>
      <dgm:t>
        <a:bodyPr/>
        <a:lstStyle/>
        <a:p>
          <a:r>
            <a:rPr lang="en-US" b="1"/>
            <a:t>St. Joseph’s MC-Tacoma</a:t>
          </a:r>
        </a:p>
      </dgm:t>
    </dgm:pt>
    <dgm:pt modelId="{E5325884-D70C-4A8E-BAD8-64A900DC59F7}" type="parTrans" cxnId="{5EC19BFA-CA1D-4D9C-99F6-AA0368382FC3}">
      <dgm:prSet/>
      <dgm:spPr/>
      <dgm:t>
        <a:bodyPr/>
        <a:lstStyle/>
        <a:p>
          <a:endParaRPr lang="en-US"/>
        </a:p>
      </dgm:t>
    </dgm:pt>
    <dgm:pt modelId="{49A42E85-3102-49FD-A96A-EEFAAA57BC2F}" type="sibTrans" cxnId="{5EC19BFA-CA1D-4D9C-99F6-AA0368382FC3}">
      <dgm:prSet/>
      <dgm:spPr/>
      <dgm:t>
        <a:bodyPr/>
        <a:lstStyle/>
        <a:p>
          <a:endParaRPr lang="en-US"/>
        </a:p>
      </dgm:t>
    </dgm:pt>
    <dgm:pt modelId="{EE54768D-332F-4679-9D47-C7755D8BE8A9}">
      <dgm:prSet/>
      <dgm:spPr/>
      <dgm:t>
        <a:bodyPr/>
        <a:lstStyle/>
        <a:p>
          <a:r>
            <a:rPr lang="en-US" b="1" dirty="0"/>
            <a:t>Kadlec Regional Medical Center</a:t>
          </a:r>
        </a:p>
      </dgm:t>
    </dgm:pt>
    <dgm:pt modelId="{92A4B30D-29F6-4A25-A5D8-D91C72ED9E33}" type="parTrans" cxnId="{AACDD4D3-2D23-4F15-9C1B-BEAE11BD8D20}">
      <dgm:prSet/>
      <dgm:spPr/>
      <dgm:t>
        <a:bodyPr/>
        <a:lstStyle/>
        <a:p>
          <a:endParaRPr lang="en-US"/>
        </a:p>
      </dgm:t>
    </dgm:pt>
    <dgm:pt modelId="{FAAE7770-819C-4F20-BD94-1D951E42A8B1}" type="sibTrans" cxnId="{AACDD4D3-2D23-4F15-9C1B-BEAE11BD8D20}">
      <dgm:prSet/>
      <dgm:spPr/>
      <dgm:t>
        <a:bodyPr/>
        <a:lstStyle/>
        <a:p>
          <a:endParaRPr lang="en-US"/>
        </a:p>
      </dgm:t>
    </dgm:pt>
    <dgm:pt modelId="{F39050A7-2E39-4A47-96B9-005BA2DA673B}">
      <dgm:prSet/>
      <dgm:spPr/>
      <dgm:t>
        <a:bodyPr/>
        <a:lstStyle/>
        <a:p>
          <a:r>
            <a:rPr lang="en-US" b="1" i="0" dirty="0"/>
            <a:t>MultiCare Capital Medical Center</a:t>
          </a:r>
          <a:endParaRPr lang="en-US" dirty="0"/>
        </a:p>
      </dgm:t>
    </dgm:pt>
    <dgm:pt modelId="{169B6EE6-F2E7-4198-9ACA-0A0C27C80E7E}" type="parTrans" cxnId="{F24DB8CE-45E5-4331-8357-90EFDCAE6C7B}">
      <dgm:prSet/>
      <dgm:spPr/>
      <dgm:t>
        <a:bodyPr/>
        <a:lstStyle/>
        <a:p>
          <a:endParaRPr lang="en-US"/>
        </a:p>
      </dgm:t>
    </dgm:pt>
    <dgm:pt modelId="{BB14417A-A704-4CC2-B32A-8B0954E4A840}" type="sibTrans" cxnId="{F24DB8CE-45E5-4331-8357-90EFDCAE6C7B}">
      <dgm:prSet/>
      <dgm:spPr/>
      <dgm:t>
        <a:bodyPr/>
        <a:lstStyle/>
        <a:p>
          <a:endParaRPr lang="en-US"/>
        </a:p>
      </dgm:t>
    </dgm:pt>
    <dgm:pt modelId="{19BFBB8D-D63F-45BF-B423-25160C3B29B6}" type="pres">
      <dgm:prSet presAssocID="{630E2170-674C-4D14-93BF-E452AF87E03E}" presName="diagram" presStyleCnt="0">
        <dgm:presLayoutVars>
          <dgm:dir/>
          <dgm:resizeHandles val="exact"/>
        </dgm:presLayoutVars>
      </dgm:prSet>
      <dgm:spPr/>
    </dgm:pt>
    <dgm:pt modelId="{32FFCDEE-4E70-4897-BEA8-B8090B483AD1}" type="pres">
      <dgm:prSet presAssocID="{6DA8B983-FF45-48E4-A1B7-E583A09C4482}" presName="node" presStyleLbl="node1" presStyleIdx="0" presStyleCnt="24">
        <dgm:presLayoutVars>
          <dgm:bulletEnabled val="1"/>
        </dgm:presLayoutVars>
      </dgm:prSet>
      <dgm:spPr/>
    </dgm:pt>
    <dgm:pt modelId="{F7E293D4-F691-495B-B7C9-60D9D49C96FA}" type="pres">
      <dgm:prSet presAssocID="{74162CC8-1158-410A-BB2B-B1850BC9159E}" presName="sibTrans" presStyleCnt="0"/>
      <dgm:spPr/>
    </dgm:pt>
    <dgm:pt modelId="{A5005B8F-55FC-45C7-8404-95FDED76DC0D}" type="pres">
      <dgm:prSet presAssocID="{3FBB241C-8427-4A75-A9DD-4CD5A6B59C4D}" presName="node" presStyleLbl="node1" presStyleIdx="1" presStyleCnt="24">
        <dgm:presLayoutVars>
          <dgm:bulletEnabled val="1"/>
        </dgm:presLayoutVars>
      </dgm:prSet>
      <dgm:spPr/>
    </dgm:pt>
    <dgm:pt modelId="{AC9C9E4A-2A29-46BC-B252-8B43405FA4D5}" type="pres">
      <dgm:prSet presAssocID="{369894D3-2FD5-4F83-8430-1E3F826469F1}" presName="sibTrans" presStyleCnt="0"/>
      <dgm:spPr/>
    </dgm:pt>
    <dgm:pt modelId="{52FC7754-6F2C-4B10-9C61-1DEE005E4C62}" type="pres">
      <dgm:prSet presAssocID="{4B4D5813-AF65-401A-9A86-955DEE3572C5}" presName="node" presStyleLbl="node1" presStyleIdx="2" presStyleCnt="24">
        <dgm:presLayoutVars>
          <dgm:bulletEnabled val="1"/>
        </dgm:presLayoutVars>
      </dgm:prSet>
      <dgm:spPr/>
    </dgm:pt>
    <dgm:pt modelId="{323D0D81-E207-4E4C-99DB-E23A3045EBB0}" type="pres">
      <dgm:prSet presAssocID="{43A92EFA-B12C-4629-BF4C-190E2D88407A}" presName="sibTrans" presStyleCnt="0"/>
      <dgm:spPr/>
    </dgm:pt>
    <dgm:pt modelId="{F7E4B6AF-82E4-4533-99F3-0855D00603DD}" type="pres">
      <dgm:prSet presAssocID="{A208B5BD-B407-470A-9B55-523A39DD072D}" presName="node" presStyleLbl="node1" presStyleIdx="3" presStyleCnt="24">
        <dgm:presLayoutVars>
          <dgm:bulletEnabled val="1"/>
        </dgm:presLayoutVars>
      </dgm:prSet>
      <dgm:spPr/>
    </dgm:pt>
    <dgm:pt modelId="{C055DBCA-A830-4186-B471-BB3682AE8D8A}" type="pres">
      <dgm:prSet presAssocID="{271143A1-A3C6-4EF8-A1CD-2A3B1F30CF08}" presName="sibTrans" presStyleCnt="0"/>
      <dgm:spPr/>
    </dgm:pt>
    <dgm:pt modelId="{FE67CB95-A253-469E-BAF7-4C45DD54D299}" type="pres">
      <dgm:prSet presAssocID="{FFCD7F2B-A199-4A25-B747-E5EF989B46AF}" presName="node" presStyleLbl="node1" presStyleIdx="4" presStyleCnt="24">
        <dgm:presLayoutVars>
          <dgm:bulletEnabled val="1"/>
        </dgm:presLayoutVars>
      </dgm:prSet>
      <dgm:spPr/>
    </dgm:pt>
    <dgm:pt modelId="{BA922878-47E2-47F1-A472-AF49E924F49A}" type="pres">
      <dgm:prSet presAssocID="{E1D7817D-B076-4A43-ADF3-FABA1D85D18D}" presName="sibTrans" presStyleCnt="0"/>
      <dgm:spPr/>
    </dgm:pt>
    <dgm:pt modelId="{38A4E0F0-C569-4094-8B5C-495E5C042516}" type="pres">
      <dgm:prSet presAssocID="{EF88E379-CB75-45E7-B1A2-7B64686AE830}" presName="node" presStyleLbl="node1" presStyleIdx="5" presStyleCnt="24">
        <dgm:presLayoutVars>
          <dgm:bulletEnabled val="1"/>
        </dgm:presLayoutVars>
      </dgm:prSet>
      <dgm:spPr/>
    </dgm:pt>
    <dgm:pt modelId="{CA13E112-21C9-4857-81D0-D19715EF810A}" type="pres">
      <dgm:prSet presAssocID="{08384B93-D5FB-4FA1-911B-A46DFF1B16C5}" presName="sibTrans" presStyleCnt="0"/>
      <dgm:spPr/>
    </dgm:pt>
    <dgm:pt modelId="{E962AEA2-E00F-4E1C-B7C4-AFCCB9F639FE}" type="pres">
      <dgm:prSet presAssocID="{7D3E4FDB-A266-47A6-B1BA-7F3982D35A62}" presName="node" presStyleLbl="node1" presStyleIdx="6" presStyleCnt="24">
        <dgm:presLayoutVars>
          <dgm:bulletEnabled val="1"/>
        </dgm:presLayoutVars>
      </dgm:prSet>
      <dgm:spPr/>
    </dgm:pt>
    <dgm:pt modelId="{FA4CA2B7-1BCF-4382-A3EB-2B6451BC914E}" type="pres">
      <dgm:prSet presAssocID="{42261429-E60A-48B7-ABEF-860A8793E6DB}" presName="sibTrans" presStyleCnt="0"/>
      <dgm:spPr/>
    </dgm:pt>
    <dgm:pt modelId="{42DD568D-D3E1-4BE3-8934-A5CC0E29B8AB}" type="pres">
      <dgm:prSet presAssocID="{5B340235-D05C-40CF-B029-F66B13FEDB9F}" presName="node" presStyleLbl="node1" presStyleIdx="7" presStyleCnt="24">
        <dgm:presLayoutVars>
          <dgm:bulletEnabled val="1"/>
        </dgm:presLayoutVars>
      </dgm:prSet>
      <dgm:spPr/>
    </dgm:pt>
    <dgm:pt modelId="{1DFE4A33-375B-433C-999F-C618620F90D1}" type="pres">
      <dgm:prSet presAssocID="{8BEA77B2-2A92-4D06-A0D8-CA608D5786C2}" presName="sibTrans" presStyleCnt="0"/>
      <dgm:spPr/>
    </dgm:pt>
    <dgm:pt modelId="{60877B97-6CEA-4CFD-9D64-EB2ADFBA8781}" type="pres">
      <dgm:prSet presAssocID="{D07745B3-71A3-40F2-BC10-F32DB3FF99EB}" presName="node" presStyleLbl="node1" presStyleIdx="8" presStyleCnt="24">
        <dgm:presLayoutVars>
          <dgm:bulletEnabled val="1"/>
        </dgm:presLayoutVars>
      </dgm:prSet>
      <dgm:spPr/>
    </dgm:pt>
    <dgm:pt modelId="{64484F71-E2C3-400F-B589-52508BAF547E}" type="pres">
      <dgm:prSet presAssocID="{2AE05056-D0CB-4BEE-8DFD-1A492C09C479}" presName="sibTrans" presStyleCnt="0"/>
      <dgm:spPr/>
    </dgm:pt>
    <dgm:pt modelId="{2EB68439-4C8C-4AE9-B8ED-3643112E1B30}" type="pres">
      <dgm:prSet presAssocID="{995A072D-F51B-4EE8-9FA3-E5A9443AD66B}" presName="node" presStyleLbl="node1" presStyleIdx="9" presStyleCnt="24">
        <dgm:presLayoutVars>
          <dgm:bulletEnabled val="1"/>
        </dgm:presLayoutVars>
      </dgm:prSet>
      <dgm:spPr/>
    </dgm:pt>
    <dgm:pt modelId="{E4BDB06B-3A3A-4901-A6A1-C7B0152FE04B}" type="pres">
      <dgm:prSet presAssocID="{861671EB-311C-45D4-94BD-96BC4F95C14C}" presName="sibTrans" presStyleCnt="0"/>
      <dgm:spPr/>
    </dgm:pt>
    <dgm:pt modelId="{A8EB8D73-802E-4293-B22E-AE934D6BF989}" type="pres">
      <dgm:prSet presAssocID="{7AA5C079-AB7A-4EBA-B108-5C47424DD546}" presName="node" presStyleLbl="node1" presStyleIdx="10" presStyleCnt="24">
        <dgm:presLayoutVars>
          <dgm:bulletEnabled val="1"/>
        </dgm:presLayoutVars>
      </dgm:prSet>
      <dgm:spPr/>
    </dgm:pt>
    <dgm:pt modelId="{EF140E38-5DAF-4FFC-9580-AC29D53A20DB}" type="pres">
      <dgm:prSet presAssocID="{B2663E84-BD9E-4B47-AEF4-5758A30D2DFF}" presName="sibTrans" presStyleCnt="0"/>
      <dgm:spPr/>
    </dgm:pt>
    <dgm:pt modelId="{54C9E790-217B-444F-BCF1-857231398143}" type="pres">
      <dgm:prSet presAssocID="{DFFCC016-BD83-4E4F-AE78-AE48E213D9E0}" presName="node" presStyleLbl="node1" presStyleIdx="11" presStyleCnt="24">
        <dgm:presLayoutVars>
          <dgm:bulletEnabled val="1"/>
        </dgm:presLayoutVars>
      </dgm:prSet>
      <dgm:spPr/>
    </dgm:pt>
    <dgm:pt modelId="{0B859C0F-160E-48F2-BD53-319569899E81}" type="pres">
      <dgm:prSet presAssocID="{3DB3A4BB-77E9-4DAA-B0D1-5C714F53EE8C}" presName="sibTrans" presStyleCnt="0"/>
      <dgm:spPr/>
    </dgm:pt>
    <dgm:pt modelId="{C98E1B70-296E-4BF8-8745-1DA3EEF87258}" type="pres">
      <dgm:prSet presAssocID="{9643FF44-9FE4-4C30-B10F-5AF53813061E}" presName="node" presStyleLbl="node1" presStyleIdx="12" presStyleCnt="24">
        <dgm:presLayoutVars>
          <dgm:bulletEnabled val="1"/>
        </dgm:presLayoutVars>
      </dgm:prSet>
      <dgm:spPr/>
    </dgm:pt>
    <dgm:pt modelId="{99BF21A4-3B4D-4B24-95AB-9A5BB2A311A8}" type="pres">
      <dgm:prSet presAssocID="{64A55DC5-1763-4D33-9DDA-8A6210BF29B9}" presName="sibTrans" presStyleCnt="0"/>
      <dgm:spPr/>
    </dgm:pt>
    <dgm:pt modelId="{B8D27FA3-596B-4803-BF24-21E22FF12009}" type="pres">
      <dgm:prSet presAssocID="{093C0CD5-6A1C-4F9A-8786-C0E660C11A28}" presName="node" presStyleLbl="node1" presStyleIdx="13" presStyleCnt="24">
        <dgm:presLayoutVars>
          <dgm:bulletEnabled val="1"/>
        </dgm:presLayoutVars>
      </dgm:prSet>
      <dgm:spPr/>
    </dgm:pt>
    <dgm:pt modelId="{5894FFEB-E4A9-40CC-B6F0-B887BC56C783}" type="pres">
      <dgm:prSet presAssocID="{472D1EE9-D355-4D03-A75E-897DDE4DE59A}" presName="sibTrans" presStyleCnt="0"/>
      <dgm:spPr/>
    </dgm:pt>
    <dgm:pt modelId="{ADFF0541-999E-4E85-A090-76FFED5E76A4}" type="pres">
      <dgm:prSet presAssocID="{6FD3FAAA-BCEA-4F6C-8788-BA74BCAF2A6B}" presName="node" presStyleLbl="node1" presStyleIdx="14" presStyleCnt="24">
        <dgm:presLayoutVars>
          <dgm:bulletEnabled val="1"/>
        </dgm:presLayoutVars>
      </dgm:prSet>
      <dgm:spPr/>
    </dgm:pt>
    <dgm:pt modelId="{0809924B-589B-4966-8518-A452F0203F5C}" type="pres">
      <dgm:prSet presAssocID="{AB3C0E67-6DDC-47A2-BF60-5FBF8BA4EC95}" presName="sibTrans" presStyleCnt="0"/>
      <dgm:spPr/>
    </dgm:pt>
    <dgm:pt modelId="{BBD398BA-F447-4FAD-9DFB-3C0BB744E93D}" type="pres">
      <dgm:prSet presAssocID="{4EF42EE8-0233-46BF-918D-651ECBAF2AC6}" presName="node" presStyleLbl="node1" presStyleIdx="15" presStyleCnt="24">
        <dgm:presLayoutVars>
          <dgm:bulletEnabled val="1"/>
        </dgm:presLayoutVars>
      </dgm:prSet>
      <dgm:spPr/>
    </dgm:pt>
    <dgm:pt modelId="{6B579CFA-EB69-4F7D-AEA2-F736D6F333E8}" type="pres">
      <dgm:prSet presAssocID="{0632F06F-AEAD-4629-A5FA-822702ABC038}" presName="sibTrans" presStyleCnt="0"/>
      <dgm:spPr/>
    </dgm:pt>
    <dgm:pt modelId="{C85EC303-7ACB-411B-AC30-6FE5C29154A7}" type="pres">
      <dgm:prSet presAssocID="{04A494D5-AA26-4F71-9B4E-7D1AE059BE6C}" presName="node" presStyleLbl="node1" presStyleIdx="16" presStyleCnt="24">
        <dgm:presLayoutVars>
          <dgm:bulletEnabled val="1"/>
        </dgm:presLayoutVars>
      </dgm:prSet>
      <dgm:spPr/>
    </dgm:pt>
    <dgm:pt modelId="{0AE20914-F10A-4CC8-BBCA-36ECEC26AE1E}" type="pres">
      <dgm:prSet presAssocID="{8C98A3C0-6353-4B8B-BE5E-F84DDE5DAB90}" presName="sibTrans" presStyleCnt="0"/>
      <dgm:spPr/>
    </dgm:pt>
    <dgm:pt modelId="{40BC06A3-C049-4E25-BEAB-228F7651F9F9}" type="pres">
      <dgm:prSet presAssocID="{141A28CC-A200-48A0-9350-46DDA72059DA}" presName="node" presStyleLbl="node1" presStyleIdx="17" presStyleCnt="24">
        <dgm:presLayoutVars>
          <dgm:bulletEnabled val="1"/>
        </dgm:presLayoutVars>
      </dgm:prSet>
      <dgm:spPr/>
    </dgm:pt>
    <dgm:pt modelId="{4BB4DD44-48B4-4CAB-B3F8-744B6FE63A02}" type="pres">
      <dgm:prSet presAssocID="{28F65FDD-80CE-4514-8BFE-AF3CA08EADBD}" presName="sibTrans" presStyleCnt="0"/>
      <dgm:spPr/>
    </dgm:pt>
    <dgm:pt modelId="{5BB40012-3557-499D-8093-AE64D9778952}" type="pres">
      <dgm:prSet presAssocID="{C835DB96-68F8-4064-A8FB-4D4A5FDA19CB}" presName="node" presStyleLbl="node1" presStyleIdx="18" presStyleCnt="24" custLinFactNeighborX="768" custLinFactNeighborY="3838">
        <dgm:presLayoutVars>
          <dgm:bulletEnabled val="1"/>
        </dgm:presLayoutVars>
      </dgm:prSet>
      <dgm:spPr/>
    </dgm:pt>
    <dgm:pt modelId="{9AAEDD99-5D28-4A83-9CE5-E6D1A24769F7}" type="pres">
      <dgm:prSet presAssocID="{8DD41C7D-952E-461D-85A7-615F4E52ABB9}" presName="sibTrans" presStyleCnt="0"/>
      <dgm:spPr/>
    </dgm:pt>
    <dgm:pt modelId="{BA30A33D-B4C0-4262-8E41-C73C2BBB50F5}" type="pres">
      <dgm:prSet presAssocID="{610279F2-0429-4DBC-B9A4-59C92A552A0B}" presName="node" presStyleLbl="node1" presStyleIdx="19" presStyleCnt="24">
        <dgm:presLayoutVars>
          <dgm:bulletEnabled val="1"/>
        </dgm:presLayoutVars>
      </dgm:prSet>
      <dgm:spPr/>
    </dgm:pt>
    <dgm:pt modelId="{E5EDCD37-7EC6-4FB7-8480-F339B134FAEA}" type="pres">
      <dgm:prSet presAssocID="{368CF0C2-6DD1-46B8-8E21-9D1934C1B26D}" presName="sibTrans" presStyleCnt="0"/>
      <dgm:spPr/>
    </dgm:pt>
    <dgm:pt modelId="{FABC8B63-3FB0-4797-897C-93FB27403B3C}" type="pres">
      <dgm:prSet presAssocID="{A2952917-CC17-4C6F-AB7D-C7D88384055E}" presName="node" presStyleLbl="node1" presStyleIdx="20" presStyleCnt="24">
        <dgm:presLayoutVars>
          <dgm:bulletEnabled val="1"/>
        </dgm:presLayoutVars>
      </dgm:prSet>
      <dgm:spPr/>
    </dgm:pt>
    <dgm:pt modelId="{3584F210-63FE-46FC-A8DA-FCC7E49D3B8F}" type="pres">
      <dgm:prSet presAssocID="{425A69DB-9226-46AD-B027-56F4BE419457}" presName="sibTrans" presStyleCnt="0"/>
      <dgm:spPr/>
    </dgm:pt>
    <dgm:pt modelId="{9667EE2D-77A6-4725-A35F-C8A753A907C1}" type="pres">
      <dgm:prSet presAssocID="{3E3E7892-3190-4DA0-A1A6-0B832EFEB4E8}" presName="node" presStyleLbl="node1" presStyleIdx="21" presStyleCnt="24">
        <dgm:presLayoutVars>
          <dgm:bulletEnabled val="1"/>
        </dgm:presLayoutVars>
      </dgm:prSet>
      <dgm:spPr/>
    </dgm:pt>
    <dgm:pt modelId="{C578FBA6-9487-48F6-98ED-8A525B605F39}" type="pres">
      <dgm:prSet presAssocID="{49A42E85-3102-49FD-A96A-EEFAAA57BC2F}" presName="sibTrans" presStyleCnt="0"/>
      <dgm:spPr/>
    </dgm:pt>
    <dgm:pt modelId="{C99606D9-0ECF-464D-B424-A64647BDF53E}" type="pres">
      <dgm:prSet presAssocID="{EE54768D-332F-4679-9D47-C7755D8BE8A9}" presName="node" presStyleLbl="node1" presStyleIdx="22" presStyleCnt="24">
        <dgm:presLayoutVars>
          <dgm:bulletEnabled val="1"/>
        </dgm:presLayoutVars>
      </dgm:prSet>
      <dgm:spPr/>
    </dgm:pt>
    <dgm:pt modelId="{80775ECB-F95A-4437-85A3-46E4C66DD200}" type="pres">
      <dgm:prSet presAssocID="{FAAE7770-819C-4F20-BD94-1D951E42A8B1}" presName="sibTrans" presStyleCnt="0"/>
      <dgm:spPr/>
    </dgm:pt>
    <dgm:pt modelId="{079CE0AE-8A60-4C2A-902B-68D514DA07B5}" type="pres">
      <dgm:prSet presAssocID="{F39050A7-2E39-4A47-96B9-005BA2DA673B}" presName="node" presStyleLbl="node1" presStyleIdx="23" presStyleCnt="24" custLinFactNeighborX="768" custLinFactNeighborY="3838">
        <dgm:presLayoutVars>
          <dgm:bulletEnabled val="1"/>
        </dgm:presLayoutVars>
      </dgm:prSet>
      <dgm:spPr/>
    </dgm:pt>
  </dgm:ptLst>
  <dgm:cxnLst>
    <dgm:cxn modelId="{19DC8401-04B3-4ADF-85F1-EC3A6AC5DAD4}" type="presOf" srcId="{A2952917-CC17-4C6F-AB7D-C7D88384055E}" destId="{FABC8B63-3FB0-4797-897C-93FB27403B3C}" srcOrd="0" destOrd="0" presId="urn:microsoft.com/office/officeart/2005/8/layout/default"/>
    <dgm:cxn modelId="{DBCFB605-5CC3-472E-879D-799A7459AF68}" type="presOf" srcId="{EF88E379-CB75-45E7-B1A2-7B64686AE830}" destId="{38A4E0F0-C569-4094-8B5C-495E5C042516}" srcOrd="0" destOrd="0" presId="urn:microsoft.com/office/officeart/2005/8/layout/default"/>
    <dgm:cxn modelId="{FE453E17-68C0-434D-B230-7CA55DD0BA1B}" type="presOf" srcId="{D07745B3-71A3-40F2-BC10-F32DB3FF99EB}" destId="{60877B97-6CEA-4CFD-9D64-EB2ADFBA8781}" srcOrd="0" destOrd="0" presId="urn:microsoft.com/office/officeart/2005/8/layout/default"/>
    <dgm:cxn modelId="{17EA2A2A-5E2E-4E92-A2DD-B7D959390F94}" type="presOf" srcId="{3FBB241C-8427-4A75-A9DD-4CD5A6B59C4D}" destId="{A5005B8F-55FC-45C7-8404-95FDED76DC0D}" srcOrd="0" destOrd="0" presId="urn:microsoft.com/office/officeart/2005/8/layout/default"/>
    <dgm:cxn modelId="{C9F92435-B44F-46BD-B6FE-166D6B6139B1}" srcId="{630E2170-674C-4D14-93BF-E452AF87E03E}" destId="{04A494D5-AA26-4F71-9B4E-7D1AE059BE6C}" srcOrd="16" destOrd="0" parTransId="{ED09D7E0-8D0F-480B-B88A-8609140C147B}" sibTransId="{8C98A3C0-6353-4B8B-BE5E-F84DDE5DAB90}"/>
    <dgm:cxn modelId="{A1047A60-0C22-4EA5-A1AB-F3BB5E32EF6F}" type="presOf" srcId="{FFCD7F2B-A199-4A25-B747-E5EF989B46AF}" destId="{FE67CB95-A253-469E-BAF7-4C45DD54D299}" srcOrd="0" destOrd="0" presId="urn:microsoft.com/office/officeart/2005/8/layout/default"/>
    <dgm:cxn modelId="{44542E44-AF36-4FB1-B40B-DEF155BC8842}" type="presOf" srcId="{9643FF44-9FE4-4C30-B10F-5AF53813061E}" destId="{C98E1B70-296E-4BF8-8745-1DA3EEF87258}" srcOrd="0" destOrd="0" presId="urn:microsoft.com/office/officeart/2005/8/layout/default"/>
    <dgm:cxn modelId="{F88C6767-1BEC-44EB-9DB7-647559EAE2D0}" srcId="{630E2170-674C-4D14-93BF-E452AF87E03E}" destId="{995A072D-F51B-4EE8-9FA3-E5A9443AD66B}" srcOrd="9" destOrd="0" parTransId="{24D0B3FA-04FD-46ED-A1DF-DD5FFC0F5D91}" sibTransId="{861671EB-311C-45D4-94BD-96BC4F95C14C}"/>
    <dgm:cxn modelId="{86901069-F5F2-4AF9-8FEA-0E1309AB1D98}" srcId="{630E2170-674C-4D14-93BF-E452AF87E03E}" destId="{A208B5BD-B407-470A-9B55-523A39DD072D}" srcOrd="3" destOrd="0" parTransId="{CFC93E44-225D-4E51-8EB7-0EE3617C6CE7}" sibTransId="{271143A1-A3C6-4EF8-A1CD-2A3B1F30CF08}"/>
    <dgm:cxn modelId="{5BF03B4E-CAA2-4628-B2AB-7198DAC1912F}" type="presOf" srcId="{4B4D5813-AF65-401A-9A86-955DEE3572C5}" destId="{52FC7754-6F2C-4B10-9C61-1DEE005E4C62}" srcOrd="0" destOrd="0" presId="urn:microsoft.com/office/officeart/2005/8/layout/default"/>
    <dgm:cxn modelId="{79B3CE6E-F13B-4CFC-B52D-A7732B6B2B14}" srcId="{630E2170-674C-4D14-93BF-E452AF87E03E}" destId="{C835DB96-68F8-4064-A8FB-4D4A5FDA19CB}" srcOrd="18" destOrd="0" parTransId="{CF29818A-F120-49C6-B807-27D455213D0E}" sibTransId="{8DD41C7D-952E-461D-85A7-615F4E52ABB9}"/>
    <dgm:cxn modelId="{C219396F-2BDE-403A-82F6-0F890D8A0262}" srcId="{630E2170-674C-4D14-93BF-E452AF87E03E}" destId="{DFFCC016-BD83-4E4F-AE78-AE48E213D9E0}" srcOrd="11" destOrd="0" parTransId="{AEC0F9A5-394C-4F8C-BCD0-06C2D8BEFCCA}" sibTransId="{3DB3A4BB-77E9-4DAA-B0D1-5C714F53EE8C}"/>
    <dgm:cxn modelId="{9A35AF75-460F-48B6-999C-3784C601F199}" type="presOf" srcId="{093C0CD5-6A1C-4F9A-8786-C0E660C11A28}" destId="{B8D27FA3-596B-4803-BF24-21E22FF12009}" srcOrd="0" destOrd="0" presId="urn:microsoft.com/office/officeart/2005/8/layout/default"/>
    <dgm:cxn modelId="{A2281A76-BAA9-44FA-A4CF-DDAB2FF4C198}" type="presOf" srcId="{C835DB96-68F8-4064-A8FB-4D4A5FDA19CB}" destId="{5BB40012-3557-499D-8093-AE64D9778952}" srcOrd="0" destOrd="0" presId="urn:microsoft.com/office/officeart/2005/8/layout/default"/>
    <dgm:cxn modelId="{5C20D258-8F4D-45AD-B2CC-62882F116DCD}" type="presOf" srcId="{A208B5BD-B407-470A-9B55-523A39DD072D}" destId="{F7E4B6AF-82E4-4533-99F3-0855D00603DD}" srcOrd="0" destOrd="0" presId="urn:microsoft.com/office/officeart/2005/8/layout/default"/>
    <dgm:cxn modelId="{BA51B77A-58F1-4D8E-9CA5-DCCBCCA25EC5}" type="presOf" srcId="{3E3E7892-3190-4DA0-A1A6-0B832EFEB4E8}" destId="{9667EE2D-77A6-4725-A35F-C8A753A907C1}" srcOrd="0" destOrd="0" presId="urn:microsoft.com/office/officeart/2005/8/layout/default"/>
    <dgm:cxn modelId="{66FAF784-0435-42FC-B290-90F790052094}" srcId="{630E2170-674C-4D14-93BF-E452AF87E03E}" destId="{EF88E379-CB75-45E7-B1A2-7B64686AE830}" srcOrd="5" destOrd="0" parTransId="{756064EA-725D-4E99-9047-66CC1C01BB51}" sibTransId="{08384B93-D5FB-4FA1-911B-A46DFF1B16C5}"/>
    <dgm:cxn modelId="{FB87D98F-F4E3-4A9E-B325-98D82EB7FEBE}" srcId="{630E2170-674C-4D14-93BF-E452AF87E03E}" destId="{4B4D5813-AF65-401A-9A86-955DEE3572C5}" srcOrd="2" destOrd="0" parTransId="{37C8B3A6-A07A-4F84-87F5-2393E338F24D}" sibTransId="{43A92EFA-B12C-4629-BF4C-190E2D88407A}"/>
    <dgm:cxn modelId="{5E172F99-051F-42CA-B15F-D856F6D05100}" srcId="{630E2170-674C-4D14-93BF-E452AF87E03E}" destId="{141A28CC-A200-48A0-9350-46DDA72059DA}" srcOrd="17" destOrd="0" parTransId="{6DC58368-2B9D-42FA-B2D9-C5C7448D46AF}" sibTransId="{28F65FDD-80CE-4514-8BFE-AF3CA08EADBD}"/>
    <dgm:cxn modelId="{016D4AA1-42F0-4C4E-81FA-AE63B59F34B6}" type="presOf" srcId="{7AA5C079-AB7A-4EBA-B108-5C47424DD546}" destId="{A8EB8D73-802E-4293-B22E-AE934D6BF989}" srcOrd="0" destOrd="0" presId="urn:microsoft.com/office/officeart/2005/8/layout/default"/>
    <dgm:cxn modelId="{38658CA4-0274-4398-AC76-CC2B87C0590D}" srcId="{630E2170-674C-4D14-93BF-E452AF87E03E}" destId="{FFCD7F2B-A199-4A25-B747-E5EF989B46AF}" srcOrd="4" destOrd="0" parTransId="{0AB4D088-BD26-40F1-9182-8882FFBA747E}" sibTransId="{E1D7817D-B076-4A43-ADF3-FABA1D85D18D}"/>
    <dgm:cxn modelId="{E5582FAA-1C50-4845-888D-4AAEFA6E0279}" srcId="{630E2170-674C-4D14-93BF-E452AF87E03E}" destId="{4EF42EE8-0233-46BF-918D-651ECBAF2AC6}" srcOrd="15" destOrd="0" parTransId="{B1E8039E-B8A0-4C22-83FB-148A57C44765}" sibTransId="{0632F06F-AEAD-4629-A5FA-822702ABC038}"/>
    <dgm:cxn modelId="{8A4AFFAA-B8D0-4D57-B1F8-A98086FCC907}" type="presOf" srcId="{141A28CC-A200-48A0-9350-46DDA72059DA}" destId="{40BC06A3-C049-4E25-BEAB-228F7651F9F9}" srcOrd="0" destOrd="0" presId="urn:microsoft.com/office/officeart/2005/8/layout/default"/>
    <dgm:cxn modelId="{E6CE40AE-ACF8-4F8E-9A09-AC2B2803DA5A}" type="presOf" srcId="{610279F2-0429-4DBC-B9A4-59C92A552A0B}" destId="{BA30A33D-B4C0-4262-8E41-C73C2BBB50F5}" srcOrd="0" destOrd="0" presId="urn:microsoft.com/office/officeart/2005/8/layout/default"/>
    <dgm:cxn modelId="{D82763AF-6CEB-42A8-B448-E7CDEA5E6C22}" type="presOf" srcId="{6FD3FAAA-BCEA-4F6C-8788-BA74BCAF2A6B}" destId="{ADFF0541-999E-4E85-A090-76FFED5E76A4}" srcOrd="0" destOrd="0" presId="urn:microsoft.com/office/officeart/2005/8/layout/default"/>
    <dgm:cxn modelId="{DC524AB9-D156-4B34-9675-5518071881ED}" srcId="{630E2170-674C-4D14-93BF-E452AF87E03E}" destId="{7D3E4FDB-A266-47A6-B1BA-7F3982D35A62}" srcOrd="6" destOrd="0" parTransId="{C33AD1F1-7ECD-466D-ADF3-C8BA94815685}" sibTransId="{42261429-E60A-48B7-ABEF-860A8793E6DB}"/>
    <dgm:cxn modelId="{DDD37BBC-425A-4694-ABC6-D6FB7FD69519}" srcId="{630E2170-674C-4D14-93BF-E452AF87E03E}" destId="{6FD3FAAA-BCEA-4F6C-8788-BA74BCAF2A6B}" srcOrd="14" destOrd="0" parTransId="{24C1C780-AD4C-4378-B4D8-0674B69D1AF7}" sibTransId="{AB3C0E67-6DDC-47A2-BF60-5FBF8BA4EC95}"/>
    <dgm:cxn modelId="{1EFCE0C1-F554-4C92-B84D-61AAA8551632}" type="presOf" srcId="{4EF42EE8-0233-46BF-918D-651ECBAF2AC6}" destId="{BBD398BA-F447-4FAD-9DFB-3C0BB744E93D}" srcOrd="0" destOrd="0" presId="urn:microsoft.com/office/officeart/2005/8/layout/default"/>
    <dgm:cxn modelId="{63308DC7-154C-4F94-BFAE-CFBB08777D00}" srcId="{630E2170-674C-4D14-93BF-E452AF87E03E}" destId="{D07745B3-71A3-40F2-BC10-F32DB3FF99EB}" srcOrd="8" destOrd="0" parTransId="{B3D3C7CF-6D9E-43C5-BA2F-C14AB2C2420B}" sibTransId="{2AE05056-D0CB-4BEE-8DFD-1A492C09C479}"/>
    <dgm:cxn modelId="{55EEAAC7-6802-4AC2-8ECD-D484875F7B08}" type="presOf" srcId="{5B340235-D05C-40CF-B029-F66B13FEDB9F}" destId="{42DD568D-D3E1-4BE3-8934-A5CC0E29B8AB}" srcOrd="0" destOrd="0" presId="urn:microsoft.com/office/officeart/2005/8/layout/default"/>
    <dgm:cxn modelId="{63D253C9-9F47-454D-A60A-FC8BB712BF1D}" srcId="{630E2170-674C-4D14-93BF-E452AF87E03E}" destId="{A2952917-CC17-4C6F-AB7D-C7D88384055E}" srcOrd="20" destOrd="0" parTransId="{A2D7A3BE-2416-4F77-9C28-B70FBA903518}" sibTransId="{425A69DB-9226-46AD-B027-56F4BE419457}"/>
    <dgm:cxn modelId="{F24DB8CE-45E5-4331-8357-90EFDCAE6C7B}" srcId="{630E2170-674C-4D14-93BF-E452AF87E03E}" destId="{F39050A7-2E39-4A47-96B9-005BA2DA673B}" srcOrd="23" destOrd="0" parTransId="{169B6EE6-F2E7-4198-9ACA-0A0C27C80E7E}" sibTransId="{BB14417A-A704-4CC2-B32A-8B0954E4A840}"/>
    <dgm:cxn modelId="{866A79D1-586C-4A33-A999-6099FA99009C}" srcId="{630E2170-674C-4D14-93BF-E452AF87E03E}" destId="{9643FF44-9FE4-4C30-B10F-5AF53813061E}" srcOrd="12" destOrd="0" parTransId="{0A215B98-B2DC-445F-8345-9AE5A039B8B1}" sibTransId="{64A55DC5-1763-4D33-9DDA-8A6210BF29B9}"/>
    <dgm:cxn modelId="{F3847BD3-093F-4B16-8979-DCC58977258A}" srcId="{630E2170-674C-4D14-93BF-E452AF87E03E}" destId="{610279F2-0429-4DBC-B9A4-59C92A552A0B}" srcOrd="19" destOrd="0" parTransId="{499FC2CD-9E84-456A-88F1-B941DB44FBF3}" sibTransId="{368CF0C2-6DD1-46B8-8E21-9D1934C1B26D}"/>
    <dgm:cxn modelId="{AACDD4D3-2D23-4F15-9C1B-BEAE11BD8D20}" srcId="{630E2170-674C-4D14-93BF-E452AF87E03E}" destId="{EE54768D-332F-4679-9D47-C7755D8BE8A9}" srcOrd="22" destOrd="0" parTransId="{92A4B30D-29F6-4A25-A5D8-D91C72ED9E33}" sibTransId="{FAAE7770-819C-4F20-BD94-1D951E42A8B1}"/>
    <dgm:cxn modelId="{BB53B9DB-5B13-4140-97E6-4DC7AE18DC63}" srcId="{630E2170-674C-4D14-93BF-E452AF87E03E}" destId="{7AA5C079-AB7A-4EBA-B108-5C47424DD546}" srcOrd="10" destOrd="0" parTransId="{C8B739C9-363F-4617-9BA2-8438D4C81997}" sibTransId="{B2663E84-BD9E-4B47-AEF4-5758A30D2DFF}"/>
    <dgm:cxn modelId="{698897E8-13D6-4701-9E6D-1F5938664412}" type="presOf" srcId="{F39050A7-2E39-4A47-96B9-005BA2DA673B}" destId="{079CE0AE-8A60-4C2A-902B-68D514DA07B5}" srcOrd="0" destOrd="0" presId="urn:microsoft.com/office/officeart/2005/8/layout/default"/>
    <dgm:cxn modelId="{BA3F79EA-6B4C-41B9-9C6C-FEC74E7DB775}" srcId="{630E2170-674C-4D14-93BF-E452AF87E03E}" destId="{6DA8B983-FF45-48E4-A1B7-E583A09C4482}" srcOrd="0" destOrd="0" parTransId="{2F69A496-FDE5-4C88-89D7-F6831867E09D}" sibTransId="{74162CC8-1158-410A-BB2B-B1850BC9159E}"/>
    <dgm:cxn modelId="{7F332BEB-3393-48F3-8177-B0363DEB578C}" type="presOf" srcId="{7D3E4FDB-A266-47A6-B1BA-7F3982D35A62}" destId="{E962AEA2-E00F-4E1C-B7C4-AFCCB9F639FE}" srcOrd="0" destOrd="0" presId="urn:microsoft.com/office/officeart/2005/8/layout/default"/>
    <dgm:cxn modelId="{654584EF-2852-4C4F-8D1C-FC9BD1244864}" srcId="{630E2170-674C-4D14-93BF-E452AF87E03E}" destId="{093C0CD5-6A1C-4F9A-8786-C0E660C11A28}" srcOrd="13" destOrd="0" parTransId="{983DF8BC-7A92-4905-B66F-8DC86F901172}" sibTransId="{472D1EE9-D355-4D03-A75E-897DDE4DE59A}"/>
    <dgm:cxn modelId="{444B87F2-ECEE-4307-B72F-7F6D19A36CE7}" type="presOf" srcId="{04A494D5-AA26-4F71-9B4E-7D1AE059BE6C}" destId="{C85EC303-7ACB-411B-AC30-6FE5C29154A7}" srcOrd="0" destOrd="0" presId="urn:microsoft.com/office/officeart/2005/8/layout/default"/>
    <dgm:cxn modelId="{BED45BF3-9AD2-4928-8B69-9F4F89CE601A}" type="presOf" srcId="{DFFCC016-BD83-4E4F-AE78-AE48E213D9E0}" destId="{54C9E790-217B-444F-BCF1-857231398143}" srcOrd="0" destOrd="0" presId="urn:microsoft.com/office/officeart/2005/8/layout/default"/>
    <dgm:cxn modelId="{93F906F5-F6D2-4F6B-AD65-3AFFB9574376}" srcId="{630E2170-674C-4D14-93BF-E452AF87E03E}" destId="{3FBB241C-8427-4A75-A9DD-4CD5A6B59C4D}" srcOrd="1" destOrd="0" parTransId="{32EC1005-D9BC-45CC-95C5-A7A859BC720A}" sibTransId="{369894D3-2FD5-4F83-8430-1E3F826469F1}"/>
    <dgm:cxn modelId="{70BD4CF7-0524-4513-AAEE-BF5A1FA050EA}" srcId="{630E2170-674C-4D14-93BF-E452AF87E03E}" destId="{5B340235-D05C-40CF-B029-F66B13FEDB9F}" srcOrd="7" destOrd="0" parTransId="{469E3E3F-9500-429D-A5BF-19EB36B79BA5}" sibTransId="{8BEA77B2-2A92-4D06-A0D8-CA608D5786C2}"/>
    <dgm:cxn modelId="{9D76D7F7-E4A4-4EC4-925D-C0491E4FC3A5}" type="presOf" srcId="{EE54768D-332F-4679-9D47-C7755D8BE8A9}" destId="{C99606D9-0ECF-464D-B424-A64647BDF53E}" srcOrd="0" destOrd="0" presId="urn:microsoft.com/office/officeart/2005/8/layout/default"/>
    <dgm:cxn modelId="{48F134F8-E588-4479-9737-B9F1718A39F8}" type="presOf" srcId="{995A072D-F51B-4EE8-9FA3-E5A9443AD66B}" destId="{2EB68439-4C8C-4AE9-B8ED-3643112E1B30}" srcOrd="0" destOrd="0" presId="urn:microsoft.com/office/officeart/2005/8/layout/default"/>
    <dgm:cxn modelId="{5EC19BFA-CA1D-4D9C-99F6-AA0368382FC3}" srcId="{630E2170-674C-4D14-93BF-E452AF87E03E}" destId="{3E3E7892-3190-4DA0-A1A6-0B832EFEB4E8}" srcOrd="21" destOrd="0" parTransId="{E5325884-D70C-4A8E-BAD8-64A900DC59F7}" sibTransId="{49A42E85-3102-49FD-A96A-EEFAAA57BC2F}"/>
    <dgm:cxn modelId="{E8F5DFFA-9638-4796-8B43-2A1F6FDAD8F6}" type="presOf" srcId="{6DA8B983-FF45-48E4-A1B7-E583A09C4482}" destId="{32FFCDEE-4E70-4897-BEA8-B8090B483AD1}" srcOrd="0" destOrd="0" presId="urn:microsoft.com/office/officeart/2005/8/layout/default"/>
    <dgm:cxn modelId="{3EA945FE-A4BA-450D-AA2E-83F5AD31921E}" type="presOf" srcId="{630E2170-674C-4D14-93BF-E452AF87E03E}" destId="{19BFBB8D-D63F-45BF-B423-25160C3B29B6}" srcOrd="0" destOrd="0" presId="urn:microsoft.com/office/officeart/2005/8/layout/default"/>
    <dgm:cxn modelId="{9F90D2F0-176B-4911-9C27-3BF229F7E5D3}" type="presParOf" srcId="{19BFBB8D-D63F-45BF-B423-25160C3B29B6}" destId="{32FFCDEE-4E70-4897-BEA8-B8090B483AD1}" srcOrd="0" destOrd="0" presId="urn:microsoft.com/office/officeart/2005/8/layout/default"/>
    <dgm:cxn modelId="{7BB89161-3815-4AC0-A2E6-0882B10933F9}" type="presParOf" srcId="{19BFBB8D-D63F-45BF-B423-25160C3B29B6}" destId="{F7E293D4-F691-495B-B7C9-60D9D49C96FA}" srcOrd="1" destOrd="0" presId="urn:microsoft.com/office/officeart/2005/8/layout/default"/>
    <dgm:cxn modelId="{0222EE2E-3D15-4BC6-A834-7A170E55EFAF}" type="presParOf" srcId="{19BFBB8D-D63F-45BF-B423-25160C3B29B6}" destId="{A5005B8F-55FC-45C7-8404-95FDED76DC0D}" srcOrd="2" destOrd="0" presId="urn:microsoft.com/office/officeart/2005/8/layout/default"/>
    <dgm:cxn modelId="{CBF4AF23-0730-44BD-81AC-8C496C502076}" type="presParOf" srcId="{19BFBB8D-D63F-45BF-B423-25160C3B29B6}" destId="{AC9C9E4A-2A29-46BC-B252-8B43405FA4D5}" srcOrd="3" destOrd="0" presId="urn:microsoft.com/office/officeart/2005/8/layout/default"/>
    <dgm:cxn modelId="{85719C09-B902-4DD1-9B12-7BB205A625B0}" type="presParOf" srcId="{19BFBB8D-D63F-45BF-B423-25160C3B29B6}" destId="{52FC7754-6F2C-4B10-9C61-1DEE005E4C62}" srcOrd="4" destOrd="0" presId="urn:microsoft.com/office/officeart/2005/8/layout/default"/>
    <dgm:cxn modelId="{D3B9A87B-8F28-4976-92A1-AACB41EF064B}" type="presParOf" srcId="{19BFBB8D-D63F-45BF-B423-25160C3B29B6}" destId="{323D0D81-E207-4E4C-99DB-E23A3045EBB0}" srcOrd="5" destOrd="0" presId="urn:microsoft.com/office/officeart/2005/8/layout/default"/>
    <dgm:cxn modelId="{12D2B049-D039-4F72-BD49-7EFFB9B27846}" type="presParOf" srcId="{19BFBB8D-D63F-45BF-B423-25160C3B29B6}" destId="{F7E4B6AF-82E4-4533-99F3-0855D00603DD}" srcOrd="6" destOrd="0" presId="urn:microsoft.com/office/officeart/2005/8/layout/default"/>
    <dgm:cxn modelId="{3D1F925D-BEDA-44C3-974B-22D613A459E6}" type="presParOf" srcId="{19BFBB8D-D63F-45BF-B423-25160C3B29B6}" destId="{C055DBCA-A830-4186-B471-BB3682AE8D8A}" srcOrd="7" destOrd="0" presId="urn:microsoft.com/office/officeart/2005/8/layout/default"/>
    <dgm:cxn modelId="{F569AC19-EBF0-4905-963F-8A64684BAD2A}" type="presParOf" srcId="{19BFBB8D-D63F-45BF-B423-25160C3B29B6}" destId="{FE67CB95-A253-469E-BAF7-4C45DD54D299}" srcOrd="8" destOrd="0" presId="urn:microsoft.com/office/officeart/2005/8/layout/default"/>
    <dgm:cxn modelId="{AF992C05-D074-4A5A-82B7-B0FC56C0C2BF}" type="presParOf" srcId="{19BFBB8D-D63F-45BF-B423-25160C3B29B6}" destId="{BA922878-47E2-47F1-A472-AF49E924F49A}" srcOrd="9" destOrd="0" presId="urn:microsoft.com/office/officeart/2005/8/layout/default"/>
    <dgm:cxn modelId="{33DC19C6-8F06-402B-8F38-23DF3A623124}" type="presParOf" srcId="{19BFBB8D-D63F-45BF-B423-25160C3B29B6}" destId="{38A4E0F0-C569-4094-8B5C-495E5C042516}" srcOrd="10" destOrd="0" presId="urn:microsoft.com/office/officeart/2005/8/layout/default"/>
    <dgm:cxn modelId="{6A6841CF-ACB6-4AD6-B16B-5410CCD9A5D3}" type="presParOf" srcId="{19BFBB8D-D63F-45BF-B423-25160C3B29B6}" destId="{CA13E112-21C9-4857-81D0-D19715EF810A}" srcOrd="11" destOrd="0" presId="urn:microsoft.com/office/officeart/2005/8/layout/default"/>
    <dgm:cxn modelId="{297B6F6C-4310-49C1-9CBE-00E9202A53EF}" type="presParOf" srcId="{19BFBB8D-D63F-45BF-B423-25160C3B29B6}" destId="{E962AEA2-E00F-4E1C-B7C4-AFCCB9F639FE}" srcOrd="12" destOrd="0" presId="urn:microsoft.com/office/officeart/2005/8/layout/default"/>
    <dgm:cxn modelId="{2A580768-BB50-4F5A-8CBF-F924E89A0AD5}" type="presParOf" srcId="{19BFBB8D-D63F-45BF-B423-25160C3B29B6}" destId="{FA4CA2B7-1BCF-4382-A3EB-2B6451BC914E}" srcOrd="13" destOrd="0" presId="urn:microsoft.com/office/officeart/2005/8/layout/default"/>
    <dgm:cxn modelId="{2F74A61A-862E-4C2F-BA8E-E3D9CB481ED4}" type="presParOf" srcId="{19BFBB8D-D63F-45BF-B423-25160C3B29B6}" destId="{42DD568D-D3E1-4BE3-8934-A5CC0E29B8AB}" srcOrd="14" destOrd="0" presId="urn:microsoft.com/office/officeart/2005/8/layout/default"/>
    <dgm:cxn modelId="{14047CD6-E0C6-4A9A-8E76-941359EEC03C}" type="presParOf" srcId="{19BFBB8D-D63F-45BF-B423-25160C3B29B6}" destId="{1DFE4A33-375B-433C-999F-C618620F90D1}" srcOrd="15" destOrd="0" presId="urn:microsoft.com/office/officeart/2005/8/layout/default"/>
    <dgm:cxn modelId="{4E8E60FC-EA25-497D-9906-52BA0C14BAD7}" type="presParOf" srcId="{19BFBB8D-D63F-45BF-B423-25160C3B29B6}" destId="{60877B97-6CEA-4CFD-9D64-EB2ADFBA8781}" srcOrd="16" destOrd="0" presId="urn:microsoft.com/office/officeart/2005/8/layout/default"/>
    <dgm:cxn modelId="{21161066-A700-4045-B1C2-33A5168E9D44}" type="presParOf" srcId="{19BFBB8D-D63F-45BF-B423-25160C3B29B6}" destId="{64484F71-E2C3-400F-B589-52508BAF547E}" srcOrd="17" destOrd="0" presId="urn:microsoft.com/office/officeart/2005/8/layout/default"/>
    <dgm:cxn modelId="{74B633DD-FC19-4510-8CE3-FCEFAA800156}" type="presParOf" srcId="{19BFBB8D-D63F-45BF-B423-25160C3B29B6}" destId="{2EB68439-4C8C-4AE9-B8ED-3643112E1B30}" srcOrd="18" destOrd="0" presId="urn:microsoft.com/office/officeart/2005/8/layout/default"/>
    <dgm:cxn modelId="{6B5D2C3F-4492-46B7-A605-C4328137BD32}" type="presParOf" srcId="{19BFBB8D-D63F-45BF-B423-25160C3B29B6}" destId="{E4BDB06B-3A3A-4901-A6A1-C7B0152FE04B}" srcOrd="19" destOrd="0" presId="urn:microsoft.com/office/officeart/2005/8/layout/default"/>
    <dgm:cxn modelId="{E39A2A76-76AB-4748-BBB3-BC9BB79AF6CA}" type="presParOf" srcId="{19BFBB8D-D63F-45BF-B423-25160C3B29B6}" destId="{A8EB8D73-802E-4293-B22E-AE934D6BF989}" srcOrd="20" destOrd="0" presId="urn:microsoft.com/office/officeart/2005/8/layout/default"/>
    <dgm:cxn modelId="{752C7727-2F7B-40A3-8D65-75B25210442B}" type="presParOf" srcId="{19BFBB8D-D63F-45BF-B423-25160C3B29B6}" destId="{EF140E38-5DAF-4FFC-9580-AC29D53A20DB}" srcOrd="21" destOrd="0" presId="urn:microsoft.com/office/officeart/2005/8/layout/default"/>
    <dgm:cxn modelId="{EF06E34B-DC86-4207-91FF-52F069B504F9}" type="presParOf" srcId="{19BFBB8D-D63F-45BF-B423-25160C3B29B6}" destId="{54C9E790-217B-444F-BCF1-857231398143}" srcOrd="22" destOrd="0" presId="urn:microsoft.com/office/officeart/2005/8/layout/default"/>
    <dgm:cxn modelId="{99A82877-A6C3-4977-A309-78EDC0C7FAA2}" type="presParOf" srcId="{19BFBB8D-D63F-45BF-B423-25160C3B29B6}" destId="{0B859C0F-160E-48F2-BD53-319569899E81}" srcOrd="23" destOrd="0" presId="urn:microsoft.com/office/officeart/2005/8/layout/default"/>
    <dgm:cxn modelId="{25214EBF-E012-4952-884C-227EEE98AA19}" type="presParOf" srcId="{19BFBB8D-D63F-45BF-B423-25160C3B29B6}" destId="{C98E1B70-296E-4BF8-8745-1DA3EEF87258}" srcOrd="24" destOrd="0" presId="urn:microsoft.com/office/officeart/2005/8/layout/default"/>
    <dgm:cxn modelId="{78DAA40B-A9EA-4991-932E-B0B93035892A}" type="presParOf" srcId="{19BFBB8D-D63F-45BF-B423-25160C3B29B6}" destId="{99BF21A4-3B4D-4B24-95AB-9A5BB2A311A8}" srcOrd="25" destOrd="0" presId="urn:microsoft.com/office/officeart/2005/8/layout/default"/>
    <dgm:cxn modelId="{3E05DCB3-E108-4E5A-9058-364F920C75B8}" type="presParOf" srcId="{19BFBB8D-D63F-45BF-B423-25160C3B29B6}" destId="{B8D27FA3-596B-4803-BF24-21E22FF12009}" srcOrd="26" destOrd="0" presId="urn:microsoft.com/office/officeart/2005/8/layout/default"/>
    <dgm:cxn modelId="{BB01EE51-17D9-4AA3-A840-01FDBE7BD1F3}" type="presParOf" srcId="{19BFBB8D-D63F-45BF-B423-25160C3B29B6}" destId="{5894FFEB-E4A9-40CC-B6F0-B887BC56C783}" srcOrd="27" destOrd="0" presId="urn:microsoft.com/office/officeart/2005/8/layout/default"/>
    <dgm:cxn modelId="{A15703A2-61CA-4E83-B799-89116C124D59}" type="presParOf" srcId="{19BFBB8D-D63F-45BF-B423-25160C3B29B6}" destId="{ADFF0541-999E-4E85-A090-76FFED5E76A4}" srcOrd="28" destOrd="0" presId="urn:microsoft.com/office/officeart/2005/8/layout/default"/>
    <dgm:cxn modelId="{A14F39B4-0660-494A-8509-EACC7AC3B666}" type="presParOf" srcId="{19BFBB8D-D63F-45BF-B423-25160C3B29B6}" destId="{0809924B-589B-4966-8518-A452F0203F5C}" srcOrd="29" destOrd="0" presId="urn:microsoft.com/office/officeart/2005/8/layout/default"/>
    <dgm:cxn modelId="{8BE7EE32-398C-4C5F-8A2E-6AC1808D5BF9}" type="presParOf" srcId="{19BFBB8D-D63F-45BF-B423-25160C3B29B6}" destId="{BBD398BA-F447-4FAD-9DFB-3C0BB744E93D}" srcOrd="30" destOrd="0" presId="urn:microsoft.com/office/officeart/2005/8/layout/default"/>
    <dgm:cxn modelId="{0A900C93-2C3F-45EE-8522-D8B652B74DBF}" type="presParOf" srcId="{19BFBB8D-D63F-45BF-B423-25160C3B29B6}" destId="{6B579CFA-EB69-4F7D-AEA2-F736D6F333E8}" srcOrd="31" destOrd="0" presId="urn:microsoft.com/office/officeart/2005/8/layout/default"/>
    <dgm:cxn modelId="{6CDF33DA-299D-4FBB-B4F9-1798802BAC18}" type="presParOf" srcId="{19BFBB8D-D63F-45BF-B423-25160C3B29B6}" destId="{C85EC303-7ACB-411B-AC30-6FE5C29154A7}" srcOrd="32" destOrd="0" presId="urn:microsoft.com/office/officeart/2005/8/layout/default"/>
    <dgm:cxn modelId="{F514985B-822F-4CD2-AB3F-0964957E3847}" type="presParOf" srcId="{19BFBB8D-D63F-45BF-B423-25160C3B29B6}" destId="{0AE20914-F10A-4CC8-BBCA-36ECEC26AE1E}" srcOrd="33" destOrd="0" presId="urn:microsoft.com/office/officeart/2005/8/layout/default"/>
    <dgm:cxn modelId="{057FEB8F-7272-4795-8468-D58F00E27C69}" type="presParOf" srcId="{19BFBB8D-D63F-45BF-B423-25160C3B29B6}" destId="{40BC06A3-C049-4E25-BEAB-228F7651F9F9}" srcOrd="34" destOrd="0" presId="urn:microsoft.com/office/officeart/2005/8/layout/default"/>
    <dgm:cxn modelId="{4DFEB5EC-4F36-482A-80EC-A28C720F72B7}" type="presParOf" srcId="{19BFBB8D-D63F-45BF-B423-25160C3B29B6}" destId="{4BB4DD44-48B4-4CAB-B3F8-744B6FE63A02}" srcOrd="35" destOrd="0" presId="urn:microsoft.com/office/officeart/2005/8/layout/default"/>
    <dgm:cxn modelId="{D6F74972-0B1A-4BCF-BF1D-9ED0658114CA}" type="presParOf" srcId="{19BFBB8D-D63F-45BF-B423-25160C3B29B6}" destId="{5BB40012-3557-499D-8093-AE64D9778952}" srcOrd="36" destOrd="0" presId="urn:microsoft.com/office/officeart/2005/8/layout/default"/>
    <dgm:cxn modelId="{DE009731-7FA7-4B26-9E75-3BCE2964C647}" type="presParOf" srcId="{19BFBB8D-D63F-45BF-B423-25160C3B29B6}" destId="{9AAEDD99-5D28-4A83-9CE5-E6D1A24769F7}" srcOrd="37" destOrd="0" presId="urn:microsoft.com/office/officeart/2005/8/layout/default"/>
    <dgm:cxn modelId="{06CFCF41-E6EA-4CEC-BCA7-B1552F7EA7A3}" type="presParOf" srcId="{19BFBB8D-D63F-45BF-B423-25160C3B29B6}" destId="{BA30A33D-B4C0-4262-8E41-C73C2BBB50F5}" srcOrd="38" destOrd="0" presId="urn:microsoft.com/office/officeart/2005/8/layout/default"/>
    <dgm:cxn modelId="{4576B9B0-B379-42AA-B722-FB4F106E0FCD}" type="presParOf" srcId="{19BFBB8D-D63F-45BF-B423-25160C3B29B6}" destId="{E5EDCD37-7EC6-4FB7-8480-F339B134FAEA}" srcOrd="39" destOrd="0" presId="urn:microsoft.com/office/officeart/2005/8/layout/default"/>
    <dgm:cxn modelId="{B3F72F1D-EC86-4934-A94F-4473E6802618}" type="presParOf" srcId="{19BFBB8D-D63F-45BF-B423-25160C3B29B6}" destId="{FABC8B63-3FB0-4797-897C-93FB27403B3C}" srcOrd="40" destOrd="0" presId="urn:microsoft.com/office/officeart/2005/8/layout/default"/>
    <dgm:cxn modelId="{795ACF8A-D96A-490B-AB27-4B2A20CE3DC1}" type="presParOf" srcId="{19BFBB8D-D63F-45BF-B423-25160C3B29B6}" destId="{3584F210-63FE-46FC-A8DA-FCC7E49D3B8F}" srcOrd="41" destOrd="0" presId="urn:microsoft.com/office/officeart/2005/8/layout/default"/>
    <dgm:cxn modelId="{200B44DF-89FE-4FBA-B663-0620BEDF12AD}" type="presParOf" srcId="{19BFBB8D-D63F-45BF-B423-25160C3B29B6}" destId="{9667EE2D-77A6-4725-A35F-C8A753A907C1}" srcOrd="42" destOrd="0" presId="urn:microsoft.com/office/officeart/2005/8/layout/default"/>
    <dgm:cxn modelId="{9CCC833E-48CE-4FFC-86A2-6C89E5ADB15E}" type="presParOf" srcId="{19BFBB8D-D63F-45BF-B423-25160C3B29B6}" destId="{C578FBA6-9487-48F6-98ED-8A525B605F39}" srcOrd="43" destOrd="0" presId="urn:microsoft.com/office/officeart/2005/8/layout/default"/>
    <dgm:cxn modelId="{86851C98-EAFE-473E-9854-478C5654DAAC}" type="presParOf" srcId="{19BFBB8D-D63F-45BF-B423-25160C3B29B6}" destId="{C99606D9-0ECF-464D-B424-A64647BDF53E}" srcOrd="44" destOrd="0" presId="urn:microsoft.com/office/officeart/2005/8/layout/default"/>
    <dgm:cxn modelId="{C77463EE-FF8B-4A92-92F6-CC281E486A02}" type="presParOf" srcId="{19BFBB8D-D63F-45BF-B423-25160C3B29B6}" destId="{80775ECB-F95A-4437-85A3-46E4C66DD200}" srcOrd="45" destOrd="0" presId="urn:microsoft.com/office/officeart/2005/8/layout/default"/>
    <dgm:cxn modelId="{7D9FA0C4-49B6-409A-85CF-1A1CAC13E84F}" type="presParOf" srcId="{19BFBB8D-D63F-45BF-B423-25160C3B29B6}" destId="{079CE0AE-8A60-4C2A-902B-68D514DA07B5}" srcOrd="4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8203C3-7E31-4B83-AB04-44AAB4017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D6EE96-F0E9-4D08-B58F-AB601FE4BABB}">
      <dgm:prSet/>
      <dgm:spPr/>
      <dgm:t>
        <a:bodyPr/>
        <a:lstStyle/>
        <a:p>
          <a:r>
            <a:rPr lang="en-US"/>
            <a:t>Program Components</a:t>
          </a:r>
        </a:p>
      </dgm:t>
    </dgm:pt>
    <dgm:pt modelId="{F01408F7-8DEC-440C-8C72-D3D7F16521F8}" type="parTrans" cxnId="{FB9644B3-822E-45F7-A830-3354417D9BC4}">
      <dgm:prSet/>
      <dgm:spPr/>
      <dgm:t>
        <a:bodyPr/>
        <a:lstStyle/>
        <a:p>
          <a:endParaRPr lang="en-US"/>
        </a:p>
      </dgm:t>
    </dgm:pt>
    <dgm:pt modelId="{B3009B27-B25F-48FD-B8B5-DE55E5E55EA5}" type="sibTrans" cxnId="{FB9644B3-822E-45F7-A830-3354417D9BC4}">
      <dgm:prSet/>
      <dgm:spPr/>
      <dgm:t>
        <a:bodyPr/>
        <a:lstStyle/>
        <a:p>
          <a:endParaRPr lang="en-US"/>
        </a:p>
      </dgm:t>
    </dgm:pt>
    <dgm:pt modelId="{3FC8B2AD-315B-654E-8B9F-3DCA7BAEAC30}">
      <dgm:prSet/>
      <dgm:spPr/>
      <dgm:t>
        <a:bodyPr/>
        <a:lstStyle/>
        <a:p>
          <a:pPr>
            <a:buFont typeface="Wingdings" pitchFamily="2" charset="2"/>
            <a:buChar char="v"/>
          </a:pPr>
          <a:r>
            <a:rPr lang="en-US" dirty="0">
              <a:solidFill>
                <a:srgbClr val="FFFF00"/>
              </a:solidFill>
            </a:rPr>
            <a:t>Initial hospital presentation </a:t>
          </a:r>
        </a:p>
      </dgm:t>
    </dgm:pt>
    <dgm:pt modelId="{1C558B85-03D3-5C40-87F4-C291EB0CABA5}" type="parTrans" cxnId="{B0027496-5871-4342-998C-B4A31654100F}">
      <dgm:prSet/>
      <dgm:spPr/>
      <dgm:t>
        <a:bodyPr/>
        <a:lstStyle/>
        <a:p>
          <a:endParaRPr lang="en-US"/>
        </a:p>
      </dgm:t>
    </dgm:pt>
    <dgm:pt modelId="{A89D0B96-5762-1540-B53F-A2D8C64ACFB6}" type="sibTrans" cxnId="{B0027496-5871-4342-998C-B4A31654100F}">
      <dgm:prSet/>
      <dgm:spPr/>
      <dgm:t>
        <a:bodyPr/>
        <a:lstStyle/>
        <a:p>
          <a:endParaRPr lang="en-US"/>
        </a:p>
      </dgm:t>
    </dgm:pt>
    <dgm:pt modelId="{9872C065-875C-4F4C-B500-FB4E114E3AE6}">
      <dgm:prSet/>
      <dgm:spPr/>
      <dgm:t>
        <a:bodyPr/>
        <a:lstStyle/>
        <a:p>
          <a:pPr>
            <a:buFont typeface="Wingdings" pitchFamily="2" charset="2"/>
            <a:buChar char="v"/>
          </a:pPr>
          <a:r>
            <a:rPr lang="en-US" dirty="0">
              <a:solidFill>
                <a:schemeClr val="tx1"/>
              </a:solidFill>
            </a:rPr>
            <a:t>Co-creation of transfer protocols</a:t>
          </a:r>
        </a:p>
      </dgm:t>
    </dgm:pt>
    <dgm:pt modelId="{19521BD3-197E-5A48-AAD5-8640B18010BA}" type="parTrans" cxnId="{16372773-3591-0642-A34B-0FE9B0C52A8D}">
      <dgm:prSet/>
      <dgm:spPr/>
      <dgm:t>
        <a:bodyPr/>
        <a:lstStyle/>
        <a:p>
          <a:endParaRPr lang="en-US"/>
        </a:p>
      </dgm:t>
    </dgm:pt>
    <dgm:pt modelId="{6EE0C127-99A6-BF44-AB30-59779B0E34B6}" type="sibTrans" cxnId="{16372773-3591-0642-A34B-0FE9B0C52A8D}">
      <dgm:prSet/>
      <dgm:spPr/>
      <dgm:t>
        <a:bodyPr/>
        <a:lstStyle/>
        <a:p>
          <a:endParaRPr lang="en-US"/>
        </a:p>
      </dgm:t>
    </dgm:pt>
    <dgm:pt modelId="{53C132A3-B5A1-3749-B755-E7C1C40ECBC0}">
      <dgm:prSet/>
      <dgm:spPr/>
      <dgm:t>
        <a:bodyPr/>
        <a:lstStyle/>
        <a:p>
          <a:pPr>
            <a:buFont typeface="Wingdings" pitchFamily="2" charset="2"/>
            <a:buChar char="v"/>
          </a:pPr>
          <a:r>
            <a:rPr lang="en-US" dirty="0"/>
            <a:t>Creative problem-solving to improve quality of care and patient experience</a:t>
          </a:r>
        </a:p>
      </dgm:t>
    </dgm:pt>
    <dgm:pt modelId="{31BD5CF6-3703-EA49-B777-F5C4404AB82C}" type="parTrans" cxnId="{58C0081C-E1AE-1144-A245-714B92703C9D}">
      <dgm:prSet/>
      <dgm:spPr/>
      <dgm:t>
        <a:bodyPr/>
        <a:lstStyle/>
        <a:p>
          <a:endParaRPr lang="en-US"/>
        </a:p>
      </dgm:t>
    </dgm:pt>
    <dgm:pt modelId="{7AAC83CF-6D24-6446-89FE-295988023650}" type="sibTrans" cxnId="{58C0081C-E1AE-1144-A245-714B92703C9D}">
      <dgm:prSet/>
      <dgm:spPr/>
      <dgm:t>
        <a:bodyPr/>
        <a:lstStyle/>
        <a:p>
          <a:endParaRPr lang="en-US"/>
        </a:p>
      </dgm:t>
    </dgm:pt>
    <dgm:pt modelId="{046BD4DE-1AAE-B24B-8AD4-7EADAFE937B5}">
      <dgm:prSet/>
      <dgm:spPr/>
      <dgm:t>
        <a:bodyPr/>
        <a:lstStyle/>
        <a:p>
          <a:pPr>
            <a:buFont typeface="Wingdings" pitchFamily="2" charset="2"/>
            <a:buChar char="v"/>
          </a:pPr>
          <a:endParaRPr lang="en-US" dirty="0"/>
        </a:p>
      </dgm:t>
    </dgm:pt>
    <dgm:pt modelId="{B502B5BA-D829-C14B-98DF-5CE8435EB984}" type="parTrans" cxnId="{AD2520C6-8FC6-8A4C-83C2-B1D348365202}">
      <dgm:prSet/>
      <dgm:spPr/>
      <dgm:t>
        <a:bodyPr/>
        <a:lstStyle/>
        <a:p>
          <a:endParaRPr lang="en-US"/>
        </a:p>
      </dgm:t>
    </dgm:pt>
    <dgm:pt modelId="{229BA5DC-6A0F-B246-8D7F-A2D98BB93C40}" type="sibTrans" cxnId="{AD2520C6-8FC6-8A4C-83C2-B1D348365202}">
      <dgm:prSet/>
      <dgm:spPr/>
      <dgm:t>
        <a:bodyPr/>
        <a:lstStyle/>
        <a:p>
          <a:endParaRPr lang="en-US"/>
        </a:p>
      </dgm:t>
    </dgm:pt>
    <dgm:pt modelId="{69160599-50B5-45D7-A663-29F0AE399BAB}">
      <dgm:prSet/>
      <dgm:spPr/>
      <dgm:t>
        <a:bodyPr/>
        <a:lstStyle/>
        <a:p>
          <a:pPr>
            <a:buFont typeface="Wingdings" pitchFamily="2" charset="2"/>
            <a:buChar char="v"/>
          </a:pPr>
          <a:r>
            <a:rPr lang="en-US" dirty="0">
              <a:solidFill>
                <a:schemeClr val="tx1"/>
              </a:solidFill>
            </a:rPr>
            <a:t>Perinatal Transfer Committee meetings</a:t>
          </a:r>
        </a:p>
      </dgm:t>
    </dgm:pt>
    <dgm:pt modelId="{BF3B26E4-E058-4F74-8062-5EA82CA89CD8}" type="parTrans" cxnId="{0A7B253E-55D6-4C2B-AE55-6B4291DBE01C}">
      <dgm:prSet/>
      <dgm:spPr/>
      <dgm:t>
        <a:bodyPr/>
        <a:lstStyle/>
        <a:p>
          <a:endParaRPr lang="en-US"/>
        </a:p>
      </dgm:t>
    </dgm:pt>
    <dgm:pt modelId="{CB26CEE8-E0CD-4F02-822E-08E03D68B0B4}" type="sibTrans" cxnId="{0A7B253E-55D6-4C2B-AE55-6B4291DBE01C}">
      <dgm:prSet/>
      <dgm:spPr/>
      <dgm:t>
        <a:bodyPr/>
        <a:lstStyle/>
        <a:p>
          <a:endParaRPr lang="en-US"/>
        </a:p>
      </dgm:t>
    </dgm:pt>
    <dgm:pt modelId="{A6D1D07D-B8E0-4E32-A1DE-89990897D176}">
      <dgm:prSet/>
      <dgm:spPr/>
      <dgm:t>
        <a:bodyPr/>
        <a:lstStyle/>
        <a:p>
          <a:pPr>
            <a:buFont typeface="Wingdings" pitchFamily="2" charset="2"/>
            <a:buChar char="v"/>
          </a:pPr>
          <a:r>
            <a:rPr lang="en-US" dirty="0"/>
            <a:t>Qualitative data collection through 360-degree surveys -</a:t>
          </a:r>
          <a:endParaRPr lang="en-US" dirty="0">
            <a:solidFill>
              <a:srgbClr val="FFFF00"/>
            </a:solidFill>
          </a:endParaRPr>
        </a:p>
      </dgm:t>
    </dgm:pt>
    <dgm:pt modelId="{9BF3DA8A-12AE-4DFE-B57F-55D8337D3996}" type="parTrans" cxnId="{67895A7C-DB64-421C-933E-B3786F2C87D9}">
      <dgm:prSet/>
      <dgm:spPr/>
      <dgm:t>
        <a:bodyPr/>
        <a:lstStyle/>
        <a:p>
          <a:endParaRPr lang="en-US"/>
        </a:p>
      </dgm:t>
    </dgm:pt>
    <dgm:pt modelId="{673CC8FE-4A2C-455F-B4D8-6D418F4784CC}" type="sibTrans" cxnId="{67895A7C-DB64-421C-933E-B3786F2C87D9}">
      <dgm:prSet/>
      <dgm:spPr/>
      <dgm:t>
        <a:bodyPr/>
        <a:lstStyle/>
        <a:p>
          <a:endParaRPr lang="en-US"/>
        </a:p>
      </dgm:t>
    </dgm:pt>
    <dgm:pt modelId="{BD6BBAEF-6635-4556-9682-828E0AF9DFA3}" type="pres">
      <dgm:prSet presAssocID="{FC8203C3-7E31-4B83-AB04-44AAB4017567}" presName="linear" presStyleCnt="0">
        <dgm:presLayoutVars>
          <dgm:animLvl val="lvl"/>
          <dgm:resizeHandles val="exact"/>
        </dgm:presLayoutVars>
      </dgm:prSet>
      <dgm:spPr/>
    </dgm:pt>
    <dgm:pt modelId="{2912E812-15A8-4FB0-ACFB-A88E83FFA7FE}" type="pres">
      <dgm:prSet presAssocID="{07D6EE96-F0E9-4D08-B58F-AB601FE4BABB}" presName="parentText" presStyleLbl="node1" presStyleIdx="0" presStyleCnt="1">
        <dgm:presLayoutVars>
          <dgm:chMax val="0"/>
          <dgm:bulletEnabled val="1"/>
        </dgm:presLayoutVars>
      </dgm:prSet>
      <dgm:spPr/>
    </dgm:pt>
    <dgm:pt modelId="{EBA005F9-E8C8-4F7F-A1CD-15DB0BE57E20}" type="pres">
      <dgm:prSet presAssocID="{07D6EE96-F0E9-4D08-B58F-AB601FE4BABB}" presName="childText" presStyleLbl="revTx" presStyleIdx="0" presStyleCnt="1" custScaleY="119390">
        <dgm:presLayoutVars>
          <dgm:bulletEnabled val="1"/>
        </dgm:presLayoutVars>
      </dgm:prSet>
      <dgm:spPr/>
    </dgm:pt>
  </dgm:ptLst>
  <dgm:cxnLst>
    <dgm:cxn modelId="{58C0081C-E1AE-1144-A245-714B92703C9D}" srcId="{07D6EE96-F0E9-4D08-B58F-AB601FE4BABB}" destId="{53C132A3-B5A1-3749-B755-E7C1C40ECBC0}" srcOrd="5" destOrd="0" parTransId="{31BD5CF6-3703-EA49-B777-F5C4404AB82C}" sibTransId="{7AAC83CF-6D24-6446-89FE-295988023650}"/>
    <dgm:cxn modelId="{0A7B253E-55D6-4C2B-AE55-6B4291DBE01C}" srcId="{07D6EE96-F0E9-4D08-B58F-AB601FE4BABB}" destId="{69160599-50B5-45D7-A663-29F0AE399BAB}" srcOrd="3" destOrd="0" parTransId="{BF3B26E4-E058-4F74-8062-5EA82CA89CD8}" sibTransId="{CB26CEE8-E0CD-4F02-822E-08E03D68B0B4}"/>
    <dgm:cxn modelId="{A179026A-9631-4168-96F6-CB8CA8C33AE2}" type="presOf" srcId="{9872C065-875C-4F4C-B500-FB4E114E3AE6}" destId="{EBA005F9-E8C8-4F7F-A1CD-15DB0BE57E20}" srcOrd="0" destOrd="2" presId="urn:microsoft.com/office/officeart/2005/8/layout/vList2"/>
    <dgm:cxn modelId="{B1C89E4D-E7C0-4D51-995B-C72B054FD58C}" type="presOf" srcId="{FC8203C3-7E31-4B83-AB04-44AAB4017567}" destId="{BD6BBAEF-6635-4556-9682-828E0AF9DFA3}" srcOrd="0" destOrd="0" presId="urn:microsoft.com/office/officeart/2005/8/layout/vList2"/>
    <dgm:cxn modelId="{16372773-3591-0642-A34B-0FE9B0C52A8D}" srcId="{07D6EE96-F0E9-4D08-B58F-AB601FE4BABB}" destId="{9872C065-875C-4F4C-B500-FB4E114E3AE6}" srcOrd="2" destOrd="0" parTransId="{19521BD3-197E-5A48-AAD5-8640B18010BA}" sibTransId="{6EE0C127-99A6-BF44-AB30-59779B0E34B6}"/>
    <dgm:cxn modelId="{67895A7C-DB64-421C-933E-B3786F2C87D9}" srcId="{07D6EE96-F0E9-4D08-B58F-AB601FE4BABB}" destId="{A6D1D07D-B8E0-4E32-A1DE-89990897D176}" srcOrd="4" destOrd="0" parTransId="{9BF3DA8A-12AE-4DFE-B57F-55D8337D3996}" sibTransId="{673CC8FE-4A2C-455F-B4D8-6D418F4784CC}"/>
    <dgm:cxn modelId="{B0027496-5871-4342-998C-B4A31654100F}" srcId="{07D6EE96-F0E9-4D08-B58F-AB601FE4BABB}" destId="{3FC8B2AD-315B-654E-8B9F-3DCA7BAEAC30}" srcOrd="1" destOrd="0" parTransId="{1C558B85-03D3-5C40-87F4-C291EB0CABA5}" sibTransId="{A89D0B96-5762-1540-B53F-A2D8C64ACFB6}"/>
    <dgm:cxn modelId="{7C28689D-8559-4520-AEC6-24A897EFA96B}" type="presOf" srcId="{69160599-50B5-45D7-A663-29F0AE399BAB}" destId="{EBA005F9-E8C8-4F7F-A1CD-15DB0BE57E20}" srcOrd="0" destOrd="3" presId="urn:microsoft.com/office/officeart/2005/8/layout/vList2"/>
    <dgm:cxn modelId="{FB9644B3-822E-45F7-A830-3354417D9BC4}" srcId="{FC8203C3-7E31-4B83-AB04-44AAB4017567}" destId="{07D6EE96-F0E9-4D08-B58F-AB601FE4BABB}" srcOrd="0" destOrd="0" parTransId="{F01408F7-8DEC-440C-8C72-D3D7F16521F8}" sibTransId="{B3009B27-B25F-48FD-B8B5-DE55E5E55EA5}"/>
    <dgm:cxn modelId="{CA0653C2-FD92-4C58-8727-07ECB01D6F40}" type="presOf" srcId="{A6D1D07D-B8E0-4E32-A1DE-89990897D176}" destId="{EBA005F9-E8C8-4F7F-A1CD-15DB0BE57E20}" srcOrd="0" destOrd="4" presId="urn:microsoft.com/office/officeart/2005/8/layout/vList2"/>
    <dgm:cxn modelId="{AD2520C6-8FC6-8A4C-83C2-B1D348365202}" srcId="{07D6EE96-F0E9-4D08-B58F-AB601FE4BABB}" destId="{046BD4DE-1AAE-B24B-8AD4-7EADAFE937B5}" srcOrd="0" destOrd="0" parTransId="{B502B5BA-D829-C14B-98DF-5CE8435EB984}" sibTransId="{229BA5DC-6A0F-B246-8D7F-A2D98BB93C40}"/>
    <dgm:cxn modelId="{93D71DC7-B0FA-44F9-99FC-512C8CB98EA4}" type="presOf" srcId="{07D6EE96-F0E9-4D08-B58F-AB601FE4BABB}" destId="{2912E812-15A8-4FB0-ACFB-A88E83FFA7FE}" srcOrd="0" destOrd="0" presId="urn:microsoft.com/office/officeart/2005/8/layout/vList2"/>
    <dgm:cxn modelId="{D9F90CCE-6753-490C-B31C-F0B97C2C0E4A}" type="presOf" srcId="{3FC8B2AD-315B-654E-8B9F-3DCA7BAEAC30}" destId="{EBA005F9-E8C8-4F7F-A1CD-15DB0BE57E20}" srcOrd="0" destOrd="1" presId="urn:microsoft.com/office/officeart/2005/8/layout/vList2"/>
    <dgm:cxn modelId="{7D7DB3F3-5063-4DFE-A118-86CEB82D5D03}" type="presOf" srcId="{53C132A3-B5A1-3749-B755-E7C1C40ECBC0}" destId="{EBA005F9-E8C8-4F7F-A1CD-15DB0BE57E20}" srcOrd="0" destOrd="5" presId="urn:microsoft.com/office/officeart/2005/8/layout/vList2"/>
    <dgm:cxn modelId="{02EA3BFA-EC22-4290-B41B-F9114E47AAA7}" type="presOf" srcId="{046BD4DE-1AAE-B24B-8AD4-7EADAFE937B5}" destId="{EBA005F9-E8C8-4F7F-A1CD-15DB0BE57E20}" srcOrd="0" destOrd="0" presId="urn:microsoft.com/office/officeart/2005/8/layout/vList2"/>
    <dgm:cxn modelId="{83F6C27E-E741-431D-BDFD-91BAD766E8E5}" type="presParOf" srcId="{BD6BBAEF-6635-4556-9682-828E0AF9DFA3}" destId="{2912E812-15A8-4FB0-ACFB-A88E83FFA7FE}" srcOrd="0" destOrd="0" presId="urn:microsoft.com/office/officeart/2005/8/layout/vList2"/>
    <dgm:cxn modelId="{0331F9CA-819B-45FC-AE2B-A5C840827DA8}" type="presParOf" srcId="{BD6BBAEF-6635-4556-9682-828E0AF9DFA3}" destId="{EBA005F9-E8C8-4F7F-A1CD-15DB0BE57E2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A3556CF-2B86-49D3-B3FA-DD0E21D199D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386BE560-BD98-4D8A-9EEE-0CF66C57D4C9}">
      <dgm:prSet/>
      <dgm:spPr/>
      <dgm:t>
        <a:bodyPr/>
        <a:lstStyle/>
        <a:p>
          <a:r>
            <a:rPr lang="en-US"/>
            <a:t>Licensure - RCW 18.50 and WAC 246-834 </a:t>
          </a:r>
        </a:p>
      </dgm:t>
    </dgm:pt>
    <dgm:pt modelId="{BBA7415F-A950-489D-B009-ED536CF0F126}" type="parTrans" cxnId="{EE617AAD-B2D3-4995-94A2-91B8A79E9806}">
      <dgm:prSet/>
      <dgm:spPr/>
      <dgm:t>
        <a:bodyPr/>
        <a:lstStyle/>
        <a:p>
          <a:endParaRPr lang="en-US"/>
        </a:p>
      </dgm:t>
    </dgm:pt>
    <dgm:pt modelId="{FC582BED-DF4A-4CC6-8312-C270C7C5E7D4}" type="sibTrans" cxnId="{EE617AAD-B2D3-4995-94A2-91B8A79E9806}">
      <dgm:prSet/>
      <dgm:spPr/>
      <dgm:t>
        <a:bodyPr/>
        <a:lstStyle/>
        <a:p>
          <a:endParaRPr lang="en-US"/>
        </a:p>
      </dgm:t>
    </dgm:pt>
    <dgm:pt modelId="{A04685C2-4006-4AC1-AAE6-05EB4C255B48}">
      <dgm:prSet/>
      <dgm:spPr/>
      <dgm:t>
        <a:bodyPr/>
        <a:lstStyle/>
        <a:p>
          <a:r>
            <a:rPr lang="en-US" dirty="0"/>
            <a:t>Education - 3years, 100+ births, NRP, CPR</a:t>
          </a:r>
        </a:p>
      </dgm:t>
    </dgm:pt>
    <dgm:pt modelId="{1B4CD940-2A9D-41EE-9FF8-2F38D5CDFA7D}" type="parTrans" cxnId="{77E2850B-6CEB-406D-B05F-DA6A4B745AB9}">
      <dgm:prSet/>
      <dgm:spPr/>
      <dgm:t>
        <a:bodyPr/>
        <a:lstStyle/>
        <a:p>
          <a:endParaRPr lang="en-US"/>
        </a:p>
      </dgm:t>
    </dgm:pt>
    <dgm:pt modelId="{E1779E54-B7E9-4E09-B3B3-4205D71C11E4}" type="sibTrans" cxnId="{77E2850B-6CEB-406D-B05F-DA6A4B745AB9}">
      <dgm:prSet/>
      <dgm:spPr/>
      <dgm:t>
        <a:bodyPr/>
        <a:lstStyle/>
        <a:p>
          <a:endParaRPr lang="en-US"/>
        </a:p>
      </dgm:t>
    </dgm:pt>
    <dgm:pt modelId="{EFFB7767-50D3-440C-8F19-0C4F0929CC86}">
      <dgm:prSet/>
      <dgm:spPr/>
      <dgm:t>
        <a:bodyPr/>
        <a:lstStyle/>
        <a:p>
          <a:r>
            <a:rPr lang="en-US" dirty="0"/>
            <a:t>Insurance Reimbursement  – most third-party payers, including Medicaid</a:t>
          </a:r>
        </a:p>
      </dgm:t>
    </dgm:pt>
    <dgm:pt modelId="{3D1A5F18-8321-4CA6-9640-62286CE2A875}" type="parTrans" cxnId="{359B653E-061E-4F14-9393-83A18D9B5BA7}">
      <dgm:prSet/>
      <dgm:spPr/>
      <dgm:t>
        <a:bodyPr/>
        <a:lstStyle/>
        <a:p>
          <a:endParaRPr lang="en-US"/>
        </a:p>
      </dgm:t>
    </dgm:pt>
    <dgm:pt modelId="{FFC58D95-7856-4BA5-9968-4E95092BC627}" type="sibTrans" cxnId="{359B653E-061E-4F14-9393-83A18D9B5BA7}">
      <dgm:prSet/>
      <dgm:spPr/>
      <dgm:t>
        <a:bodyPr/>
        <a:lstStyle/>
        <a:p>
          <a:endParaRPr lang="en-US"/>
        </a:p>
      </dgm:t>
    </dgm:pt>
    <dgm:pt modelId="{E1794897-0FF7-4DBA-8F29-26C3F76EF6B1}">
      <dgm:prSet/>
      <dgm:spPr/>
      <dgm:t>
        <a:bodyPr/>
        <a:lstStyle/>
        <a:p>
          <a:r>
            <a:rPr lang="en-US"/>
            <a:t>Availability of professional liability insurance </a:t>
          </a:r>
        </a:p>
      </dgm:t>
    </dgm:pt>
    <dgm:pt modelId="{CACC62D2-6F63-4632-835E-F90401B4286F}" type="parTrans" cxnId="{5967B72F-46C2-42F8-A191-FB81F50DD737}">
      <dgm:prSet/>
      <dgm:spPr/>
      <dgm:t>
        <a:bodyPr/>
        <a:lstStyle/>
        <a:p>
          <a:endParaRPr lang="en-US"/>
        </a:p>
      </dgm:t>
    </dgm:pt>
    <dgm:pt modelId="{ADB7AA4E-C7B9-4EA2-8358-DF2C47FA4714}" type="sibTrans" cxnId="{5967B72F-46C2-42F8-A191-FB81F50DD737}">
      <dgm:prSet/>
      <dgm:spPr/>
      <dgm:t>
        <a:bodyPr/>
        <a:lstStyle/>
        <a:p>
          <a:endParaRPr lang="en-US"/>
        </a:p>
      </dgm:t>
    </dgm:pt>
    <dgm:pt modelId="{ECADAC45-51BF-45C2-9979-E0A213AFF698}">
      <dgm:prSet/>
      <dgm:spPr/>
      <dgm:t>
        <a:bodyPr/>
        <a:lstStyle/>
        <a:p>
          <a:r>
            <a:rPr lang="en-US" dirty="0"/>
            <a:t>Legend drugs and devices – WAC 246-834-250</a:t>
          </a:r>
        </a:p>
      </dgm:t>
    </dgm:pt>
    <dgm:pt modelId="{39E76543-D9D0-44A5-B5C8-CBDAF9442471}" type="parTrans" cxnId="{97B1BE6C-3FFF-4218-8EB6-39B3CD7A1D27}">
      <dgm:prSet/>
      <dgm:spPr/>
      <dgm:t>
        <a:bodyPr/>
        <a:lstStyle/>
        <a:p>
          <a:endParaRPr lang="en-US"/>
        </a:p>
      </dgm:t>
    </dgm:pt>
    <dgm:pt modelId="{4338D439-4092-48E0-84C7-C6C129D49DA9}" type="sibTrans" cxnId="{97B1BE6C-3FFF-4218-8EB6-39B3CD7A1D27}">
      <dgm:prSet/>
      <dgm:spPr/>
      <dgm:t>
        <a:bodyPr/>
        <a:lstStyle/>
        <a:p>
          <a:endParaRPr lang="en-US"/>
        </a:p>
      </dgm:t>
    </dgm:pt>
    <dgm:pt modelId="{BA234EB5-8C2C-4050-A28D-80A1B646B8F5}">
      <dgm:prSet/>
      <dgm:spPr/>
      <dgm:t>
        <a:bodyPr/>
        <a:lstStyle/>
        <a:p>
          <a:r>
            <a:rPr lang="en-US"/>
            <a:t>Quality Management Programs (MAWS, PMA, WARM)</a:t>
          </a:r>
        </a:p>
      </dgm:t>
    </dgm:pt>
    <dgm:pt modelId="{1E993F8B-5D36-42B5-B0AF-BB4659407A9F}" type="parTrans" cxnId="{E0981FEE-050F-46CF-BD8A-5497EAE432B1}">
      <dgm:prSet/>
      <dgm:spPr/>
      <dgm:t>
        <a:bodyPr/>
        <a:lstStyle/>
        <a:p>
          <a:endParaRPr lang="en-US"/>
        </a:p>
      </dgm:t>
    </dgm:pt>
    <dgm:pt modelId="{FB638486-CBA0-418A-B6F6-C8E869068533}" type="sibTrans" cxnId="{E0981FEE-050F-46CF-BD8A-5497EAE432B1}">
      <dgm:prSet/>
      <dgm:spPr/>
      <dgm:t>
        <a:bodyPr/>
        <a:lstStyle/>
        <a:p>
          <a:endParaRPr lang="en-US"/>
        </a:p>
      </dgm:t>
    </dgm:pt>
    <dgm:pt modelId="{DA0671DA-7198-418B-A8AB-92788F7730A6}">
      <dgm:prSet/>
      <dgm:spPr/>
      <dgm:t>
        <a:bodyPr/>
        <a:lstStyle/>
        <a:p>
          <a:r>
            <a:rPr lang="en-US" i="1"/>
            <a:t>“Indications for Discussion, Consultation, and Transfer of Care in a Home or Birth Center Midwifery Practice” </a:t>
          </a:r>
          <a:endParaRPr lang="en-US"/>
        </a:p>
      </dgm:t>
    </dgm:pt>
    <dgm:pt modelId="{E3D8D9BE-2BC6-4FFE-ABE0-2D161E43CF57}" type="parTrans" cxnId="{D3D0B475-5290-415D-91A7-88C16F390E63}">
      <dgm:prSet/>
      <dgm:spPr/>
      <dgm:t>
        <a:bodyPr/>
        <a:lstStyle/>
        <a:p>
          <a:endParaRPr lang="en-US"/>
        </a:p>
      </dgm:t>
    </dgm:pt>
    <dgm:pt modelId="{26B263AD-F794-44ED-BE56-F30DD3F86DF9}" type="sibTrans" cxnId="{D3D0B475-5290-415D-91A7-88C16F390E63}">
      <dgm:prSet/>
      <dgm:spPr/>
      <dgm:t>
        <a:bodyPr/>
        <a:lstStyle/>
        <a:p>
          <a:endParaRPr lang="en-US"/>
        </a:p>
      </dgm:t>
    </dgm:pt>
    <dgm:pt modelId="{47986377-EA35-4267-B1EF-262ED427E9F7}">
      <dgm:prSet/>
      <dgm:spPr/>
      <dgm:t>
        <a:bodyPr/>
        <a:lstStyle/>
        <a:p>
          <a:r>
            <a:rPr lang="en-US"/>
            <a:t>Mandatory data collection, continuing education, and peer review</a:t>
          </a:r>
        </a:p>
      </dgm:t>
    </dgm:pt>
    <dgm:pt modelId="{D16E39D3-47D8-4EB6-BFA6-130185814D10}" type="parTrans" cxnId="{D04393A2-6212-441B-AE2C-05D2DF1284AA}">
      <dgm:prSet/>
      <dgm:spPr/>
      <dgm:t>
        <a:bodyPr/>
        <a:lstStyle/>
        <a:p>
          <a:endParaRPr lang="en-US"/>
        </a:p>
      </dgm:t>
    </dgm:pt>
    <dgm:pt modelId="{E2069CEF-8BC9-4915-A4F0-34643ACC8ABA}" type="sibTrans" cxnId="{D04393A2-6212-441B-AE2C-05D2DF1284AA}">
      <dgm:prSet/>
      <dgm:spPr/>
      <dgm:t>
        <a:bodyPr/>
        <a:lstStyle/>
        <a:p>
          <a:endParaRPr lang="en-US"/>
        </a:p>
      </dgm:t>
    </dgm:pt>
    <dgm:pt modelId="{8179C249-2D86-4122-AEB3-96D273C4D47E}">
      <dgm:prSet/>
      <dgm:spPr/>
      <dgm:t>
        <a:bodyPr/>
        <a:lstStyle/>
        <a:p>
          <a:r>
            <a:rPr lang="en-US"/>
            <a:t>Highest integration score in the U.S.					</a:t>
          </a:r>
        </a:p>
      </dgm:t>
    </dgm:pt>
    <dgm:pt modelId="{030F4512-9774-4541-8A86-D7CBDA56F3C4}" type="parTrans" cxnId="{A4DC77B7-7088-4E0B-9FC9-D441C213A80E}">
      <dgm:prSet/>
      <dgm:spPr/>
      <dgm:t>
        <a:bodyPr/>
        <a:lstStyle/>
        <a:p>
          <a:endParaRPr lang="en-US"/>
        </a:p>
      </dgm:t>
    </dgm:pt>
    <dgm:pt modelId="{36482E3E-BF1A-4181-8709-ED981F1CD4A3}" type="sibTrans" cxnId="{A4DC77B7-7088-4E0B-9FC9-D441C213A80E}">
      <dgm:prSet/>
      <dgm:spPr/>
      <dgm:t>
        <a:bodyPr/>
        <a:lstStyle/>
        <a:p>
          <a:endParaRPr lang="en-US"/>
        </a:p>
      </dgm:t>
    </dgm:pt>
    <dgm:pt modelId="{5BBC1FC5-49E7-ED42-8F5F-0A8B8FDC460D}" type="pres">
      <dgm:prSet presAssocID="{1A3556CF-2B86-49D3-B3FA-DD0E21D199DC}" presName="linear" presStyleCnt="0">
        <dgm:presLayoutVars>
          <dgm:animLvl val="lvl"/>
          <dgm:resizeHandles val="exact"/>
        </dgm:presLayoutVars>
      </dgm:prSet>
      <dgm:spPr/>
    </dgm:pt>
    <dgm:pt modelId="{FD6DAA52-EBB9-C643-98D2-CADF5E9E42B1}" type="pres">
      <dgm:prSet presAssocID="{386BE560-BD98-4D8A-9EEE-0CF66C57D4C9}" presName="parentText" presStyleLbl="node1" presStyleIdx="0" presStyleCnt="9">
        <dgm:presLayoutVars>
          <dgm:chMax val="0"/>
          <dgm:bulletEnabled val="1"/>
        </dgm:presLayoutVars>
      </dgm:prSet>
      <dgm:spPr/>
    </dgm:pt>
    <dgm:pt modelId="{34216E8C-6BC7-484E-B691-E79EC7196B9D}" type="pres">
      <dgm:prSet presAssocID="{FC582BED-DF4A-4CC6-8312-C270C7C5E7D4}" presName="spacer" presStyleCnt="0"/>
      <dgm:spPr/>
    </dgm:pt>
    <dgm:pt modelId="{F2533906-9A23-9E45-ADFC-03A65D1A1647}" type="pres">
      <dgm:prSet presAssocID="{A04685C2-4006-4AC1-AAE6-05EB4C255B48}" presName="parentText" presStyleLbl="node1" presStyleIdx="1" presStyleCnt="9">
        <dgm:presLayoutVars>
          <dgm:chMax val="0"/>
          <dgm:bulletEnabled val="1"/>
        </dgm:presLayoutVars>
      </dgm:prSet>
      <dgm:spPr/>
    </dgm:pt>
    <dgm:pt modelId="{C49AD0F5-2F92-EF4C-95C1-436F8B31668E}" type="pres">
      <dgm:prSet presAssocID="{E1779E54-B7E9-4E09-B3B3-4205D71C11E4}" presName="spacer" presStyleCnt="0"/>
      <dgm:spPr/>
    </dgm:pt>
    <dgm:pt modelId="{D0E39EAA-92D2-264A-AEF5-CCC5D4553F96}" type="pres">
      <dgm:prSet presAssocID="{EFFB7767-50D3-440C-8F19-0C4F0929CC86}" presName="parentText" presStyleLbl="node1" presStyleIdx="2" presStyleCnt="9">
        <dgm:presLayoutVars>
          <dgm:chMax val="0"/>
          <dgm:bulletEnabled val="1"/>
        </dgm:presLayoutVars>
      </dgm:prSet>
      <dgm:spPr/>
    </dgm:pt>
    <dgm:pt modelId="{9B2CFDB4-C69D-8D48-B1CE-52F92616ACDA}" type="pres">
      <dgm:prSet presAssocID="{FFC58D95-7856-4BA5-9968-4E95092BC627}" presName="spacer" presStyleCnt="0"/>
      <dgm:spPr/>
    </dgm:pt>
    <dgm:pt modelId="{8691B470-5338-EE4F-A938-98E5873FE466}" type="pres">
      <dgm:prSet presAssocID="{E1794897-0FF7-4DBA-8F29-26C3F76EF6B1}" presName="parentText" presStyleLbl="node1" presStyleIdx="3" presStyleCnt="9">
        <dgm:presLayoutVars>
          <dgm:chMax val="0"/>
          <dgm:bulletEnabled val="1"/>
        </dgm:presLayoutVars>
      </dgm:prSet>
      <dgm:spPr/>
    </dgm:pt>
    <dgm:pt modelId="{237554E3-1084-6B4D-AF6F-16813CF1664D}" type="pres">
      <dgm:prSet presAssocID="{ADB7AA4E-C7B9-4EA2-8358-DF2C47FA4714}" presName="spacer" presStyleCnt="0"/>
      <dgm:spPr/>
    </dgm:pt>
    <dgm:pt modelId="{3C33CBAB-0831-D54C-9071-E7D92925E5DD}" type="pres">
      <dgm:prSet presAssocID="{ECADAC45-51BF-45C2-9979-E0A213AFF698}" presName="parentText" presStyleLbl="node1" presStyleIdx="4" presStyleCnt="9">
        <dgm:presLayoutVars>
          <dgm:chMax val="0"/>
          <dgm:bulletEnabled val="1"/>
        </dgm:presLayoutVars>
      </dgm:prSet>
      <dgm:spPr/>
    </dgm:pt>
    <dgm:pt modelId="{D103184F-6E4E-8147-91EE-D59B36E5ACA9}" type="pres">
      <dgm:prSet presAssocID="{4338D439-4092-48E0-84C7-C6C129D49DA9}" presName="spacer" presStyleCnt="0"/>
      <dgm:spPr/>
    </dgm:pt>
    <dgm:pt modelId="{942FA31A-080C-3C48-B167-4754721A32FA}" type="pres">
      <dgm:prSet presAssocID="{BA234EB5-8C2C-4050-A28D-80A1B646B8F5}" presName="parentText" presStyleLbl="node1" presStyleIdx="5" presStyleCnt="9">
        <dgm:presLayoutVars>
          <dgm:chMax val="0"/>
          <dgm:bulletEnabled val="1"/>
        </dgm:presLayoutVars>
      </dgm:prSet>
      <dgm:spPr/>
    </dgm:pt>
    <dgm:pt modelId="{6090E743-4F39-4046-BE9E-9F6E45E7E6BE}" type="pres">
      <dgm:prSet presAssocID="{FB638486-CBA0-418A-B6F6-C8E869068533}" presName="spacer" presStyleCnt="0"/>
      <dgm:spPr/>
    </dgm:pt>
    <dgm:pt modelId="{0ECC7062-11D9-E04B-BC06-7CAF2FF41EDB}" type="pres">
      <dgm:prSet presAssocID="{DA0671DA-7198-418B-A8AB-92788F7730A6}" presName="parentText" presStyleLbl="node1" presStyleIdx="6" presStyleCnt="9">
        <dgm:presLayoutVars>
          <dgm:chMax val="0"/>
          <dgm:bulletEnabled val="1"/>
        </dgm:presLayoutVars>
      </dgm:prSet>
      <dgm:spPr/>
    </dgm:pt>
    <dgm:pt modelId="{ABD01A9B-E101-2442-9CC6-942B9E31DB10}" type="pres">
      <dgm:prSet presAssocID="{26B263AD-F794-44ED-BE56-F30DD3F86DF9}" presName="spacer" presStyleCnt="0"/>
      <dgm:spPr/>
    </dgm:pt>
    <dgm:pt modelId="{78EFD9E3-37D3-CB4F-B301-CBF19EACA3A1}" type="pres">
      <dgm:prSet presAssocID="{47986377-EA35-4267-B1EF-262ED427E9F7}" presName="parentText" presStyleLbl="node1" presStyleIdx="7" presStyleCnt="9">
        <dgm:presLayoutVars>
          <dgm:chMax val="0"/>
          <dgm:bulletEnabled val="1"/>
        </dgm:presLayoutVars>
      </dgm:prSet>
      <dgm:spPr/>
    </dgm:pt>
    <dgm:pt modelId="{AFEC6243-5A77-6445-A0CC-E90559555B33}" type="pres">
      <dgm:prSet presAssocID="{E2069CEF-8BC9-4915-A4F0-34643ACC8ABA}" presName="spacer" presStyleCnt="0"/>
      <dgm:spPr/>
    </dgm:pt>
    <dgm:pt modelId="{6B85CF5B-C50C-864B-A246-9FBA7B76268D}" type="pres">
      <dgm:prSet presAssocID="{8179C249-2D86-4122-AEB3-96D273C4D47E}" presName="parentText" presStyleLbl="node1" presStyleIdx="8" presStyleCnt="9">
        <dgm:presLayoutVars>
          <dgm:chMax val="0"/>
          <dgm:bulletEnabled val="1"/>
        </dgm:presLayoutVars>
      </dgm:prSet>
      <dgm:spPr/>
    </dgm:pt>
  </dgm:ptLst>
  <dgm:cxnLst>
    <dgm:cxn modelId="{02B58B02-48FB-504E-95DC-00F5B775683E}" type="presOf" srcId="{A04685C2-4006-4AC1-AAE6-05EB4C255B48}" destId="{F2533906-9A23-9E45-ADFC-03A65D1A1647}" srcOrd="0" destOrd="0" presId="urn:microsoft.com/office/officeart/2005/8/layout/vList2"/>
    <dgm:cxn modelId="{FBA12F04-73E2-4842-B3C3-B92D88546D2F}" type="presOf" srcId="{EFFB7767-50D3-440C-8F19-0C4F0929CC86}" destId="{D0E39EAA-92D2-264A-AEF5-CCC5D4553F96}" srcOrd="0" destOrd="0" presId="urn:microsoft.com/office/officeart/2005/8/layout/vList2"/>
    <dgm:cxn modelId="{C678A305-1F19-0F42-923B-D1365114846A}" type="presOf" srcId="{1A3556CF-2B86-49D3-B3FA-DD0E21D199DC}" destId="{5BBC1FC5-49E7-ED42-8F5F-0A8B8FDC460D}" srcOrd="0" destOrd="0" presId="urn:microsoft.com/office/officeart/2005/8/layout/vList2"/>
    <dgm:cxn modelId="{77E2850B-6CEB-406D-B05F-DA6A4B745AB9}" srcId="{1A3556CF-2B86-49D3-B3FA-DD0E21D199DC}" destId="{A04685C2-4006-4AC1-AAE6-05EB4C255B48}" srcOrd="1" destOrd="0" parTransId="{1B4CD940-2A9D-41EE-9FF8-2F38D5CDFA7D}" sibTransId="{E1779E54-B7E9-4E09-B3B3-4205D71C11E4}"/>
    <dgm:cxn modelId="{5967B72F-46C2-42F8-A191-FB81F50DD737}" srcId="{1A3556CF-2B86-49D3-B3FA-DD0E21D199DC}" destId="{E1794897-0FF7-4DBA-8F29-26C3F76EF6B1}" srcOrd="3" destOrd="0" parTransId="{CACC62D2-6F63-4632-835E-F90401B4286F}" sibTransId="{ADB7AA4E-C7B9-4EA2-8358-DF2C47FA4714}"/>
    <dgm:cxn modelId="{46947835-7107-024E-9504-9B43178D4D97}" type="presOf" srcId="{BA234EB5-8C2C-4050-A28D-80A1B646B8F5}" destId="{942FA31A-080C-3C48-B167-4754721A32FA}" srcOrd="0" destOrd="0" presId="urn:microsoft.com/office/officeart/2005/8/layout/vList2"/>
    <dgm:cxn modelId="{359B653E-061E-4F14-9393-83A18D9B5BA7}" srcId="{1A3556CF-2B86-49D3-B3FA-DD0E21D199DC}" destId="{EFFB7767-50D3-440C-8F19-0C4F0929CC86}" srcOrd="2" destOrd="0" parTransId="{3D1A5F18-8321-4CA6-9640-62286CE2A875}" sibTransId="{FFC58D95-7856-4BA5-9968-4E95092BC627}"/>
    <dgm:cxn modelId="{8D15A046-F38A-AA49-8DCE-5B578A4E23A9}" type="presOf" srcId="{ECADAC45-51BF-45C2-9979-E0A213AFF698}" destId="{3C33CBAB-0831-D54C-9071-E7D92925E5DD}" srcOrd="0" destOrd="0" presId="urn:microsoft.com/office/officeart/2005/8/layout/vList2"/>
    <dgm:cxn modelId="{97B1BE6C-3FFF-4218-8EB6-39B3CD7A1D27}" srcId="{1A3556CF-2B86-49D3-B3FA-DD0E21D199DC}" destId="{ECADAC45-51BF-45C2-9979-E0A213AFF698}" srcOrd="4" destOrd="0" parTransId="{39E76543-D9D0-44A5-B5C8-CBDAF9442471}" sibTransId="{4338D439-4092-48E0-84C7-C6C129D49DA9}"/>
    <dgm:cxn modelId="{D608DF54-C929-D944-B0E5-66F87A082E79}" type="presOf" srcId="{8179C249-2D86-4122-AEB3-96D273C4D47E}" destId="{6B85CF5B-C50C-864B-A246-9FBA7B76268D}" srcOrd="0" destOrd="0" presId="urn:microsoft.com/office/officeart/2005/8/layout/vList2"/>
    <dgm:cxn modelId="{D3D0B475-5290-415D-91A7-88C16F390E63}" srcId="{1A3556CF-2B86-49D3-B3FA-DD0E21D199DC}" destId="{DA0671DA-7198-418B-A8AB-92788F7730A6}" srcOrd="6" destOrd="0" parTransId="{E3D8D9BE-2BC6-4FFE-ABE0-2D161E43CF57}" sibTransId="{26B263AD-F794-44ED-BE56-F30DD3F86DF9}"/>
    <dgm:cxn modelId="{F47C2776-843F-DC4E-B792-9CA598EB9837}" type="presOf" srcId="{386BE560-BD98-4D8A-9EEE-0CF66C57D4C9}" destId="{FD6DAA52-EBB9-C643-98D2-CADF5E9E42B1}" srcOrd="0" destOrd="0" presId="urn:microsoft.com/office/officeart/2005/8/layout/vList2"/>
    <dgm:cxn modelId="{D04393A2-6212-441B-AE2C-05D2DF1284AA}" srcId="{1A3556CF-2B86-49D3-B3FA-DD0E21D199DC}" destId="{47986377-EA35-4267-B1EF-262ED427E9F7}" srcOrd="7" destOrd="0" parTransId="{D16E39D3-47D8-4EB6-BFA6-130185814D10}" sibTransId="{E2069CEF-8BC9-4915-A4F0-34643ACC8ABA}"/>
    <dgm:cxn modelId="{955E24AC-8607-AA43-AF2A-ACCD96B82B0E}" type="presOf" srcId="{47986377-EA35-4267-B1EF-262ED427E9F7}" destId="{78EFD9E3-37D3-CB4F-B301-CBF19EACA3A1}" srcOrd="0" destOrd="0" presId="urn:microsoft.com/office/officeart/2005/8/layout/vList2"/>
    <dgm:cxn modelId="{EE617AAD-B2D3-4995-94A2-91B8A79E9806}" srcId="{1A3556CF-2B86-49D3-B3FA-DD0E21D199DC}" destId="{386BE560-BD98-4D8A-9EEE-0CF66C57D4C9}" srcOrd="0" destOrd="0" parTransId="{BBA7415F-A950-489D-B009-ED536CF0F126}" sibTransId="{FC582BED-DF4A-4CC6-8312-C270C7C5E7D4}"/>
    <dgm:cxn modelId="{A4DC77B7-7088-4E0B-9FC9-D441C213A80E}" srcId="{1A3556CF-2B86-49D3-B3FA-DD0E21D199DC}" destId="{8179C249-2D86-4122-AEB3-96D273C4D47E}" srcOrd="8" destOrd="0" parTransId="{030F4512-9774-4541-8A86-D7CBDA56F3C4}" sibTransId="{36482E3E-BF1A-4181-8709-ED981F1CD4A3}"/>
    <dgm:cxn modelId="{444BC1BB-A4AD-884E-B33C-775DCACBB154}" type="presOf" srcId="{DA0671DA-7198-418B-A8AB-92788F7730A6}" destId="{0ECC7062-11D9-E04B-BC06-7CAF2FF41EDB}" srcOrd="0" destOrd="0" presId="urn:microsoft.com/office/officeart/2005/8/layout/vList2"/>
    <dgm:cxn modelId="{A40E8FDF-D722-7E47-B608-06F608FC127B}" type="presOf" srcId="{E1794897-0FF7-4DBA-8F29-26C3F76EF6B1}" destId="{8691B470-5338-EE4F-A938-98E5873FE466}" srcOrd="0" destOrd="0" presId="urn:microsoft.com/office/officeart/2005/8/layout/vList2"/>
    <dgm:cxn modelId="{E0981FEE-050F-46CF-BD8A-5497EAE432B1}" srcId="{1A3556CF-2B86-49D3-B3FA-DD0E21D199DC}" destId="{BA234EB5-8C2C-4050-A28D-80A1B646B8F5}" srcOrd="5" destOrd="0" parTransId="{1E993F8B-5D36-42B5-B0AF-BB4659407A9F}" sibTransId="{FB638486-CBA0-418A-B6F6-C8E869068533}"/>
    <dgm:cxn modelId="{37555AE5-E189-364D-A8B7-A3FA5FD06718}" type="presParOf" srcId="{5BBC1FC5-49E7-ED42-8F5F-0A8B8FDC460D}" destId="{FD6DAA52-EBB9-C643-98D2-CADF5E9E42B1}" srcOrd="0" destOrd="0" presId="urn:microsoft.com/office/officeart/2005/8/layout/vList2"/>
    <dgm:cxn modelId="{A3AA8007-AE5D-0146-9A9D-74B4D7C73833}" type="presParOf" srcId="{5BBC1FC5-49E7-ED42-8F5F-0A8B8FDC460D}" destId="{34216E8C-6BC7-484E-B691-E79EC7196B9D}" srcOrd="1" destOrd="0" presId="urn:microsoft.com/office/officeart/2005/8/layout/vList2"/>
    <dgm:cxn modelId="{D4788411-6B2C-B148-BC65-FE1116DDB6A7}" type="presParOf" srcId="{5BBC1FC5-49E7-ED42-8F5F-0A8B8FDC460D}" destId="{F2533906-9A23-9E45-ADFC-03A65D1A1647}" srcOrd="2" destOrd="0" presId="urn:microsoft.com/office/officeart/2005/8/layout/vList2"/>
    <dgm:cxn modelId="{E87CA117-51EE-F944-A8B3-DCDE40DE7D26}" type="presParOf" srcId="{5BBC1FC5-49E7-ED42-8F5F-0A8B8FDC460D}" destId="{C49AD0F5-2F92-EF4C-95C1-436F8B31668E}" srcOrd="3" destOrd="0" presId="urn:microsoft.com/office/officeart/2005/8/layout/vList2"/>
    <dgm:cxn modelId="{987B9EDB-63E9-944A-94F3-F00F322FC44B}" type="presParOf" srcId="{5BBC1FC5-49E7-ED42-8F5F-0A8B8FDC460D}" destId="{D0E39EAA-92D2-264A-AEF5-CCC5D4553F96}" srcOrd="4" destOrd="0" presId="urn:microsoft.com/office/officeart/2005/8/layout/vList2"/>
    <dgm:cxn modelId="{69E7D4FB-3EAF-D541-A0B4-229B41658D3E}" type="presParOf" srcId="{5BBC1FC5-49E7-ED42-8F5F-0A8B8FDC460D}" destId="{9B2CFDB4-C69D-8D48-B1CE-52F92616ACDA}" srcOrd="5" destOrd="0" presId="urn:microsoft.com/office/officeart/2005/8/layout/vList2"/>
    <dgm:cxn modelId="{49695E1D-64F9-D647-901B-B2C4B3DF98DF}" type="presParOf" srcId="{5BBC1FC5-49E7-ED42-8F5F-0A8B8FDC460D}" destId="{8691B470-5338-EE4F-A938-98E5873FE466}" srcOrd="6" destOrd="0" presId="urn:microsoft.com/office/officeart/2005/8/layout/vList2"/>
    <dgm:cxn modelId="{FD360716-2F6B-964B-B36D-3446C2B9DAEE}" type="presParOf" srcId="{5BBC1FC5-49E7-ED42-8F5F-0A8B8FDC460D}" destId="{237554E3-1084-6B4D-AF6F-16813CF1664D}" srcOrd="7" destOrd="0" presId="urn:microsoft.com/office/officeart/2005/8/layout/vList2"/>
    <dgm:cxn modelId="{CB918D8B-8953-C642-BAE2-892A75D11C48}" type="presParOf" srcId="{5BBC1FC5-49E7-ED42-8F5F-0A8B8FDC460D}" destId="{3C33CBAB-0831-D54C-9071-E7D92925E5DD}" srcOrd="8" destOrd="0" presId="urn:microsoft.com/office/officeart/2005/8/layout/vList2"/>
    <dgm:cxn modelId="{FF41F5FF-EE19-8A47-B70D-0A5D5CA64162}" type="presParOf" srcId="{5BBC1FC5-49E7-ED42-8F5F-0A8B8FDC460D}" destId="{D103184F-6E4E-8147-91EE-D59B36E5ACA9}" srcOrd="9" destOrd="0" presId="urn:microsoft.com/office/officeart/2005/8/layout/vList2"/>
    <dgm:cxn modelId="{4A35650F-8B69-CB43-9077-9D1C7FA14246}" type="presParOf" srcId="{5BBC1FC5-49E7-ED42-8F5F-0A8B8FDC460D}" destId="{942FA31A-080C-3C48-B167-4754721A32FA}" srcOrd="10" destOrd="0" presId="urn:microsoft.com/office/officeart/2005/8/layout/vList2"/>
    <dgm:cxn modelId="{A8F03F07-5716-7C49-A023-AB5637799720}" type="presParOf" srcId="{5BBC1FC5-49E7-ED42-8F5F-0A8B8FDC460D}" destId="{6090E743-4F39-4046-BE9E-9F6E45E7E6BE}" srcOrd="11" destOrd="0" presId="urn:microsoft.com/office/officeart/2005/8/layout/vList2"/>
    <dgm:cxn modelId="{B487ED1F-79F4-5240-B238-9254DD06B651}" type="presParOf" srcId="{5BBC1FC5-49E7-ED42-8F5F-0A8B8FDC460D}" destId="{0ECC7062-11D9-E04B-BC06-7CAF2FF41EDB}" srcOrd="12" destOrd="0" presId="urn:microsoft.com/office/officeart/2005/8/layout/vList2"/>
    <dgm:cxn modelId="{EE58DB77-F1FD-6C4A-B686-E15BDD0C6E3C}" type="presParOf" srcId="{5BBC1FC5-49E7-ED42-8F5F-0A8B8FDC460D}" destId="{ABD01A9B-E101-2442-9CC6-942B9E31DB10}" srcOrd="13" destOrd="0" presId="urn:microsoft.com/office/officeart/2005/8/layout/vList2"/>
    <dgm:cxn modelId="{A782A0D9-6111-F04D-9AB4-9254B93D1A65}" type="presParOf" srcId="{5BBC1FC5-49E7-ED42-8F5F-0A8B8FDC460D}" destId="{78EFD9E3-37D3-CB4F-B301-CBF19EACA3A1}" srcOrd="14" destOrd="0" presId="urn:microsoft.com/office/officeart/2005/8/layout/vList2"/>
    <dgm:cxn modelId="{D867837C-9B5B-D94E-9921-18A0742448BE}" type="presParOf" srcId="{5BBC1FC5-49E7-ED42-8F5F-0A8B8FDC460D}" destId="{AFEC6243-5A77-6445-A0CC-E90559555B33}" srcOrd="15" destOrd="0" presId="urn:microsoft.com/office/officeart/2005/8/layout/vList2"/>
    <dgm:cxn modelId="{6D480A5F-8C30-0548-BF7C-F7D58A9CC1A1}" type="presParOf" srcId="{5BBC1FC5-49E7-ED42-8F5F-0A8B8FDC460D}" destId="{6B85CF5B-C50C-864B-A246-9FBA7B76268D}"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C8203C3-7E31-4B83-AB04-44AAB4017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D6EE96-F0E9-4D08-B58F-AB601FE4BABB}">
      <dgm:prSet/>
      <dgm:spPr/>
      <dgm:t>
        <a:bodyPr/>
        <a:lstStyle/>
        <a:p>
          <a:r>
            <a:rPr lang="en-US"/>
            <a:t>Program Components</a:t>
          </a:r>
        </a:p>
      </dgm:t>
    </dgm:pt>
    <dgm:pt modelId="{F01408F7-8DEC-440C-8C72-D3D7F16521F8}" type="parTrans" cxnId="{FB9644B3-822E-45F7-A830-3354417D9BC4}">
      <dgm:prSet/>
      <dgm:spPr/>
      <dgm:t>
        <a:bodyPr/>
        <a:lstStyle/>
        <a:p>
          <a:endParaRPr lang="en-US"/>
        </a:p>
      </dgm:t>
    </dgm:pt>
    <dgm:pt modelId="{B3009B27-B25F-48FD-B8B5-DE55E5E55EA5}" type="sibTrans" cxnId="{FB9644B3-822E-45F7-A830-3354417D9BC4}">
      <dgm:prSet/>
      <dgm:spPr/>
      <dgm:t>
        <a:bodyPr/>
        <a:lstStyle/>
        <a:p>
          <a:endParaRPr lang="en-US"/>
        </a:p>
      </dgm:t>
    </dgm:pt>
    <dgm:pt modelId="{3FC8B2AD-315B-654E-8B9F-3DCA7BAEAC30}">
      <dgm:prSet/>
      <dgm:spPr/>
      <dgm:t>
        <a:bodyPr/>
        <a:lstStyle/>
        <a:p>
          <a:pPr>
            <a:buFont typeface="Wingdings" pitchFamily="2" charset="2"/>
            <a:buChar char="v"/>
          </a:pPr>
          <a:r>
            <a:rPr lang="en-US" dirty="0">
              <a:solidFill>
                <a:schemeClr val="tx1"/>
              </a:solidFill>
            </a:rPr>
            <a:t>Initial hospital presentation </a:t>
          </a:r>
        </a:p>
      </dgm:t>
    </dgm:pt>
    <dgm:pt modelId="{1C558B85-03D3-5C40-87F4-C291EB0CABA5}" type="parTrans" cxnId="{B0027496-5871-4342-998C-B4A31654100F}">
      <dgm:prSet/>
      <dgm:spPr/>
      <dgm:t>
        <a:bodyPr/>
        <a:lstStyle/>
        <a:p>
          <a:endParaRPr lang="en-US"/>
        </a:p>
      </dgm:t>
    </dgm:pt>
    <dgm:pt modelId="{A89D0B96-5762-1540-B53F-A2D8C64ACFB6}" type="sibTrans" cxnId="{B0027496-5871-4342-998C-B4A31654100F}">
      <dgm:prSet/>
      <dgm:spPr/>
      <dgm:t>
        <a:bodyPr/>
        <a:lstStyle/>
        <a:p>
          <a:endParaRPr lang="en-US"/>
        </a:p>
      </dgm:t>
    </dgm:pt>
    <dgm:pt modelId="{9872C065-875C-4F4C-B500-FB4E114E3AE6}">
      <dgm:prSet/>
      <dgm:spPr/>
      <dgm:t>
        <a:bodyPr/>
        <a:lstStyle/>
        <a:p>
          <a:pPr>
            <a:buFont typeface="Wingdings" pitchFamily="2" charset="2"/>
            <a:buChar char="v"/>
          </a:pPr>
          <a:r>
            <a:rPr lang="en-US" dirty="0">
              <a:solidFill>
                <a:srgbClr val="FFFF00"/>
              </a:solidFill>
            </a:rPr>
            <a:t>Co-creation of transfer protocols</a:t>
          </a:r>
        </a:p>
      </dgm:t>
    </dgm:pt>
    <dgm:pt modelId="{19521BD3-197E-5A48-AAD5-8640B18010BA}" type="parTrans" cxnId="{16372773-3591-0642-A34B-0FE9B0C52A8D}">
      <dgm:prSet/>
      <dgm:spPr/>
      <dgm:t>
        <a:bodyPr/>
        <a:lstStyle/>
        <a:p>
          <a:endParaRPr lang="en-US"/>
        </a:p>
      </dgm:t>
    </dgm:pt>
    <dgm:pt modelId="{6EE0C127-99A6-BF44-AB30-59779B0E34B6}" type="sibTrans" cxnId="{16372773-3591-0642-A34B-0FE9B0C52A8D}">
      <dgm:prSet/>
      <dgm:spPr/>
      <dgm:t>
        <a:bodyPr/>
        <a:lstStyle/>
        <a:p>
          <a:endParaRPr lang="en-US"/>
        </a:p>
      </dgm:t>
    </dgm:pt>
    <dgm:pt modelId="{53C132A3-B5A1-3749-B755-E7C1C40ECBC0}">
      <dgm:prSet/>
      <dgm:spPr/>
      <dgm:t>
        <a:bodyPr/>
        <a:lstStyle/>
        <a:p>
          <a:pPr>
            <a:buFont typeface="Wingdings" pitchFamily="2" charset="2"/>
            <a:buChar char="v"/>
          </a:pPr>
          <a:r>
            <a:rPr lang="en-US" dirty="0"/>
            <a:t>Creative problem-solving to improve quality of care and patient experience</a:t>
          </a:r>
        </a:p>
      </dgm:t>
    </dgm:pt>
    <dgm:pt modelId="{31BD5CF6-3703-EA49-B777-F5C4404AB82C}" type="parTrans" cxnId="{58C0081C-E1AE-1144-A245-714B92703C9D}">
      <dgm:prSet/>
      <dgm:spPr/>
      <dgm:t>
        <a:bodyPr/>
        <a:lstStyle/>
        <a:p>
          <a:endParaRPr lang="en-US"/>
        </a:p>
      </dgm:t>
    </dgm:pt>
    <dgm:pt modelId="{7AAC83CF-6D24-6446-89FE-295988023650}" type="sibTrans" cxnId="{58C0081C-E1AE-1144-A245-714B92703C9D}">
      <dgm:prSet/>
      <dgm:spPr/>
      <dgm:t>
        <a:bodyPr/>
        <a:lstStyle/>
        <a:p>
          <a:endParaRPr lang="en-US"/>
        </a:p>
      </dgm:t>
    </dgm:pt>
    <dgm:pt modelId="{046BD4DE-1AAE-B24B-8AD4-7EADAFE937B5}">
      <dgm:prSet/>
      <dgm:spPr/>
      <dgm:t>
        <a:bodyPr/>
        <a:lstStyle/>
        <a:p>
          <a:pPr>
            <a:buFont typeface="Wingdings" pitchFamily="2" charset="2"/>
            <a:buChar char="v"/>
          </a:pPr>
          <a:endParaRPr lang="en-US" dirty="0"/>
        </a:p>
      </dgm:t>
    </dgm:pt>
    <dgm:pt modelId="{B502B5BA-D829-C14B-98DF-5CE8435EB984}" type="parTrans" cxnId="{AD2520C6-8FC6-8A4C-83C2-B1D348365202}">
      <dgm:prSet/>
      <dgm:spPr/>
      <dgm:t>
        <a:bodyPr/>
        <a:lstStyle/>
        <a:p>
          <a:endParaRPr lang="en-US"/>
        </a:p>
      </dgm:t>
    </dgm:pt>
    <dgm:pt modelId="{229BA5DC-6A0F-B246-8D7F-A2D98BB93C40}" type="sibTrans" cxnId="{AD2520C6-8FC6-8A4C-83C2-B1D348365202}">
      <dgm:prSet/>
      <dgm:spPr/>
      <dgm:t>
        <a:bodyPr/>
        <a:lstStyle/>
        <a:p>
          <a:endParaRPr lang="en-US"/>
        </a:p>
      </dgm:t>
    </dgm:pt>
    <dgm:pt modelId="{69160599-50B5-45D7-A663-29F0AE399BAB}">
      <dgm:prSet/>
      <dgm:spPr/>
      <dgm:t>
        <a:bodyPr/>
        <a:lstStyle/>
        <a:p>
          <a:pPr>
            <a:buFont typeface="Wingdings" pitchFamily="2" charset="2"/>
            <a:buChar char="v"/>
          </a:pPr>
          <a:r>
            <a:rPr lang="en-US" dirty="0">
              <a:solidFill>
                <a:srgbClr val="FFFF00"/>
              </a:solidFill>
            </a:rPr>
            <a:t>Perinatal Transfer Committee meetings</a:t>
          </a:r>
        </a:p>
      </dgm:t>
    </dgm:pt>
    <dgm:pt modelId="{BF3B26E4-E058-4F74-8062-5EA82CA89CD8}" type="parTrans" cxnId="{0A7B253E-55D6-4C2B-AE55-6B4291DBE01C}">
      <dgm:prSet/>
      <dgm:spPr/>
      <dgm:t>
        <a:bodyPr/>
        <a:lstStyle/>
        <a:p>
          <a:endParaRPr lang="en-US"/>
        </a:p>
      </dgm:t>
    </dgm:pt>
    <dgm:pt modelId="{CB26CEE8-E0CD-4F02-822E-08E03D68B0B4}" type="sibTrans" cxnId="{0A7B253E-55D6-4C2B-AE55-6B4291DBE01C}">
      <dgm:prSet/>
      <dgm:spPr/>
      <dgm:t>
        <a:bodyPr/>
        <a:lstStyle/>
        <a:p>
          <a:endParaRPr lang="en-US"/>
        </a:p>
      </dgm:t>
    </dgm:pt>
    <dgm:pt modelId="{A6D1D07D-B8E0-4E32-A1DE-89990897D176}">
      <dgm:prSet/>
      <dgm:spPr/>
      <dgm:t>
        <a:bodyPr/>
        <a:lstStyle/>
        <a:p>
          <a:pPr>
            <a:buFont typeface="Wingdings" pitchFamily="2" charset="2"/>
            <a:buChar char="v"/>
          </a:pPr>
          <a:r>
            <a:rPr lang="en-US" dirty="0"/>
            <a:t>Qualitative data collection through 360-degree surveys -</a:t>
          </a:r>
          <a:endParaRPr lang="en-US" dirty="0">
            <a:solidFill>
              <a:srgbClr val="FFFF00"/>
            </a:solidFill>
          </a:endParaRPr>
        </a:p>
      </dgm:t>
    </dgm:pt>
    <dgm:pt modelId="{9BF3DA8A-12AE-4DFE-B57F-55D8337D3996}" type="parTrans" cxnId="{67895A7C-DB64-421C-933E-B3786F2C87D9}">
      <dgm:prSet/>
      <dgm:spPr/>
      <dgm:t>
        <a:bodyPr/>
        <a:lstStyle/>
        <a:p>
          <a:endParaRPr lang="en-US"/>
        </a:p>
      </dgm:t>
    </dgm:pt>
    <dgm:pt modelId="{673CC8FE-4A2C-455F-B4D8-6D418F4784CC}" type="sibTrans" cxnId="{67895A7C-DB64-421C-933E-B3786F2C87D9}">
      <dgm:prSet/>
      <dgm:spPr/>
      <dgm:t>
        <a:bodyPr/>
        <a:lstStyle/>
        <a:p>
          <a:endParaRPr lang="en-US"/>
        </a:p>
      </dgm:t>
    </dgm:pt>
    <dgm:pt modelId="{BD6BBAEF-6635-4556-9682-828E0AF9DFA3}" type="pres">
      <dgm:prSet presAssocID="{FC8203C3-7E31-4B83-AB04-44AAB4017567}" presName="linear" presStyleCnt="0">
        <dgm:presLayoutVars>
          <dgm:animLvl val="lvl"/>
          <dgm:resizeHandles val="exact"/>
        </dgm:presLayoutVars>
      </dgm:prSet>
      <dgm:spPr/>
    </dgm:pt>
    <dgm:pt modelId="{2912E812-15A8-4FB0-ACFB-A88E83FFA7FE}" type="pres">
      <dgm:prSet presAssocID="{07D6EE96-F0E9-4D08-B58F-AB601FE4BABB}" presName="parentText" presStyleLbl="node1" presStyleIdx="0" presStyleCnt="1">
        <dgm:presLayoutVars>
          <dgm:chMax val="0"/>
          <dgm:bulletEnabled val="1"/>
        </dgm:presLayoutVars>
      </dgm:prSet>
      <dgm:spPr/>
    </dgm:pt>
    <dgm:pt modelId="{EBA005F9-E8C8-4F7F-A1CD-15DB0BE57E20}" type="pres">
      <dgm:prSet presAssocID="{07D6EE96-F0E9-4D08-B58F-AB601FE4BABB}" presName="childText" presStyleLbl="revTx" presStyleIdx="0" presStyleCnt="1" custScaleY="119390">
        <dgm:presLayoutVars>
          <dgm:bulletEnabled val="1"/>
        </dgm:presLayoutVars>
      </dgm:prSet>
      <dgm:spPr/>
    </dgm:pt>
  </dgm:ptLst>
  <dgm:cxnLst>
    <dgm:cxn modelId="{58C0081C-E1AE-1144-A245-714B92703C9D}" srcId="{07D6EE96-F0E9-4D08-B58F-AB601FE4BABB}" destId="{53C132A3-B5A1-3749-B755-E7C1C40ECBC0}" srcOrd="5" destOrd="0" parTransId="{31BD5CF6-3703-EA49-B777-F5C4404AB82C}" sibTransId="{7AAC83CF-6D24-6446-89FE-295988023650}"/>
    <dgm:cxn modelId="{0A7B253E-55D6-4C2B-AE55-6B4291DBE01C}" srcId="{07D6EE96-F0E9-4D08-B58F-AB601FE4BABB}" destId="{69160599-50B5-45D7-A663-29F0AE399BAB}" srcOrd="3" destOrd="0" parTransId="{BF3B26E4-E058-4F74-8062-5EA82CA89CD8}" sibTransId="{CB26CEE8-E0CD-4F02-822E-08E03D68B0B4}"/>
    <dgm:cxn modelId="{A179026A-9631-4168-96F6-CB8CA8C33AE2}" type="presOf" srcId="{9872C065-875C-4F4C-B500-FB4E114E3AE6}" destId="{EBA005F9-E8C8-4F7F-A1CD-15DB0BE57E20}" srcOrd="0" destOrd="2" presId="urn:microsoft.com/office/officeart/2005/8/layout/vList2"/>
    <dgm:cxn modelId="{B1C89E4D-E7C0-4D51-995B-C72B054FD58C}" type="presOf" srcId="{FC8203C3-7E31-4B83-AB04-44AAB4017567}" destId="{BD6BBAEF-6635-4556-9682-828E0AF9DFA3}" srcOrd="0" destOrd="0" presId="urn:microsoft.com/office/officeart/2005/8/layout/vList2"/>
    <dgm:cxn modelId="{16372773-3591-0642-A34B-0FE9B0C52A8D}" srcId="{07D6EE96-F0E9-4D08-B58F-AB601FE4BABB}" destId="{9872C065-875C-4F4C-B500-FB4E114E3AE6}" srcOrd="2" destOrd="0" parTransId="{19521BD3-197E-5A48-AAD5-8640B18010BA}" sibTransId="{6EE0C127-99A6-BF44-AB30-59779B0E34B6}"/>
    <dgm:cxn modelId="{67895A7C-DB64-421C-933E-B3786F2C87D9}" srcId="{07D6EE96-F0E9-4D08-B58F-AB601FE4BABB}" destId="{A6D1D07D-B8E0-4E32-A1DE-89990897D176}" srcOrd="4" destOrd="0" parTransId="{9BF3DA8A-12AE-4DFE-B57F-55D8337D3996}" sibTransId="{673CC8FE-4A2C-455F-B4D8-6D418F4784CC}"/>
    <dgm:cxn modelId="{B0027496-5871-4342-998C-B4A31654100F}" srcId="{07D6EE96-F0E9-4D08-B58F-AB601FE4BABB}" destId="{3FC8B2AD-315B-654E-8B9F-3DCA7BAEAC30}" srcOrd="1" destOrd="0" parTransId="{1C558B85-03D3-5C40-87F4-C291EB0CABA5}" sibTransId="{A89D0B96-5762-1540-B53F-A2D8C64ACFB6}"/>
    <dgm:cxn modelId="{7C28689D-8559-4520-AEC6-24A897EFA96B}" type="presOf" srcId="{69160599-50B5-45D7-A663-29F0AE399BAB}" destId="{EBA005F9-E8C8-4F7F-A1CD-15DB0BE57E20}" srcOrd="0" destOrd="3" presId="urn:microsoft.com/office/officeart/2005/8/layout/vList2"/>
    <dgm:cxn modelId="{FB9644B3-822E-45F7-A830-3354417D9BC4}" srcId="{FC8203C3-7E31-4B83-AB04-44AAB4017567}" destId="{07D6EE96-F0E9-4D08-B58F-AB601FE4BABB}" srcOrd="0" destOrd="0" parTransId="{F01408F7-8DEC-440C-8C72-D3D7F16521F8}" sibTransId="{B3009B27-B25F-48FD-B8B5-DE55E5E55EA5}"/>
    <dgm:cxn modelId="{CA0653C2-FD92-4C58-8727-07ECB01D6F40}" type="presOf" srcId="{A6D1D07D-B8E0-4E32-A1DE-89990897D176}" destId="{EBA005F9-E8C8-4F7F-A1CD-15DB0BE57E20}" srcOrd="0" destOrd="4" presId="urn:microsoft.com/office/officeart/2005/8/layout/vList2"/>
    <dgm:cxn modelId="{AD2520C6-8FC6-8A4C-83C2-B1D348365202}" srcId="{07D6EE96-F0E9-4D08-B58F-AB601FE4BABB}" destId="{046BD4DE-1AAE-B24B-8AD4-7EADAFE937B5}" srcOrd="0" destOrd="0" parTransId="{B502B5BA-D829-C14B-98DF-5CE8435EB984}" sibTransId="{229BA5DC-6A0F-B246-8D7F-A2D98BB93C40}"/>
    <dgm:cxn modelId="{93D71DC7-B0FA-44F9-99FC-512C8CB98EA4}" type="presOf" srcId="{07D6EE96-F0E9-4D08-B58F-AB601FE4BABB}" destId="{2912E812-15A8-4FB0-ACFB-A88E83FFA7FE}" srcOrd="0" destOrd="0" presId="urn:microsoft.com/office/officeart/2005/8/layout/vList2"/>
    <dgm:cxn modelId="{D9F90CCE-6753-490C-B31C-F0B97C2C0E4A}" type="presOf" srcId="{3FC8B2AD-315B-654E-8B9F-3DCA7BAEAC30}" destId="{EBA005F9-E8C8-4F7F-A1CD-15DB0BE57E20}" srcOrd="0" destOrd="1" presId="urn:microsoft.com/office/officeart/2005/8/layout/vList2"/>
    <dgm:cxn modelId="{7D7DB3F3-5063-4DFE-A118-86CEB82D5D03}" type="presOf" srcId="{53C132A3-B5A1-3749-B755-E7C1C40ECBC0}" destId="{EBA005F9-E8C8-4F7F-A1CD-15DB0BE57E20}" srcOrd="0" destOrd="5" presId="urn:microsoft.com/office/officeart/2005/8/layout/vList2"/>
    <dgm:cxn modelId="{02EA3BFA-EC22-4290-B41B-F9114E47AAA7}" type="presOf" srcId="{046BD4DE-1AAE-B24B-8AD4-7EADAFE937B5}" destId="{EBA005F9-E8C8-4F7F-A1CD-15DB0BE57E20}" srcOrd="0" destOrd="0" presId="urn:microsoft.com/office/officeart/2005/8/layout/vList2"/>
    <dgm:cxn modelId="{83F6C27E-E741-431D-BDFD-91BAD766E8E5}" type="presParOf" srcId="{BD6BBAEF-6635-4556-9682-828E0AF9DFA3}" destId="{2912E812-15A8-4FB0-ACFB-A88E83FFA7FE}" srcOrd="0" destOrd="0" presId="urn:microsoft.com/office/officeart/2005/8/layout/vList2"/>
    <dgm:cxn modelId="{0331F9CA-819B-45FC-AE2B-A5C840827DA8}" type="presParOf" srcId="{BD6BBAEF-6635-4556-9682-828E0AF9DFA3}" destId="{EBA005F9-E8C8-4F7F-A1CD-15DB0BE57E2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C8203C3-7E31-4B83-AB04-44AAB40175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7D6EE96-F0E9-4D08-B58F-AB601FE4BABB}">
      <dgm:prSet/>
      <dgm:spPr/>
      <dgm:t>
        <a:bodyPr/>
        <a:lstStyle/>
        <a:p>
          <a:r>
            <a:rPr lang="en-US"/>
            <a:t>Program Components</a:t>
          </a:r>
        </a:p>
      </dgm:t>
    </dgm:pt>
    <dgm:pt modelId="{F01408F7-8DEC-440C-8C72-D3D7F16521F8}" type="parTrans" cxnId="{FB9644B3-822E-45F7-A830-3354417D9BC4}">
      <dgm:prSet/>
      <dgm:spPr/>
      <dgm:t>
        <a:bodyPr/>
        <a:lstStyle/>
        <a:p>
          <a:endParaRPr lang="en-US"/>
        </a:p>
      </dgm:t>
    </dgm:pt>
    <dgm:pt modelId="{B3009B27-B25F-48FD-B8B5-DE55E5E55EA5}" type="sibTrans" cxnId="{FB9644B3-822E-45F7-A830-3354417D9BC4}">
      <dgm:prSet/>
      <dgm:spPr/>
      <dgm:t>
        <a:bodyPr/>
        <a:lstStyle/>
        <a:p>
          <a:endParaRPr lang="en-US"/>
        </a:p>
      </dgm:t>
    </dgm:pt>
    <dgm:pt modelId="{3FC8B2AD-315B-654E-8B9F-3DCA7BAEAC30}">
      <dgm:prSet/>
      <dgm:spPr/>
      <dgm:t>
        <a:bodyPr/>
        <a:lstStyle/>
        <a:p>
          <a:pPr>
            <a:buFont typeface="Wingdings" pitchFamily="2" charset="2"/>
            <a:buChar char="v"/>
          </a:pPr>
          <a:r>
            <a:rPr lang="en-US" dirty="0">
              <a:solidFill>
                <a:schemeClr val="tx1"/>
              </a:solidFill>
            </a:rPr>
            <a:t>Initial hospital presentation </a:t>
          </a:r>
        </a:p>
      </dgm:t>
    </dgm:pt>
    <dgm:pt modelId="{1C558B85-03D3-5C40-87F4-C291EB0CABA5}" type="parTrans" cxnId="{B0027496-5871-4342-998C-B4A31654100F}">
      <dgm:prSet/>
      <dgm:spPr/>
      <dgm:t>
        <a:bodyPr/>
        <a:lstStyle/>
        <a:p>
          <a:endParaRPr lang="en-US"/>
        </a:p>
      </dgm:t>
    </dgm:pt>
    <dgm:pt modelId="{A89D0B96-5762-1540-B53F-A2D8C64ACFB6}" type="sibTrans" cxnId="{B0027496-5871-4342-998C-B4A31654100F}">
      <dgm:prSet/>
      <dgm:spPr/>
      <dgm:t>
        <a:bodyPr/>
        <a:lstStyle/>
        <a:p>
          <a:endParaRPr lang="en-US"/>
        </a:p>
      </dgm:t>
    </dgm:pt>
    <dgm:pt modelId="{9872C065-875C-4F4C-B500-FB4E114E3AE6}">
      <dgm:prSet/>
      <dgm:spPr/>
      <dgm:t>
        <a:bodyPr/>
        <a:lstStyle/>
        <a:p>
          <a:pPr>
            <a:buFont typeface="Wingdings" pitchFamily="2" charset="2"/>
            <a:buChar char="v"/>
          </a:pPr>
          <a:r>
            <a:rPr lang="en-US" dirty="0"/>
            <a:t>Co-creation of transfer protocols</a:t>
          </a:r>
          <a:endParaRPr lang="en-US" dirty="0">
            <a:solidFill>
              <a:srgbClr val="FFFF00"/>
            </a:solidFill>
          </a:endParaRPr>
        </a:p>
      </dgm:t>
    </dgm:pt>
    <dgm:pt modelId="{19521BD3-197E-5A48-AAD5-8640B18010BA}" type="parTrans" cxnId="{16372773-3591-0642-A34B-0FE9B0C52A8D}">
      <dgm:prSet/>
      <dgm:spPr/>
      <dgm:t>
        <a:bodyPr/>
        <a:lstStyle/>
        <a:p>
          <a:endParaRPr lang="en-US"/>
        </a:p>
      </dgm:t>
    </dgm:pt>
    <dgm:pt modelId="{6EE0C127-99A6-BF44-AB30-59779B0E34B6}" type="sibTrans" cxnId="{16372773-3591-0642-A34B-0FE9B0C52A8D}">
      <dgm:prSet/>
      <dgm:spPr/>
      <dgm:t>
        <a:bodyPr/>
        <a:lstStyle/>
        <a:p>
          <a:endParaRPr lang="en-US"/>
        </a:p>
      </dgm:t>
    </dgm:pt>
    <dgm:pt modelId="{53C132A3-B5A1-3749-B755-E7C1C40ECBC0}">
      <dgm:prSet/>
      <dgm:spPr/>
      <dgm:t>
        <a:bodyPr/>
        <a:lstStyle/>
        <a:p>
          <a:pPr>
            <a:buFont typeface="Wingdings" pitchFamily="2" charset="2"/>
            <a:buChar char="v"/>
          </a:pPr>
          <a:r>
            <a:rPr lang="en-US" dirty="0">
              <a:solidFill>
                <a:srgbClr val="FFFF00"/>
              </a:solidFill>
            </a:rPr>
            <a:t>Creative problem-solving to improve quality of care and patient experience</a:t>
          </a:r>
        </a:p>
      </dgm:t>
    </dgm:pt>
    <dgm:pt modelId="{31BD5CF6-3703-EA49-B777-F5C4404AB82C}" type="parTrans" cxnId="{58C0081C-E1AE-1144-A245-714B92703C9D}">
      <dgm:prSet/>
      <dgm:spPr/>
      <dgm:t>
        <a:bodyPr/>
        <a:lstStyle/>
        <a:p>
          <a:endParaRPr lang="en-US"/>
        </a:p>
      </dgm:t>
    </dgm:pt>
    <dgm:pt modelId="{7AAC83CF-6D24-6446-89FE-295988023650}" type="sibTrans" cxnId="{58C0081C-E1AE-1144-A245-714B92703C9D}">
      <dgm:prSet/>
      <dgm:spPr/>
      <dgm:t>
        <a:bodyPr/>
        <a:lstStyle/>
        <a:p>
          <a:endParaRPr lang="en-US"/>
        </a:p>
      </dgm:t>
    </dgm:pt>
    <dgm:pt modelId="{046BD4DE-1AAE-B24B-8AD4-7EADAFE937B5}">
      <dgm:prSet/>
      <dgm:spPr/>
      <dgm:t>
        <a:bodyPr/>
        <a:lstStyle/>
        <a:p>
          <a:pPr>
            <a:buFont typeface="Wingdings" pitchFamily="2" charset="2"/>
            <a:buChar char="v"/>
          </a:pPr>
          <a:endParaRPr lang="en-US" dirty="0"/>
        </a:p>
      </dgm:t>
    </dgm:pt>
    <dgm:pt modelId="{B502B5BA-D829-C14B-98DF-5CE8435EB984}" type="parTrans" cxnId="{AD2520C6-8FC6-8A4C-83C2-B1D348365202}">
      <dgm:prSet/>
      <dgm:spPr/>
      <dgm:t>
        <a:bodyPr/>
        <a:lstStyle/>
        <a:p>
          <a:endParaRPr lang="en-US"/>
        </a:p>
      </dgm:t>
    </dgm:pt>
    <dgm:pt modelId="{229BA5DC-6A0F-B246-8D7F-A2D98BB93C40}" type="sibTrans" cxnId="{AD2520C6-8FC6-8A4C-83C2-B1D348365202}">
      <dgm:prSet/>
      <dgm:spPr/>
      <dgm:t>
        <a:bodyPr/>
        <a:lstStyle/>
        <a:p>
          <a:endParaRPr lang="en-US"/>
        </a:p>
      </dgm:t>
    </dgm:pt>
    <dgm:pt modelId="{69160599-50B5-45D7-A663-29F0AE399BAB}">
      <dgm:prSet/>
      <dgm:spPr/>
      <dgm:t>
        <a:bodyPr/>
        <a:lstStyle/>
        <a:p>
          <a:pPr>
            <a:buFont typeface="Wingdings" pitchFamily="2" charset="2"/>
            <a:buChar char="v"/>
          </a:pPr>
          <a:r>
            <a:rPr lang="en-US" dirty="0"/>
            <a:t>Perinatal Transfer Committee meetings</a:t>
          </a:r>
          <a:endParaRPr lang="en-US" dirty="0">
            <a:solidFill>
              <a:srgbClr val="FFFF00"/>
            </a:solidFill>
          </a:endParaRPr>
        </a:p>
      </dgm:t>
    </dgm:pt>
    <dgm:pt modelId="{BF3B26E4-E058-4F74-8062-5EA82CA89CD8}" type="parTrans" cxnId="{0A7B253E-55D6-4C2B-AE55-6B4291DBE01C}">
      <dgm:prSet/>
      <dgm:spPr/>
      <dgm:t>
        <a:bodyPr/>
        <a:lstStyle/>
        <a:p>
          <a:endParaRPr lang="en-US"/>
        </a:p>
      </dgm:t>
    </dgm:pt>
    <dgm:pt modelId="{CB26CEE8-E0CD-4F02-822E-08E03D68B0B4}" type="sibTrans" cxnId="{0A7B253E-55D6-4C2B-AE55-6B4291DBE01C}">
      <dgm:prSet/>
      <dgm:spPr/>
      <dgm:t>
        <a:bodyPr/>
        <a:lstStyle/>
        <a:p>
          <a:endParaRPr lang="en-US"/>
        </a:p>
      </dgm:t>
    </dgm:pt>
    <dgm:pt modelId="{A6D1D07D-B8E0-4E32-A1DE-89990897D176}">
      <dgm:prSet/>
      <dgm:spPr/>
      <dgm:t>
        <a:bodyPr/>
        <a:lstStyle/>
        <a:p>
          <a:pPr>
            <a:buFont typeface="Wingdings" pitchFamily="2" charset="2"/>
            <a:buChar char="v"/>
          </a:pPr>
          <a:r>
            <a:rPr lang="en-US" dirty="0">
              <a:solidFill>
                <a:srgbClr val="FFFF00"/>
              </a:solidFill>
            </a:rPr>
            <a:t>Qualitative data collection through 360-degree surveys</a:t>
          </a:r>
        </a:p>
      </dgm:t>
    </dgm:pt>
    <dgm:pt modelId="{9BF3DA8A-12AE-4DFE-B57F-55D8337D3996}" type="parTrans" cxnId="{67895A7C-DB64-421C-933E-B3786F2C87D9}">
      <dgm:prSet/>
      <dgm:spPr/>
      <dgm:t>
        <a:bodyPr/>
        <a:lstStyle/>
        <a:p>
          <a:endParaRPr lang="en-US"/>
        </a:p>
      </dgm:t>
    </dgm:pt>
    <dgm:pt modelId="{673CC8FE-4A2C-455F-B4D8-6D418F4784CC}" type="sibTrans" cxnId="{67895A7C-DB64-421C-933E-B3786F2C87D9}">
      <dgm:prSet/>
      <dgm:spPr/>
      <dgm:t>
        <a:bodyPr/>
        <a:lstStyle/>
        <a:p>
          <a:endParaRPr lang="en-US"/>
        </a:p>
      </dgm:t>
    </dgm:pt>
    <dgm:pt modelId="{BD6BBAEF-6635-4556-9682-828E0AF9DFA3}" type="pres">
      <dgm:prSet presAssocID="{FC8203C3-7E31-4B83-AB04-44AAB4017567}" presName="linear" presStyleCnt="0">
        <dgm:presLayoutVars>
          <dgm:animLvl val="lvl"/>
          <dgm:resizeHandles val="exact"/>
        </dgm:presLayoutVars>
      </dgm:prSet>
      <dgm:spPr/>
    </dgm:pt>
    <dgm:pt modelId="{2912E812-15A8-4FB0-ACFB-A88E83FFA7FE}" type="pres">
      <dgm:prSet presAssocID="{07D6EE96-F0E9-4D08-B58F-AB601FE4BABB}" presName="parentText" presStyleLbl="node1" presStyleIdx="0" presStyleCnt="1">
        <dgm:presLayoutVars>
          <dgm:chMax val="0"/>
          <dgm:bulletEnabled val="1"/>
        </dgm:presLayoutVars>
      </dgm:prSet>
      <dgm:spPr/>
    </dgm:pt>
    <dgm:pt modelId="{EBA005F9-E8C8-4F7F-A1CD-15DB0BE57E20}" type="pres">
      <dgm:prSet presAssocID="{07D6EE96-F0E9-4D08-B58F-AB601FE4BABB}" presName="childText" presStyleLbl="revTx" presStyleIdx="0" presStyleCnt="1" custScaleY="119390">
        <dgm:presLayoutVars>
          <dgm:bulletEnabled val="1"/>
        </dgm:presLayoutVars>
      </dgm:prSet>
      <dgm:spPr/>
    </dgm:pt>
  </dgm:ptLst>
  <dgm:cxnLst>
    <dgm:cxn modelId="{58C0081C-E1AE-1144-A245-714B92703C9D}" srcId="{07D6EE96-F0E9-4D08-B58F-AB601FE4BABB}" destId="{53C132A3-B5A1-3749-B755-E7C1C40ECBC0}" srcOrd="5" destOrd="0" parTransId="{31BD5CF6-3703-EA49-B777-F5C4404AB82C}" sibTransId="{7AAC83CF-6D24-6446-89FE-295988023650}"/>
    <dgm:cxn modelId="{0A7B253E-55D6-4C2B-AE55-6B4291DBE01C}" srcId="{07D6EE96-F0E9-4D08-B58F-AB601FE4BABB}" destId="{69160599-50B5-45D7-A663-29F0AE399BAB}" srcOrd="3" destOrd="0" parTransId="{BF3B26E4-E058-4F74-8062-5EA82CA89CD8}" sibTransId="{CB26CEE8-E0CD-4F02-822E-08E03D68B0B4}"/>
    <dgm:cxn modelId="{A179026A-9631-4168-96F6-CB8CA8C33AE2}" type="presOf" srcId="{9872C065-875C-4F4C-B500-FB4E114E3AE6}" destId="{EBA005F9-E8C8-4F7F-A1CD-15DB0BE57E20}" srcOrd="0" destOrd="2" presId="urn:microsoft.com/office/officeart/2005/8/layout/vList2"/>
    <dgm:cxn modelId="{B1C89E4D-E7C0-4D51-995B-C72B054FD58C}" type="presOf" srcId="{FC8203C3-7E31-4B83-AB04-44AAB4017567}" destId="{BD6BBAEF-6635-4556-9682-828E0AF9DFA3}" srcOrd="0" destOrd="0" presId="urn:microsoft.com/office/officeart/2005/8/layout/vList2"/>
    <dgm:cxn modelId="{16372773-3591-0642-A34B-0FE9B0C52A8D}" srcId="{07D6EE96-F0E9-4D08-B58F-AB601FE4BABB}" destId="{9872C065-875C-4F4C-B500-FB4E114E3AE6}" srcOrd="2" destOrd="0" parTransId="{19521BD3-197E-5A48-AAD5-8640B18010BA}" sibTransId="{6EE0C127-99A6-BF44-AB30-59779B0E34B6}"/>
    <dgm:cxn modelId="{67895A7C-DB64-421C-933E-B3786F2C87D9}" srcId="{07D6EE96-F0E9-4D08-B58F-AB601FE4BABB}" destId="{A6D1D07D-B8E0-4E32-A1DE-89990897D176}" srcOrd="4" destOrd="0" parTransId="{9BF3DA8A-12AE-4DFE-B57F-55D8337D3996}" sibTransId="{673CC8FE-4A2C-455F-B4D8-6D418F4784CC}"/>
    <dgm:cxn modelId="{B0027496-5871-4342-998C-B4A31654100F}" srcId="{07D6EE96-F0E9-4D08-B58F-AB601FE4BABB}" destId="{3FC8B2AD-315B-654E-8B9F-3DCA7BAEAC30}" srcOrd="1" destOrd="0" parTransId="{1C558B85-03D3-5C40-87F4-C291EB0CABA5}" sibTransId="{A89D0B96-5762-1540-B53F-A2D8C64ACFB6}"/>
    <dgm:cxn modelId="{7C28689D-8559-4520-AEC6-24A897EFA96B}" type="presOf" srcId="{69160599-50B5-45D7-A663-29F0AE399BAB}" destId="{EBA005F9-E8C8-4F7F-A1CD-15DB0BE57E20}" srcOrd="0" destOrd="3" presId="urn:microsoft.com/office/officeart/2005/8/layout/vList2"/>
    <dgm:cxn modelId="{FB9644B3-822E-45F7-A830-3354417D9BC4}" srcId="{FC8203C3-7E31-4B83-AB04-44AAB4017567}" destId="{07D6EE96-F0E9-4D08-B58F-AB601FE4BABB}" srcOrd="0" destOrd="0" parTransId="{F01408F7-8DEC-440C-8C72-D3D7F16521F8}" sibTransId="{B3009B27-B25F-48FD-B8B5-DE55E5E55EA5}"/>
    <dgm:cxn modelId="{CA0653C2-FD92-4C58-8727-07ECB01D6F40}" type="presOf" srcId="{A6D1D07D-B8E0-4E32-A1DE-89990897D176}" destId="{EBA005F9-E8C8-4F7F-A1CD-15DB0BE57E20}" srcOrd="0" destOrd="4" presId="urn:microsoft.com/office/officeart/2005/8/layout/vList2"/>
    <dgm:cxn modelId="{AD2520C6-8FC6-8A4C-83C2-B1D348365202}" srcId="{07D6EE96-F0E9-4D08-B58F-AB601FE4BABB}" destId="{046BD4DE-1AAE-B24B-8AD4-7EADAFE937B5}" srcOrd="0" destOrd="0" parTransId="{B502B5BA-D829-C14B-98DF-5CE8435EB984}" sibTransId="{229BA5DC-6A0F-B246-8D7F-A2D98BB93C40}"/>
    <dgm:cxn modelId="{93D71DC7-B0FA-44F9-99FC-512C8CB98EA4}" type="presOf" srcId="{07D6EE96-F0E9-4D08-B58F-AB601FE4BABB}" destId="{2912E812-15A8-4FB0-ACFB-A88E83FFA7FE}" srcOrd="0" destOrd="0" presId="urn:microsoft.com/office/officeart/2005/8/layout/vList2"/>
    <dgm:cxn modelId="{D9F90CCE-6753-490C-B31C-F0B97C2C0E4A}" type="presOf" srcId="{3FC8B2AD-315B-654E-8B9F-3DCA7BAEAC30}" destId="{EBA005F9-E8C8-4F7F-A1CD-15DB0BE57E20}" srcOrd="0" destOrd="1" presId="urn:microsoft.com/office/officeart/2005/8/layout/vList2"/>
    <dgm:cxn modelId="{7D7DB3F3-5063-4DFE-A118-86CEB82D5D03}" type="presOf" srcId="{53C132A3-B5A1-3749-B755-E7C1C40ECBC0}" destId="{EBA005F9-E8C8-4F7F-A1CD-15DB0BE57E20}" srcOrd="0" destOrd="5" presId="urn:microsoft.com/office/officeart/2005/8/layout/vList2"/>
    <dgm:cxn modelId="{02EA3BFA-EC22-4290-B41B-F9114E47AAA7}" type="presOf" srcId="{046BD4DE-1AAE-B24B-8AD4-7EADAFE937B5}" destId="{EBA005F9-E8C8-4F7F-A1CD-15DB0BE57E20}" srcOrd="0" destOrd="0" presId="urn:microsoft.com/office/officeart/2005/8/layout/vList2"/>
    <dgm:cxn modelId="{83F6C27E-E741-431D-BDFD-91BAD766E8E5}" type="presParOf" srcId="{BD6BBAEF-6635-4556-9682-828E0AF9DFA3}" destId="{2912E812-15A8-4FB0-ACFB-A88E83FFA7FE}" srcOrd="0" destOrd="0" presId="urn:microsoft.com/office/officeart/2005/8/layout/vList2"/>
    <dgm:cxn modelId="{0331F9CA-819B-45FC-AE2B-A5C840827DA8}" type="presParOf" srcId="{BD6BBAEF-6635-4556-9682-828E0AF9DFA3}" destId="{EBA005F9-E8C8-4F7F-A1CD-15DB0BE57E20}"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3F5668-A627-A541-B9A6-2FEA4EE29296}">
      <dsp:nvSpPr>
        <dsp:cNvPr id="0" name=""/>
        <dsp:cNvSpPr/>
      </dsp:nvSpPr>
      <dsp:spPr>
        <a:xfrm>
          <a:off x="0" y="8267"/>
          <a:ext cx="7101651" cy="259447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From 2019 – 2020, there was a 19.5% increase in community births across the United States. Greatest increase was among Black birthing people.</a:t>
          </a:r>
          <a:endParaRPr lang="en-US" sz="1800" i="1" kern="1200" dirty="0"/>
        </a:p>
        <a:p>
          <a:pPr marL="0" lvl="0" indent="0" algn="l" defTabSz="800100">
            <a:lnSpc>
              <a:spcPct val="90000"/>
            </a:lnSpc>
            <a:spcBef>
              <a:spcPct val="0"/>
            </a:spcBef>
            <a:spcAft>
              <a:spcPct val="35000"/>
            </a:spcAft>
            <a:buNone/>
          </a:pPr>
          <a:r>
            <a:rPr lang="en-US" sz="1800" i="1" kern="1200" dirty="0" err="1"/>
            <a:t>MacDorman</a:t>
          </a:r>
          <a:r>
            <a:rPr lang="en-US" sz="1800" i="1" kern="1200" dirty="0"/>
            <a:t>, M. et al. United States Community Births Increased by 20% from 2019 to 2020. Birth. 25 February 2022</a:t>
          </a:r>
          <a:endParaRPr lang="en-US" sz="1800" kern="1200" dirty="0"/>
        </a:p>
      </dsp:txBody>
      <dsp:txXfrm>
        <a:off x="126652" y="134919"/>
        <a:ext cx="6848347" cy="2341172"/>
      </dsp:txXfrm>
    </dsp:sp>
    <dsp:sp modelId="{DCE2A16E-F551-FD49-8D57-361B2E6E9B64}">
      <dsp:nvSpPr>
        <dsp:cNvPr id="0" name=""/>
        <dsp:cNvSpPr/>
      </dsp:nvSpPr>
      <dsp:spPr>
        <a:xfrm>
          <a:off x="0" y="2789943"/>
          <a:ext cx="7101651" cy="243335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“Expanding access to care in community birth settings is a cost-effective solution to providing higher quality care and better birth outcomes, and – with intentional focus – to advancing  birth equity.”</a:t>
          </a:r>
          <a:endParaRPr lang="en-US" sz="1800" i="1" kern="1200" dirty="0"/>
        </a:p>
        <a:p>
          <a:pPr marL="0" lvl="0" indent="0" algn="l" defTabSz="800100">
            <a:lnSpc>
              <a:spcPct val="90000"/>
            </a:lnSpc>
            <a:spcBef>
              <a:spcPct val="0"/>
            </a:spcBef>
            <a:spcAft>
              <a:spcPct val="35000"/>
            </a:spcAft>
            <a:buNone/>
          </a:pPr>
          <a:r>
            <a:rPr lang="en-US" sz="1700" i="1" kern="1200" dirty="0"/>
            <a:t>National Partnership for Women &amp; Families. Improving Our Maternity Care Now Through Community Birth Settings. Policy Report issued April 2022</a:t>
          </a:r>
        </a:p>
      </dsp:txBody>
      <dsp:txXfrm>
        <a:off x="118787" y="2908730"/>
        <a:ext cx="6864077" cy="219578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FFCDEE-4E70-4897-BEA8-B8090B483AD1}">
      <dsp:nvSpPr>
        <dsp:cNvPr id="0" name=""/>
        <dsp:cNvSpPr/>
      </dsp:nvSpPr>
      <dsp:spPr>
        <a:xfrm>
          <a:off x="26314" y="2590"/>
          <a:ext cx="1609687" cy="9658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Evergreen Health Medical Center</a:t>
          </a:r>
          <a:endParaRPr lang="en-US" sz="1500" b="1" kern="1200"/>
        </a:p>
      </dsp:txBody>
      <dsp:txXfrm>
        <a:off x="26314" y="2590"/>
        <a:ext cx="1609687" cy="965812"/>
      </dsp:txXfrm>
    </dsp:sp>
    <dsp:sp modelId="{A5005B8F-55FC-45C7-8404-95FDED76DC0D}">
      <dsp:nvSpPr>
        <dsp:cNvPr id="0" name=""/>
        <dsp:cNvSpPr/>
      </dsp:nvSpPr>
      <dsp:spPr>
        <a:xfrm>
          <a:off x="1796971" y="2590"/>
          <a:ext cx="1609687" cy="9658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Jefferson Healthcare</a:t>
          </a:r>
          <a:endParaRPr lang="en-US" sz="1500" kern="1200"/>
        </a:p>
      </dsp:txBody>
      <dsp:txXfrm>
        <a:off x="1796971" y="2590"/>
        <a:ext cx="1609687" cy="965812"/>
      </dsp:txXfrm>
    </dsp:sp>
    <dsp:sp modelId="{52FC7754-6F2C-4B10-9C61-1DEE005E4C62}">
      <dsp:nvSpPr>
        <dsp:cNvPr id="0" name=""/>
        <dsp:cNvSpPr/>
      </dsp:nvSpPr>
      <dsp:spPr>
        <a:xfrm>
          <a:off x="3567627" y="2590"/>
          <a:ext cx="1609687" cy="9658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Kittitas Valley HealthCare</a:t>
          </a:r>
          <a:endParaRPr lang="en-US" sz="1500" kern="1200"/>
        </a:p>
      </dsp:txBody>
      <dsp:txXfrm>
        <a:off x="3567627" y="2590"/>
        <a:ext cx="1609687" cy="965812"/>
      </dsp:txXfrm>
    </dsp:sp>
    <dsp:sp modelId="{F7E4B6AF-82E4-4533-99F3-0855D00603DD}">
      <dsp:nvSpPr>
        <dsp:cNvPr id="0" name=""/>
        <dsp:cNvSpPr/>
      </dsp:nvSpPr>
      <dsp:spPr>
        <a:xfrm>
          <a:off x="5338284" y="2590"/>
          <a:ext cx="1609687" cy="9658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Legacy Salmon Creek Medical Center</a:t>
          </a:r>
          <a:endParaRPr lang="en-US" sz="1500" kern="1200"/>
        </a:p>
      </dsp:txBody>
      <dsp:txXfrm>
        <a:off x="5338284" y="2590"/>
        <a:ext cx="1609687" cy="965812"/>
      </dsp:txXfrm>
    </dsp:sp>
    <dsp:sp modelId="{FE67CB95-A253-469E-BAF7-4C45DD54D299}">
      <dsp:nvSpPr>
        <dsp:cNvPr id="0" name=""/>
        <dsp:cNvSpPr/>
      </dsp:nvSpPr>
      <dsp:spPr>
        <a:xfrm>
          <a:off x="7108940" y="2590"/>
          <a:ext cx="1609687" cy="9658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MultiCare Auburn Medical Center</a:t>
          </a:r>
          <a:endParaRPr lang="en-US" sz="1500" kern="1200"/>
        </a:p>
      </dsp:txBody>
      <dsp:txXfrm>
        <a:off x="7108940" y="2590"/>
        <a:ext cx="1609687" cy="965812"/>
      </dsp:txXfrm>
    </dsp:sp>
    <dsp:sp modelId="{38A4E0F0-C569-4094-8B5C-495E5C042516}">
      <dsp:nvSpPr>
        <dsp:cNvPr id="0" name=""/>
        <dsp:cNvSpPr/>
      </dsp:nvSpPr>
      <dsp:spPr>
        <a:xfrm>
          <a:off x="8879597" y="2590"/>
          <a:ext cx="1609687" cy="9658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Olympic Medical Center</a:t>
          </a:r>
        </a:p>
      </dsp:txBody>
      <dsp:txXfrm>
        <a:off x="8879597" y="2590"/>
        <a:ext cx="1609687" cy="965812"/>
      </dsp:txXfrm>
    </dsp:sp>
    <dsp:sp modelId="{E962AEA2-E00F-4E1C-B7C4-AFCCB9F639FE}">
      <dsp:nvSpPr>
        <dsp:cNvPr id="0" name=""/>
        <dsp:cNvSpPr/>
      </dsp:nvSpPr>
      <dsp:spPr>
        <a:xfrm>
          <a:off x="26314" y="1129371"/>
          <a:ext cx="1609687" cy="9658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Skagit Valley Medical Center</a:t>
          </a:r>
        </a:p>
      </dsp:txBody>
      <dsp:txXfrm>
        <a:off x="26314" y="1129371"/>
        <a:ext cx="1609687" cy="965812"/>
      </dsp:txXfrm>
    </dsp:sp>
    <dsp:sp modelId="{42DD568D-D3E1-4BE3-8934-A5CC0E29B8AB}">
      <dsp:nvSpPr>
        <dsp:cNvPr id="0" name=""/>
        <dsp:cNvSpPr/>
      </dsp:nvSpPr>
      <dsp:spPr>
        <a:xfrm>
          <a:off x="1796971" y="1129371"/>
          <a:ext cx="1609687" cy="9658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Overlake Medical Center</a:t>
          </a:r>
          <a:endParaRPr lang="en-US" sz="1500" kern="1200"/>
        </a:p>
      </dsp:txBody>
      <dsp:txXfrm>
        <a:off x="1796971" y="1129371"/>
        <a:ext cx="1609687" cy="965812"/>
      </dsp:txXfrm>
    </dsp:sp>
    <dsp:sp modelId="{60877B97-6CEA-4CFD-9D64-EB2ADFBA8781}">
      <dsp:nvSpPr>
        <dsp:cNvPr id="0" name=""/>
        <dsp:cNvSpPr/>
      </dsp:nvSpPr>
      <dsp:spPr>
        <a:xfrm>
          <a:off x="3567627" y="1129371"/>
          <a:ext cx="1609687" cy="9658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PeaceHealth St. Joseph Medical Center-Bellingham</a:t>
          </a:r>
          <a:endParaRPr lang="en-US" sz="1500" kern="1200"/>
        </a:p>
      </dsp:txBody>
      <dsp:txXfrm>
        <a:off x="3567627" y="1129371"/>
        <a:ext cx="1609687" cy="965812"/>
      </dsp:txXfrm>
    </dsp:sp>
    <dsp:sp modelId="{2EB68439-4C8C-4AE9-B8ED-3643112E1B30}">
      <dsp:nvSpPr>
        <dsp:cNvPr id="0" name=""/>
        <dsp:cNvSpPr/>
      </dsp:nvSpPr>
      <dsp:spPr>
        <a:xfrm>
          <a:off x="5338284" y="1129371"/>
          <a:ext cx="1609687" cy="9658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PeaceHealth Southwest Medical Center</a:t>
          </a:r>
          <a:endParaRPr lang="en-US" sz="1500" kern="1200"/>
        </a:p>
      </dsp:txBody>
      <dsp:txXfrm>
        <a:off x="5338284" y="1129371"/>
        <a:ext cx="1609687" cy="965812"/>
      </dsp:txXfrm>
    </dsp:sp>
    <dsp:sp modelId="{A8EB8D73-802E-4293-B22E-AE934D6BF989}">
      <dsp:nvSpPr>
        <dsp:cNvPr id="0" name=""/>
        <dsp:cNvSpPr/>
      </dsp:nvSpPr>
      <dsp:spPr>
        <a:xfrm>
          <a:off x="7108940" y="1129371"/>
          <a:ext cx="1609687" cy="9658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Providence Regional Medical Center</a:t>
          </a:r>
          <a:endParaRPr lang="en-US" sz="1500" kern="1200"/>
        </a:p>
      </dsp:txBody>
      <dsp:txXfrm>
        <a:off x="7108940" y="1129371"/>
        <a:ext cx="1609687" cy="965812"/>
      </dsp:txXfrm>
    </dsp:sp>
    <dsp:sp modelId="{54C9E790-217B-444F-BCF1-857231398143}">
      <dsp:nvSpPr>
        <dsp:cNvPr id="0" name=""/>
        <dsp:cNvSpPr/>
      </dsp:nvSpPr>
      <dsp:spPr>
        <a:xfrm>
          <a:off x="8879597" y="1129371"/>
          <a:ext cx="1609687" cy="9658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Virginia Mason Medical Center-VMFH</a:t>
          </a:r>
        </a:p>
      </dsp:txBody>
      <dsp:txXfrm>
        <a:off x="8879597" y="1129371"/>
        <a:ext cx="1609687" cy="965812"/>
      </dsp:txXfrm>
    </dsp:sp>
    <dsp:sp modelId="{C98E1B70-296E-4BF8-8745-1DA3EEF87258}">
      <dsp:nvSpPr>
        <dsp:cNvPr id="0" name=""/>
        <dsp:cNvSpPr/>
      </dsp:nvSpPr>
      <dsp:spPr>
        <a:xfrm>
          <a:off x="26314" y="2256153"/>
          <a:ext cx="1609687" cy="9658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Providence St. Peter Hospital</a:t>
          </a:r>
          <a:endParaRPr lang="en-US" sz="1500" kern="1200"/>
        </a:p>
      </dsp:txBody>
      <dsp:txXfrm>
        <a:off x="26314" y="2256153"/>
        <a:ext cx="1609687" cy="965812"/>
      </dsp:txXfrm>
    </dsp:sp>
    <dsp:sp modelId="{B8D27FA3-596B-4803-BF24-21E22FF12009}">
      <dsp:nvSpPr>
        <dsp:cNvPr id="0" name=""/>
        <dsp:cNvSpPr/>
      </dsp:nvSpPr>
      <dsp:spPr>
        <a:xfrm>
          <a:off x="1796971" y="2256153"/>
          <a:ext cx="1609687" cy="9658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Cascade Valley Hospital</a:t>
          </a:r>
        </a:p>
      </dsp:txBody>
      <dsp:txXfrm>
        <a:off x="1796971" y="2256153"/>
        <a:ext cx="1609687" cy="965812"/>
      </dsp:txXfrm>
    </dsp:sp>
    <dsp:sp modelId="{ADFF0541-999E-4E85-A090-76FFED5E76A4}">
      <dsp:nvSpPr>
        <dsp:cNvPr id="0" name=""/>
        <dsp:cNvSpPr/>
      </dsp:nvSpPr>
      <dsp:spPr>
        <a:xfrm>
          <a:off x="3567627" y="2256153"/>
          <a:ext cx="1609687" cy="9658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St. Michael Medical Center</a:t>
          </a:r>
          <a:endParaRPr lang="en-US" sz="1500" kern="1200"/>
        </a:p>
      </dsp:txBody>
      <dsp:txXfrm>
        <a:off x="3567627" y="2256153"/>
        <a:ext cx="1609687" cy="965812"/>
      </dsp:txXfrm>
    </dsp:sp>
    <dsp:sp modelId="{BBD398BA-F447-4FAD-9DFB-3C0BB744E93D}">
      <dsp:nvSpPr>
        <dsp:cNvPr id="0" name=""/>
        <dsp:cNvSpPr/>
      </dsp:nvSpPr>
      <dsp:spPr>
        <a:xfrm>
          <a:off x="5338284" y="2256153"/>
          <a:ext cx="1609687" cy="9658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The Vancouver Clinic</a:t>
          </a:r>
          <a:endParaRPr lang="en-US" sz="1500" kern="1200"/>
        </a:p>
      </dsp:txBody>
      <dsp:txXfrm>
        <a:off x="5338284" y="2256153"/>
        <a:ext cx="1609687" cy="965812"/>
      </dsp:txXfrm>
    </dsp:sp>
    <dsp:sp modelId="{C85EC303-7ACB-411B-AC30-6FE5C29154A7}">
      <dsp:nvSpPr>
        <dsp:cNvPr id="0" name=""/>
        <dsp:cNvSpPr/>
      </dsp:nvSpPr>
      <dsp:spPr>
        <a:xfrm>
          <a:off x="7108940" y="2256153"/>
          <a:ext cx="1609687" cy="9658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St. Elizabeth’s-VMFH</a:t>
          </a:r>
        </a:p>
      </dsp:txBody>
      <dsp:txXfrm>
        <a:off x="7108940" y="2256153"/>
        <a:ext cx="1609687" cy="965812"/>
      </dsp:txXfrm>
    </dsp:sp>
    <dsp:sp modelId="{40BC06A3-C049-4E25-BEAB-228F7651F9F9}">
      <dsp:nvSpPr>
        <dsp:cNvPr id="0" name=""/>
        <dsp:cNvSpPr/>
      </dsp:nvSpPr>
      <dsp:spPr>
        <a:xfrm>
          <a:off x="8879597" y="2256153"/>
          <a:ext cx="1609687" cy="9658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UW Northwest Hospital</a:t>
          </a:r>
          <a:endParaRPr lang="en-US" sz="1500" kern="1200"/>
        </a:p>
      </dsp:txBody>
      <dsp:txXfrm>
        <a:off x="8879597" y="2256153"/>
        <a:ext cx="1609687" cy="965812"/>
      </dsp:txXfrm>
    </dsp:sp>
    <dsp:sp modelId="{5BB40012-3557-499D-8093-AE64D9778952}">
      <dsp:nvSpPr>
        <dsp:cNvPr id="0" name=""/>
        <dsp:cNvSpPr/>
      </dsp:nvSpPr>
      <dsp:spPr>
        <a:xfrm>
          <a:off x="38677" y="3385525"/>
          <a:ext cx="1609687" cy="9658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UW Valley Medical Center</a:t>
          </a:r>
          <a:endParaRPr lang="en-US" sz="1500" kern="1200" dirty="0"/>
        </a:p>
      </dsp:txBody>
      <dsp:txXfrm>
        <a:off x="38677" y="3385525"/>
        <a:ext cx="1609687" cy="965812"/>
      </dsp:txXfrm>
    </dsp:sp>
    <dsp:sp modelId="{BA30A33D-B4C0-4262-8E41-C73C2BBB50F5}">
      <dsp:nvSpPr>
        <dsp:cNvPr id="0" name=""/>
        <dsp:cNvSpPr/>
      </dsp:nvSpPr>
      <dsp:spPr>
        <a:xfrm>
          <a:off x="1796971" y="3382934"/>
          <a:ext cx="1609687" cy="96581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a:t>Yakima Valley Memorial Hospital</a:t>
          </a:r>
          <a:endParaRPr lang="en-US" sz="1500" kern="1200"/>
        </a:p>
      </dsp:txBody>
      <dsp:txXfrm>
        <a:off x="1796971" y="3382934"/>
        <a:ext cx="1609687" cy="965812"/>
      </dsp:txXfrm>
    </dsp:sp>
    <dsp:sp modelId="{FABC8B63-3FB0-4797-897C-93FB27403B3C}">
      <dsp:nvSpPr>
        <dsp:cNvPr id="0" name=""/>
        <dsp:cNvSpPr/>
      </dsp:nvSpPr>
      <dsp:spPr>
        <a:xfrm>
          <a:off x="3567627" y="3382934"/>
          <a:ext cx="1609687" cy="96581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Mid Valley Hospital</a:t>
          </a:r>
        </a:p>
      </dsp:txBody>
      <dsp:txXfrm>
        <a:off x="3567627" y="3382934"/>
        <a:ext cx="1609687" cy="965812"/>
      </dsp:txXfrm>
    </dsp:sp>
    <dsp:sp modelId="{9667EE2D-77A6-4725-A35F-C8A753A907C1}">
      <dsp:nvSpPr>
        <dsp:cNvPr id="0" name=""/>
        <dsp:cNvSpPr/>
      </dsp:nvSpPr>
      <dsp:spPr>
        <a:xfrm>
          <a:off x="5338284" y="3382934"/>
          <a:ext cx="1609687" cy="96581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t>St. Joseph’s MC-Tacoma</a:t>
          </a:r>
        </a:p>
      </dsp:txBody>
      <dsp:txXfrm>
        <a:off x="5338284" y="3382934"/>
        <a:ext cx="1609687" cy="965812"/>
      </dsp:txXfrm>
    </dsp:sp>
    <dsp:sp modelId="{C99606D9-0ECF-464D-B424-A64647BDF53E}">
      <dsp:nvSpPr>
        <dsp:cNvPr id="0" name=""/>
        <dsp:cNvSpPr/>
      </dsp:nvSpPr>
      <dsp:spPr>
        <a:xfrm>
          <a:off x="7108940" y="3382934"/>
          <a:ext cx="1609687" cy="96581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dirty="0"/>
            <a:t>Kadlec Regional Medical Center</a:t>
          </a:r>
        </a:p>
      </dsp:txBody>
      <dsp:txXfrm>
        <a:off x="7108940" y="3382934"/>
        <a:ext cx="1609687" cy="965812"/>
      </dsp:txXfrm>
    </dsp:sp>
    <dsp:sp modelId="{079CE0AE-8A60-4C2A-902B-68D514DA07B5}">
      <dsp:nvSpPr>
        <dsp:cNvPr id="0" name=""/>
        <dsp:cNvSpPr/>
      </dsp:nvSpPr>
      <dsp:spPr>
        <a:xfrm>
          <a:off x="8891959" y="3385525"/>
          <a:ext cx="1609687" cy="9658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i="0" kern="1200" dirty="0"/>
            <a:t>MultiCare Capital Medical Center</a:t>
          </a:r>
          <a:endParaRPr lang="en-US" sz="1500" kern="1200" dirty="0"/>
        </a:p>
      </dsp:txBody>
      <dsp:txXfrm>
        <a:off x="8891959" y="3385525"/>
        <a:ext cx="1609687" cy="9658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E812-15A8-4FB0-ACFB-A88E83FFA7FE}">
      <dsp:nvSpPr>
        <dsp:cNvPr id="0" name=""/>
        <dsp:cNvSpPr/>
      </dsp:nvSpPr>
      <dsp:spPr>
        <a:xfrm>
          <a:off x="0" y="14628"/>
          <a:ext cx="10515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Program Components</a:t>
          </a:r>
        </a:p>
      </dsp:txBody>
      <dsp:txXfrm>
        <a:off x="44549" y="59177"/>
        <a:ext cx="10426502" cy="823502"/>
      </dsp:txXfrm>
    </dsp:sp>
    <dsp:sp modelId="{EBA005F9-E8C8-4F7F-A1CD-15DB0BE57E20}">
      <dsp:nvSpPr>
        <dsp:cNvPr id="0" name=""/>
        <dsp:cNvSpPr/>
      </dsp:nvSpPr>
      <dsp:spPr>
        <a:xfrm>
          <a:off x="0" y="927228"/>
          <a:ext cx="10515600" cy="395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Font typeface="Wingdings" pitchFamily="2" charset="2"/>
            <a:buChar char="v"/>
          </a:pPr>
          <a:endParaRPr lang="en-US" sz="3000" kern="1200" dirty="0"/>
        </a:p>
        <a:p>
          <a:pPr marL="285750" lvl="1" indent="-285750" algn="l" defTabSz="1333500">
            <a:lnSpc>
              <a:spcPct val="90000"/>
            </a:lnSpc>
            <a:spcBef>
              <a:spcPct val="0"/>
            </a:spcBef>
            <a:spcAft>
              <a:spcPct val="20000"/>
            </a:spcAft>
            <a:buFont typeface="Wingdings" pitchFamily="2" charset="2"/>
            <a:buChar char="v"/>
          </a:pPr>
          <a:r>
            <a:rPr lang="en-US" sz="3000" kern="1200" dirty="0">
              <a:solidFill>
                <a:srgbClr val="FFFF00"/>
              </a:solidFill>
            </a:rPr>
            <a:t>Initial hospital presentation </a:t>
          </a:r>
        </a:p>
        <a:p>
          <a:pPr marL="285750" lvl="1" indent="-285750" algn="l" defTabSz="1333500">
            <a:lnSpc>
              <a:spcPct val="90000"/>
            </a:lnSpc>
            <a:spcBef>
              <a:spcPct val="0"/>
            </a:spcBef>
            <a:spcAft>
              <a:spcPct val="20000"/>
            </a:spcAft>
            <a:buFont typeface="Wingdings" pitchFamily="2" charset="2"/>
            <a:buChar char="v"/>
          </a:pPr>
          <a:r>
            <a:rPr lang="en-US" sz="3000" kern="1200" dirty="0">
              <a:solidFill>
                <a:schemeClr val="tx1"/>
              </a:solidFill>
            </a:rPr>
            <a:t>Co-creation of transfer protocols</a:t>
          </a:r>
        </a:p>
        <a:p>
          <a:pPr marL="285750" lvl="1" indent="-285750" algn="l" defTabSz="1333500">
            <a:lnSpc>
              <a:spcPct val="90000"/>
            </a:lnSpc>
            <a:spcBef>
              <a:spcPct val="0"/>
            </a:spcBef>
            <a:spcAft>
              <a:spcPct val="20000"/>
            </a:spcAft>
            <a:buFont typeface="Wingdings" pitchFamily="2" charset="2"/>
            <a:buChar char="v"/>
          </a:pPr>
          <a:r>
            <a:rPr lang="en-US" sz="3000" kern="1200" dirty="0">
              <a:solidFill>
                <a:schemeClr val="tx1"/>
              </a:solidFill>
            </a:rPr>
            <a:t>Perinatal Transfer Committee meetings</a:t>
          </a:r>
        </a:p>
        <a:p>
          <a:pPr marL="285750" lvl="1" indent="-285750" algn="l" defTabSz="1333500">
            <a:lnSpc>
              <a:spcPct val="90000"/>
            </a:lnSpc>
            <a:spcBef>
              <a:spcPct val="0"/>
            </a:spcBef>
            <a:spcAft>
              <a:spcPct val="20000"/>
            </a:spcAft>
            <a:buFont typeface="Wingdings" pitchFamily="2" charset="2"/>
            <a:buChar char="v"/>
          </a:pPr>
          <a:r>
            <a:rPr lang="en-US" sz="3000" kern="1200" dirty="0"/>
            <a:t>Qualitative data collection through 360-degree surveys -</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Creative problem-solving to improve quality of care and patient experience</a:t>
          </a:r>
        </a:p>
      </dsp:txBody>
      <dsp:txXfrm>
        <a:off x="0" y="927228"/>
        <a:ext cx="10515600" cy="395172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6DAA52-EBB9-C643-98D2-CADF5E9E42B1}">
      <dsp:nvSpPr>
        <dsp:cNvPr id="0" name=""/>
        <dsp:cNvSpPr/>
      </dsp:nvSpPr>
      <dsp:spPr>
        <a:xfrm>
          <a:off x="0" y="20592"/>
          <a:ext cx="6513603" cy="60840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Licensure - RCW 18.50 and WAC 246-834 </a:t>
          </a:r>
        </a:p>
      </dsp:txBody>
      <dsp:txXfrm>
        <a:off x="29700" y="50292"/>
        <a:ext cx="6454203" cy="549000"/>
      </dsp:txXfrm>
    </dsp:sp>
    <dsp:sp modelId="{F2533906-9A23-9E45-ADFC-03A65D1A1647}">
      <dsp:nvSpPr>
        <dsp:cNvPr id="0" name=""/>
        <dsp:cNvSpPr/>
      </dsp:nvSpPr>
      <dsp:spPr>
        <a:xfrm>
          <a:off x="0" y="675072"/>
          <a:ext cx="6513603" cy="608400"/>
        </a:xfrm>
        <a:prstGeom prst="roundRect">
          <a:avLst/>
        </a:prstGeom>
        <a:solidFill>
          <a:schemeClr val="accent5">
            <a:hueOff val="751338"/>
            <a:satOff val="-3297"/>
            <a:lumOff val="9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Education - 3years, 100+ births, NRP, CPR</a:t>
          </a:r>
        </a:p>
      </dsp:txBody>
      <dsp:txXfrm>
        <a:off x="29700" y="704772"/>
        <a:ext cx="6454203" cy="549000"/>
      </dsp:txXfrm>
    </dsp:sp>
    <dsp:sp modelId="{D0E39EAA-92D2-264A-AEF5-CCC5D4553F96}">
      <dsp:nvSpPr>
        <dsp:cNvPr id="0" name=""/>
        <dsp:cNvSpPr/>
      </dsp:nvSpPr>
      <dsp:spPr>
        <a:xfrm>
          <a:off x="0" y="1329552"/>
          <a:ext cx="6513603" cy="608400"/>
        </a:xfrm>
        <a:prstGeom prst="roundRect">
          <a:avLst/>
        </a:prstGeom>
        <a:solidFill>
          <a:schemeClr val="accent5">
            <a:hueOff val="1502676"/>
            <a:satOff val="-6595"/>
            <a:lumOff val="19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Insurance Reimbursement  – most third-party payers, including Medicaid</a:t>
          </a:r>
        </a:p>
      </dsp:txBody>
      <dsp:txXfrm>
        <a:off x="29700" y="1359252"/>
        <a:ext cx="6454203" cy="549000"/>
      </dsp:txXfrm>
    </dsp:sp>
    <dsp:sp modelId="{8691B470-5338-EE4F-A938-98E5873FE466}">
      <dsp:nvSpPr>
        <dsp:cNvPr id="0" name=""/>
        <dsp:cNvSpPr/>
      </dsp:nvSpPr>
      <dsp:spPr>
        <a:xfrm>
          <a:off x="0" y="1984032"/>
          <a:ext cx="6513603" cy="608400"/>
        </a:xfrm>
        <a:prstGeom prst="roundRect">
          <a:avLst/>
        </a:prstGeom>
        <a:solidFill>
          <a:schemeClr val="accent5">
            <a:hueOff val="2254013"/>
            <a:satOff val="-9892"/>
            <a:lumOff val="29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Availability of professional liability insurance </a:t>
          </a:r>
        </a:p>
      </dsp:txBody>
      <dsp:txXfrm>
        <a:off x="29700" y="2013732"/>
        <a:ext cx="6454203" cy="549000"/>
      </dsp:txXfrm>
    </dsp:sp>
    <dsp:sp modelId="{3C33CBAB-0831-D54C-9071-E7D92925E5DD}">
      <dsp:nvSpPr>
        <dsp:cNvPr id="0" name=""/>
        <dsp:cNvSpPr/>
      </dsp:nvSpPr>
      <dsp:spPr>
        <a:xfrm>
          <a:off x="0" y="2638513"/>
          <a:ext cx="6513603" cy="608400"/>
        </a:xfrm>
        <a:prstGeom prst="roundRect">
          <a:avLst/>
        </a:prstGeom>
        <a:solidFill>
          <a:schemeClr val="accent5">
            <a:hueOff val="3005351"/>
            <a:satOff val="-13190"/>
            <a:lumOff val="392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Legend drugs and devices – WAC 246-834-250</a:t>
          </a:r>
        </a:p>
      </dsp:txBody>
      <dsp:txXfrm>
        <a:off x="29700" y="2668213"/>
        <a:ext cx="6454203" cy="549000"/>
      </dsp:txXfrm>
    </dsp:sp>
    <dsp:sp modelId="{942FA31A-080C-3C48-B167-4754721A32FA}">
      <dsp:nvSpPr>
        <dsp:cNvPr id="0" name=""/>
        <dsp:cNvSpPr/>
      </dsp:nvSpPr>
      <dsp:spPr>
        <a:xfrm>
          <a:off x="0" y="3292993"/>
          <a:ext cx="6513603" cy="608400"/>
        </a:xfrm>
        <a:prstGeom prst="roundRect">
          <a:avLst/>
        </a:prstGeom>
        <a:solidFill>
          <a:schemeClr val="accent5">
            <a:hueOff val="3756689"/>
            <a:satOff val="-16488"/>
            <a:lumOff val="490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Quality Management Programs (MAWS, PMA, WARM)</a:t>
          </a:r>
        </a:p>
      </dsp:txBody>
      <dsp:txXfrm>
        <a:off x="29700" y="3322693"/>
        <a:ext cx="6454203" cy="549000"/>
      </dsp:txXfrm>
    </dsp:sp>
    <dsp:sp modelId="{0ECC7062-11D9-E04B-BC06-7CAF2FF41EDB}">
      <dsp:nvSpPr>
        <dsp:cNvPr id="0" name=""/>
        <dsp:cNvSpPr/>
      </dsp:nvSpPr>
      <dsp:spPr>
        <a:xfrm>
          <a:off x="0" y="3947473"/>
          <a:ext cx="6513603" cy="608400"/>
        </a:xfrm>
        <a:prstGeom prst="roundRect">
          <a:avLst/>
        </a:prstGeom>
        <a:solidFill>
          <a:schemeClr val="accent5">
            <a:hueOff val="4508027"/>
            <a:satOff val="-19785"/>
            <a:lumOff val="5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i="1" kern="1200"/>
            <a:t>“Indications for Discussion, Consultation, and Transfer of Care in a Home or Birth Center Midwifery Practice” </a:t>
          </a:r>
          <a:endParaRPr lang="en-US" sz="1600" kern="1200"/>
        </a:p>
      </dsp:txBody>
      <dsp:txXfrm>
        <a:off x="29700" y="3977173"/>
        <a:ext cx="6454203" cy="549000"/>
      </dsp:txXfrm>
    </dsp:sp>
    <dsp:sp modelId="{78EFD9E3-37D3-CB4F-B301-CBF19EACA3A1}">
      <dsp:nvSpPr>
        <dsp:cNvPr id="0" name=""/>
        <dsp:cNvSpPr/>
      </dsp:nvSpPr>
      <dsp:spPr>
        <a:xfrm>
          <a:off x="0" y="4601953"/>
          <a:ext cx="6513603" cy="608400"/>
        </a:xfrm>
        <a:prstGeom prst="roundRect">
          <a:avLst/>
        </a:prstGeom>
        <a:solidFill>
          <a:schemeClr val="accent5">
            <a:hueOff val="5259365"/>
            <a:satOff val="-23082"/>
            <a:lumOff val="686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Mandatory data collection, continuing education, and peer review</a:t>
          </a:r>
        </a:p>
      </dsp:txBody>
      <dsp:txXfrm>
        <a:off x="29700" y="4631653"/>
        <a:ext cx="6454203" cy="549000"/>
      </dsp:txXfrm>
    </dsp:sp>
    <dsp:sp modelId="{6B85CF5B-C50C-864B-A246-9FBA7B76268D}">
      <dsp:nvSpPr>
        <dsp:cNvPr id="0" name=""/>
        <dsp:cNvSpPr/>
      </dsp:nvSpPr>
      <dsp:spPr>
        <a:xfrm>
          <a:off x="0" y="5256433"/>
          <a:ext cx="6513603" cy="608400"/>
        </a:xfrm>
        <a:prstGeom prst="roundRect">
          <a:avLst/>
        </a:prstGeom>
        <a:solidFill>
          <a:schemeClr val="accent5">
            <a:hueOff val="6010703"/>
            <a:satOff val="-26380"/>
            <a:lumOff val="78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Highest integration score in the U.S.					</a:t>
          </a:r>
        </a:p>
      </dsp:txBody>
      <dsp:txXfrm>
        <a:off x="29700" y="5286133"/>
        <a:ext cx="6454203" cy="549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E812-15A8-4FB0-ACFB-A88E83FFA7FE}">
      <dsp:nvSpPr>
        <dsp:cNvPr id="0" name=""/>
        <dsp:cNvSpPr/>
      </dsp:nvSpPr>
      <dsp:spPr>
        <a:xfrm>
          <a:off x="0" y="14628"/>
          <a:ext cx="10515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Program Components</a:t>
          </a:r>
        </a:p>
      </dsp:txBody>
      <dsp:txXfrm>
        <a:off x="44549" y="59177"/>
        <a:ext cx="10426502" cy="823502"/>
      </dsp:txXfrm>
    </dsp:sp>
    <dsp:sp modelId="{EBA005F9-E8C8-4F7F-A1CD-15DB0BE57E20}">
      <dsp:nvSpPr>
        <dsp:cNvPr id="0" name=""/>
        <dsp:cNvSpPr/>
      </dsp:nvSpPr>
      <dsp:spPr>
        <a:xfrm>
          <a:off x="0" y="927228"/>
          <a:ext cx="10515600" cy="395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Font typeface="Wingdings" pitchFamily="2" charset="2"/>
            <a:buChar char="v"/>
          </a:pPr>
          <a:endParaRPr lang="en-US" sz="3000" kern="1200" dirty="0"/>
        </a:p>
        <a:p>
          <a:pPr marL="285750" lvl="1" indent="-285750" algn="l" defTabSz="1333500">
            <a:lnSpc>
              <a:spcPct val="90000"/>
            </a:lnSpc>
            <a:spcBef>
              <a:spcPct val="0"/>
            </a:spcBef>
            <a:spcAft>
              <a:spcPct val="20000"/>
            </a:spcAft>
            <a:buFont typeface="Wingdings" pitchFamily="2" charset="2"/>
            <a:buChar char="v"/>
          </a:pPr>
          <a:r>
            <a:rPr lang="en-US" sz="3000" kern="1200" dirty="0">
              <a:solidFill>
                <a:schemeClr val="tx1"/>
              </a:solidFill>
            </a:rPr>
            <a:t>Initial hospital presentation </a:t>
          </a:r>
        </a:p>
        <a:p>
          <a:pPr marL="285750" lvl="1" indent="-285750" algn="l" defTabSz="1333500">
            <a:lnSpc>
              <a:spcPct val="90000"/>
            </a:lnSpc>
            <a:spcBef>
              <a:spcPct val="0"/>
            </a:spcBef>
            <a:spcAft>
              <a:spcPct val="20000"/>
            </a:spcAft>
            <a:buFont typeface="Wingdings" pitchFamily="2" charset="2"/>
            <a:buChar char="v"/>
          </a:pPr>
          <a:r>
            <a:rPr lang="en-US" sz="3000" kern="1200" dirty="0">
              <a:solidFill>
                <a:srgbClr val="FFFF00"/>
              </a:solidFill>
            </a:rPr>
            <a:t>Co-creation of transfer protocols</a:t>
          </a:r>
        </a:p>
        <a:p>
          <a:pPr marL="285750" lvl="1" indent="-285750" algn="l" defTabSz="1333500">
            <a:lnSpc>
              <a:spcPct val="90000"/>
            </a:lnSpc>
            <a:spcBef>
              <a:spcPct val="0"/>
            </a:spcBef>
            <a:spcAft>
              <a:spcPct val="20000"/>
            </a:spcAft>
            <a:buFont typeface="Wingdings" pitchFamily="2" charset="2"/>
            <a:buChar char="v"/>
          </a:pPr>
          <a:r>
            <a:rPr lang="en-US" sz="3000" kern="1200" dirty="0">
              <a:solidFill>
                <a:srgbClr val="FFFF00"/>
              </a:solidFill>
            </a:rPr>
            <a:t>Perinatal Transfer Committee meetings</a:t>
          </a:r>
        </a:p>
        <a:p>
          <a:pPr marL="285750" lvl="1" indent="-285750" algn="l" defTabSz="1333500">
            <a:lnSpc>
              <a:spcPct val="90000"/>
            </a:lnSpc>
            <a:spcBef>
              <a:spcPct val="0"/>
            </a:spcBef>
            <a:spcAft>
              <a:spcPct val="20000"/>
            </a:spcAft>
            <a:buFont typeface="Wingdings" pitchFamily="2" charset="2"/>
            <a:buChar char="v"/>
          </a:pPr>
          <a:r>
            <a:rPr lang="en-US" sz="3000" kern="1200" dirty="0"/>
            <a:t>Qualitative data collection through 360-degree surveys -</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Creative problem-solving to improve quality of care and patient experience</a:t>
          </a:r>
        </a:p>
      </dsp:txBody>
      <dsp:txXfrm>
        <a:off x="0" y="927228"/>
        <a:ext cx="10515600" cy="395172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12E812-15A8-4FB0-ACFB-A88E83FFA7FE}">
      <dsp:nvSpPr>
        <dsp:cNvPr id="0" name=""/>
        <dsp:cNvSpPr/>
      </dsp:nvSpPr>
      <dsp:spPr>
        <a:xfrm>
          <a:off x="0" y="14628"/>
          <a:ext cx="10515600" cy="9126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Program Components</a:t>
          </a:r>
        </a:p>
      </dsp:txBody>
      <dsp:txXfrm>
        <a:off x="44549" y="59177"/>
        <a:ext cx="10426502" cy="823502"/>
      </dsp:txXfrm>
    </dsp:sp>
    <dsp:sp modelId="{EBA005F9-E8C8-4F7F-A1CD-15DB0BE57E20}">
      <dsp:nvSpPr>
        <dsp:cNvPr id="0" name=""/>
        <dsp:cNvSpPr/>
      </dsp:nvSpPr>
      <dsp:spPr>
        <a:xfrm>
          <a:off x="0" y="927228"/>
          <a:ext cx="10515600" cy="3951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49530" rIns="277368" bIns="49530" numCol="1" spcCol="1270" anchor="t" anchorCtr="0">
          <a:noAutofit/>
        </a:bodyPr>
        <a:lstStyle/>
        <a:p>
          <a:pPr marL="285750" lvl="1" indent="-285750" algn="l" defTabSz="1333500">
            <a:lnSpc>
              <a:spcPct val="90000"/>
            </a:lnSpc>
            <a:spcBef>
              <a:spcPct val="0"/>
            </a:spcBef>
            <a:spcAft>
              <a:spcPct val="20000"/>
            </a:spcAft>
            <a:buFont typeface="Wingdings" pitchFamily="2" charset="2"/>
            <a:buChar char="v"/>
          </a:pPr>
          <a:endParaRPr lang="en-US" sz="3000" kern="1200" dirty="0"/>
        </a:p>
        <a:p>
          <a:pPr marL="285750" lvl="1" indent="-285750" algn="l" defTabSz="1333500">
            <a:lnSpc>
              <a:spcPct val="90000"/>
            </a:lnSpc>
            <a:spcBef>
              <a:spcPct val="0"/>
            </a:spcBef>
            <a:spcAft>
              <a:spcPct val="20000"/>
            </a:spcAft>
            <a:buFont typeface="Wingdings" pitchFamily="2" charset="2"/>
            <a:buChar char="v"/>
          </a:pPr>
          <a:r>
            <a:rPr lang="en-US" sz="3000" kern="1200" dirty="0">
              <a:solidFill>
                <a:schemeClr val="tx1"/>
              </a:solidFill>
            </a:rPr>
            <a:t>Initial hospital presentation </a:t>
          </a:r>
        </a:p>
        <a:p>
          <a:pPr marL="285750" lvl="1" indent="-285750" algn="l" defTabSz="1333500">
            <a:lnSpc>
              <a:spcPct val="90000"/>
            </a:lnSpc>
            <a:spcBef>
              <a:spcPct val="0"/>
            </a:spcBef>
            <a:spcAft>
              <a:spcPct val="20000"/>
            </a:spcAft>
            <a:buFont typeface="Wingdings" pitchFamily="2" charset="2"/>
            <a:buChar char="v"/>
          </a:pPr>
          <a:r>
            <a:rPr lang="en-US" sz="3000" kern="1200" dirty="0"/>
            <a:t>Co-creation of transfer protocols</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t>Perinatal Transfer Committee meetings</a:t>
          </a:r>
          <a:endParaRPr lang="en-US" sz="3000" kern="1200" dirty="0">
            <a:solidFill>
              <a:srgbClr val="FFFF00"/>
            </a:solidFill>
          </a:endParaRPr>
        </a:p>
        <a:p>
          <a:pPr marL="285750" lvl="1" indent="-285750" algn="l" defTabSz="1333500">
            <a:lnSpc>
              <a:spcPct val="90000"/>
            </a:lnSpc>
            <a:spcBef>
              <a:spcPct val="0"/>
            </a:spcBef>
            <a:spcAft>
              <a:spcPct val="20000"/>
            </a:spcAft>
            <a:buFont typeface="Wingdings" pitchFamily="2" charset="2"/>
            <a:buChar char="v"/>
          </a:pPr>
          <a:r>
            <a:rPr lang="en-US" sz="3000" kern="1200" dirty="0">
              <a:solidFill>
                <a:srgbClr val="FFFF00"/>
              </a:solidFill>
            </a:rPr>
            <a:t>Qualitative data collection through 360-degree surveys</a:t>
          </a:r>
        </a:p>
        <a:p>
          <a:pPr marL="285750" lvl="1" indent="-285750" algn="l" defTabSz="1333500">
            <a:lnSpc>
              <a:spcPct val="90000"/>
            </a:lnSpc>
            <a:spcBef>
              <a:spcPct val="0"/>
            </a:spcBef>
            <a:spcAft>
              <a:spcPct val="20000"/>
            </a:spcAft>
            <a:buFont typeface="Wingdings" pitchFamily="2" charset="2"/>
            <a:buChar char="v"/>
          </a:pPr>
          <a:r>
            <a:rPr lang="en-US" sz="3000" kern="1200" dirty="0">
              <a:solidFill>
                <a:srgbClr val="FFFF00"/>
              </a:solidFill>
            </a:rPr>
            <a:t>Creative problem-solving to improve quality of care and patient experience</a:t>
          </a:r>
        </a:p>
      </dsp:txBody>
      <dsp:txXfrm>
        <a:off x="0" y="927228"/>
        <a:ext cx="10515600" cy="39517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7311"/>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7311"/>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46554"/>
            <a:ext cx="2971800" cy="46731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indent="0">
              <a:buClr>
                <a:schemeClr val="dk1"/>
              </a:buClr>
              <a:buSzPts val="1200"/>
            </a:pPr>
            <a:r>
              <a:rPr lang="en-US" b="1" dirty="0"/>
              <a:t>MELISSA:  INTRODUCE OURSELVES </a:t>
            </a:r>
          </a:p>
          <a:p>
            <a:pPr marL="0" marR="0" lvl="0" indent="0" algn="l" rtl="0">
              <a:lnSpc>
                <a:spcPct val="100000"/>
              </a:lnSpc>
              <a:spcBef>
                <a:spcPts val="0"/>
              </a:spcBef>
              <a:spcAft>
                <a:spcPts val="0"/>
              </a:spcAft>
              <a:buClr>
                <a:schemeClr val="dk1"/>
              </a:buClr>
              <a:buSzPts val="1200"/>
              <a:buFont typeface="Calibri"/>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b="1" dirty="0"/>
              <a:t>Thank you for inviting us here today.  We’re going to introduce Smooth Transitions to you, a quality-improvement program at the Foundation for Health Care Quality, based in Seattle, WA, designed to enhance the safety of hospital transfers from planned home and birth center births in Washington State.  NEXT SLIDE, please.</a:t>
            </a:r>
          </a:p>
          <a:p>
            <a:pPr marL="0" marR="0" lvl="0" indent="0" algn="l" rtl="0">
              <a:lnSpc>
                <a:spcPct val="100000"/>
              </a:lnSpc>
              <a:spcBef>
                <a:spcPts val="0"/>
              </a:spcBef>
              <a:spcAft>
                <a:spcPts val="0"/>
              </a:spcAft>
              <a:buClr>
                <a:schemeClr val="dk1"/>
              </a:buClr>
              <a:buSzPts val="1200"/>
              <a:buFont typeface="Calibri"/>
              <a:buNone/>
            </a:pPr>
            <a:endParaRPr lang="en-US" b="1" dirty="0"/>
          </a:p>
        </p:txBody>
      </p:sp>
      <p:sp>
        <p:nvSpPr>
          <p:cNvPr id="174" name="Google Shape;174;p1:notes"/>
          <p:cNvSpPr txBox="1">
            <a:spLocks noGrp="1"/>
          </p:cNvSpPr>
          <p:nvPr>
            <p:ph type="sldNum" idx="12"/>
          </p:nvPr>
        </p:nvSpPr>
        <p:spPr>
          <a:xfrm>
            <a:off x="83820" y="8846554"/>
            <a:ext cx="6772593" cy="46731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1</a:t>
            </a:fld>
            <a:endParaRPr dirty="0"/>
          </a:p>
        </p:txBody>
      </p:sp>
    </p:spTree>
    <p:extLst>
      <p:ext uri="{BB962C8B-B14F-4D97-AF65-F5344CB8AC3E}">
        <p14:creationId xmlns:p14="http://schemas.microsoft.com/office/powerpoint/2010/main" val="1145632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685800" y="-1"/>
            <a:ext cx="5486400" cy="9382539"/>
          </a:xfrm>
        </p:spPr>
        <p:txBody>
          <a:bodyPr/>
          <a:lstStyle/>
          <a:p>
            <a:pPr rtl="0" latinLnBrk="0"/>
            <a:r>
              <a:rPr lang="en-US" sz="1200" b="1" dirty="0"/>
              <a:t>MELISSA:  </a:t>
            </a:r>
          </a:p>
          <a:p>
            <a:pPr rtl="0" latinLnBrk="0"/>
            <a:r>
              <a:rPr lang="en-US" sz="1200" b="1" i="0" u="none" strike="noStrike" cap="none" baseline="0" dirty="0">
                <a:solidFill>
                  <a:schemeClr val="dk1"/>
                </a:solidFill>
                <a:effectLst/>
                <a:latin typeface="Calibri"/>
                <a:ea typeface="Calibri"/>
                <a:cs typeface="Calibri"/>
                <a:sym typeface="Calibri"/>
              </a:rPr>
              <a:t>LICENSURE: </a:t>
            </a:r>
            <a:r>
              <a:rPr lang="en-US" sz="1200" b="1" i="0" u="none" strike="noStrike" cap="none" dirty="0">
                <a:solidFill>
                  <a:schemeClr val="dk1"/>
                </a:solidFill>
                <a:effectLst/>
                <a:latin typeface="Calibri"/>
                <a:ea typeface="Calibri"/>
                <a:cs typeface="Calibri"/>
                <a:sym typeface="Calibri"/>
              </a:rPr>
              <a:t>Community-based midwives in WA are licensed under RCW 18.50 and regulated by the Secretary of Health.</a:t>
            </a:r>
            <a:endParaRPr lang="en-US" sz="1200" b="0" i="0" u="none" strike="noStrike" cap="none" dirty="0">
              <a:solidFill>
                <a:schemeClr val="dk1"/>
              </a:solidFill>
              <a:effectLst/>
              <a:latin typeface="Calibri"/>
              <a:ea typeface="Calibri"/>
              <a:cs typeface="Calibri"/>
              <a:sym typeface="Calibri"/>
            </a:endParaRPr>
          </a:p>
          <a:p>
            <a:pPr rtl="0" latinLnBrk="0"/>
            <a:r>
              <a:rPr lang="en-US" sz="1200" b="1" i="0" u="none" strike="noStrike" cap="none" dirty="0">
                <a:solidFill>
                  <a:schemeClr val="dk1"/>
                </a:solidFill>
                <a:effectLst/>
                <a:latin typeface="Calibri"/>
                <a:ea typeface="Calibri"/>
                <a:cs typeface="Calibri"/>
                <a:sym typeface="Calibri"/>
              </a:rPr>
              <a:t>EDUCATION: The majority of Licensed Midwives in WA have graduated either with a Master’s degree from Bastyr University or with a certificate from the Seattle Midwifery School which was founded in 1978 and merged with Bastyr University in 2010.  There are also several other out-of-state, accredited midwifery programs now recognized by the WA State Department of Health. The training is 3 years, which includes both a didactic and a clinical component, including attendance at 100 births, 30 in the role of primary midwife under supervision.</a:t>
            </a:r>
            <a:endParaRPr lang="en-US" sz="1200" b="0" i="0" u="none" strike="noStrike" cap="none" dirty="0">
              <a:solidFill>
                <a:schemeClr val="dk1"/>
              </a:solidFill>
              <a:effectLst/>
              <a:latin typeface="Calibri"/>
              <a:ea typeface="Calibri"/>
              <a:cs typeface="Calibri"/>
              <a:sym typeface="Calibri"/>
            </a:endParaRPr>
          </a:p>
          <a:p>
            <a:pPr rtl="0" latinLnBrk="0"/>
            <a:r>
              <a:rPr lang="en-US" sz="1200" b="1" i="0" u="none" strike="noStrike" cap="none" dirty="0">
                <a:solidFill>
                  <a:schemeClr val="dk1"/>
                </a:solidFill>
                <a:effectLst/>
                <a:latin typeface="Calibri"/>
                <a:ea typeface="Calibri"/>
                <a:cs typeface="Calibri"/>
                <a:sym typeface="Calibri"/>
              </a:rPr>
              <a:t>INSURANCE REIMBURSEMENT: LMs in WA can contract with most third-party payers as well as Medicaid.</a:t>
            </a:r>
            <a:endParaRPr lang="en-US" sz="1200" b="0" i="0" u="none" strike="noStrike" cap="none" dirty="0">
              <a:solidFill>
                <a:schemeClr val="dk1"/>
              </a:solidFill>
              <a:effectLst/>
              <a:latin typeface="Calibri"/>
              <a:ea typeface="Calibri"/>
              <a:cs typeface="Calibri"/>
              <a:sym typeface="Calibri"/>
            </a:endParaRPr>
          </a:p>
          <a:p>
            <a:pPr rtl="0" latinLnBrk="0"/>
            <a:r>
              <a:rPr lang="en-US" sz="1200" b="1" i="0" u="none" strike="noStrike" cap="none" dirty="0">
                <a:solidFill>
                  <a:schemeClr val="dk1"/>
                </a:solidFill>
                <a:effectLst/>
                <a:latin typeface="Calibri"/>
                <a:ea typeface="Calibri"/>
                <a:cs typeface="Calibri"/>
                <a:sym typeface="Calibri"/>
              </a:rPr>
              <a:t>LIABILITY INSURANCE: Not all LMs in WA carry malpractice insurance, but most do. The policies have the same 1 million/3 million limits as the policies of physicians.</a:t>
            </a:r>
            <a:endParaRPr lang="en-US" sz="1200" b="0" i="0" u="none" strike="noStrike" cap="none" dirty="0">
              <a:solidFill>
                <a:schemeClr val="dk1"/>
              </a:solidFill>
              <a:effectLst/>
              <a:latin typeface="Calibri"/>
              <a:ea typeface="Calibri"/>
              <a:cs typeface="Calibri"/>
              <a:sym typeface="Calibri"/>
            </a:endParaRPr>
          </a:p>
          <a:p>
            <a:pPr rtl="0" latinLnBrk="0"/>
            <a:r>
              <a:rPr lang="en-US" sz="1200" b="1" i="0" u="none" strike="noStrike" cap="none" dirty="0">
                <a:solidFill>
                  <a:schemeClr val="dk1"/>
                </a:solidFill>
                <a:effectLst/>
                <a:latin typeface="Calibri"/>
                <a:ea typeface="Calibri"/>
                <a:cs typeface="Calibri"/>
                <a:sym typeface="Calibri"/>
              </a:rPr>
              <a:t>LEGEND DRUGS AND DEVICES: When we do these presentations, we’ve found that folks are often surprised to hear that LMs carry and administer uterotonics to treat PPH, oxygen, IV fluids, IV antibiotics for GBS prophylaxis, RHIG, emergency medications, including magnesium sulfate, terbutaline, and epinephrine (pending transport), as well as ophthalmic ointment and vitamin K for newborns.  And that we do newborn metabolic screening, CCHD screening, and hearing screens.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a:t>
            </a:r>
            <a:r>
              <a:rPr lang="en-US" b="1" dirty="0">
                <a:solidFill>
                  <a:srgbClr val="000000"/>
                </a:solidFill>
              </a:rPr>
              <a:t>*</a:t>
            </a:r>
            <a:r>
              <a:rPr lang="en-US" sz="1200" b="1" i="0" u="none" strike="noStrike" cap="none" dirty="0">
                <a:solidFill>
                  <a:srgbClr val="000000"/>
                </a:solidFill>
                <a:effectLst/>
                <a:latin typeface="Calibri"/>
                <a:ea typeface="Calibri"/>
                <a:cs typeface="Calibri"/>
                <a:sym typeface="Calibri"/>
              </a:rPr>
              <a:t>In 2022, the WA legislature passed a </a:t>
            </a:r>
            <a:r>
              <a:rPr lang="en-US" b="1" dirty="0">
                <a:solidFill>
                  <a:srgbClr val="000000"/>
                </a:solidFill>
              </a:rPr>
              <a:t>scope expansion, granting LMs the authority to prescribe, obtain and administer </a:t>
            </a:r>
            <a:r>
              <a:rPr lang="en-US" b="1" dirty="0" err="1">
                <a:solidFill>
                  <a:srgbClr val="000000"/>
                </a:solidFill>
              </a:rPr>
              <a:t>abx</a:t>
            </a:r>
            <a:r>
              <a:rPr lang="en-US" b="1" dirty="0">
                <a:solidFill>
                  <a:srgbClr val="000000"/>
                </a:solidFill>
              </a:rPr>
              <a:t> for common </a:t>
            </a:r>
            <a:r>
              <a:rPr lang="en-US" b="1" dirty="0" err="1">
                <a:solidFill>
                  <a:srgbClr val="000000"/>
                </a:solidFill>
              </a:rPr>
              <a:t>infxs</a:t>
            </a:r>
            <a:r>
              <a:rPr lang="en-US" b="1" dirty="0">
                <a:solidFill>
                  <a:srgbClr val="000000"/>
                </a:solidFill>
              </a:rPr>
              <a:t> in pregnancy and PP AND the ability to administer some hormonal and non-hormonal family planning methods. In 2024, the rules process was completed and many LMs are currently obtaining the education and training necessary to be ready to practice to their full scope.</a:t>
            </a:r>
          </a:p>
          <a:p>
            <a:pPr rtl="0" latinLnBrk="0"/>
            <a:endParaRPr lang="en-US" sz="1200" b="1" i="0" u="none" strike="noStrike" cap="none" dirty="0">
              <a:solidFill>
                <a:schemeClr val="dk1"/>
              </a:solidFill>
              <a:effectLst/>
              <a:latin typeface="Calibri"/>
              <a:ea typeface="Calibri"/>
              <a:cs typeface="Calibri"/>
              <a:sym typeface="Calibri"/>
            </a:endParaRPr>
          </a:p>
          <a:p>
            <a:pPr rtl="0" latinLnBrk="0"/>
            <a:r>
              <a:rPr lang="en-US" sz="1200" b="1" i="0" u="none" strike="noStrike" cap="none" dirty="0">
                <a:solidFill>
                  <a:schemeClr val="dk1"/>
                </a:solidFill>
                <a:effectLst/>
                <a:latin typeface="Calibri"/>
                <a:ea typeface="Calibri"/>
                <a:cs typeface="Calibri"/>
                <a:sym typeface="Calibri"/>
              </a:rPr>
              <a:t>QUALITY MANAGEMENT PROGRAMS: There are three professional midwifery associations in WA and each one has its own QI program with both peer and incident review.  MAWS is the most well-established, and out of the 200 LMs in the state, approximately 145 are members of MAWS.</a:t>
            </a:r>
            <a:endParaRPr lang="en-US" sz="1200" b="0" i="0" u="none" strike="noStrike" cap="none" dirty="0">
              <a:solidFill>
                <a:schemeClr val="dk1"/>
              </a:solidFill>
              <a:effectLst/>
              <a:latin typeface="Calibri"/>
              <a:ea typeface="Calibri"/>
              <a:cs typeface="Calibri"/>
              <a:sym typeface="Calibri"/>
            </a:endParaRPr>
          </a:p>
          <a:p>
            <a:pPr rtl="0" latinLnBrk="0"/>
            <a:r>
              <a:rPr lang="en-US" sz="1200" b="1" i="0" u="none" strike="noStrike" cap="none" dirty="0">
                <a:solidFill>
                  <a:schemeClr val="dk1"/>
                </a:solidFill>
                <a:effectLst/>
                <a:latin typeface="Calibri"/>
                <a:ea typeface="Calibri"/>
                <a:cs typeface="Calibri"/>
                <a:sym typeface="Calibri"/>
              </a:rPr>
              <a:t>MAWS document: Created in the 1990s, collaboratively with leaders in the OB community, this “living” evidence-based Indications document gets updated every 2-3 years and is used by the Department of Health in their disciplinary process to determine whether the midwife’s care was within the community standard.</a:t>
            </a:r>
            <a:endParaRPr lang="en-US" sz="1200" b="0" i="0" u="none" strike="noStrike" cap="none" dirty="0">
              <a:solidFill>
                <a:schemeClr val="dk1"/>
              </a:solidFill>
              <a:effectLst/>
              <a:latin typeface="Calibri"/>
              <a:ea typeface="Calibri"/>
              <a:cs typeface="Calibri"/>
              <a:sym typeface="Calibri"/>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cap="none" dirty="0">
                <a:solidFill>
                  <a:schemeClr val="dk1"/>
                </a:solidFill>
                <a:effectLst/>
                <a:latin typeface="Calibri"/>
                <a:ea typeface="Calibri"/>
                <a:cs typeface="Calibri"/>
                <a:sym typeface="Calibri"/>
              </a:rPr>
              <a:t>MANDATORY DATA COLLECTION: In 2014, MAWS successfully lobbied for mandatory data collection for all licensed midwives in WA. And the data from all MAWS members is now being captured in OB COAP, alongside hospital-based data. And we’re excited to share with you that, this spring, the Foundation for Health Care Quality will unveil the Community Birth Data Repository which is intended to capture outcomes on all planned community-based births in WA, not just those attended by members of MAWS. This will enable us to better track transfer outcomes. In addition, because the data points in this repository align closely with the information that hospitals in OB COAP collect, we’ll be able to directly compare community birth outcomes in WA with outcomes of similarly low-risk hospital patients. </a:t>
            </a:r>
            <a:endParaRPr lang="en-US" sz="1200" b="1" dirty="0">
              <a:effectLst/>
              <a:latin typeface="Segoe UI" panose="020B0502040204020203" pitchFamily="34" charset="0"/>
            </a:endParaRPr>
          </a:p>
          <a:p>
            <a:r>
              <a:rPr lang="en-US" sz="1200" b="1" i="0" u="none" strike="noStrike" cap="none" dirty="0">
                <a:solidFill>
                  <a:schemeClr val="dk1"/>
                </a:solidFill>
                <a:effectLst/>
                <a:latin typeface="Calibri"/>
                <a:ea typeface="Calibri"/>
                <a:cs typeface="Calibri"/>
                <a:sym typeface="Calibri"/>
              </a:rPr>
              <a:t>INTEGRATION: A recent study assessed the degree to which midwives in all 50 states are integrated into the maternity care system and concluded that a higher degree of integration was associated with better perinatal outcomes.  WA State had the highest integration score of any state (61 out of 100—so there’s still room for improvement!) </a:t>
            </a:r>
            <a:r>
              <a:rPr lang="en-US" sz="1200" b="0" i="0" u="none" strike="noStrike" cap="none" dirty="0">
                <a:solidFill>
                  <a:schemeClr val="dk1"/>
                </a:solidFill>
                <a:effectLst/>
                <a:latin typeface="Calibri"/>
                <a:ea typeface="Calibri"/>
                <a:cs typeface="Calibri"/>
                <a:sym typeface="Calibri"/>
              </a:rPr>
              <a:t>(</a:t>
            </a:r>
            <a:r>
              <a:rPr lang="en-US" sz="1200" b="0" i="1" u="none" strike="noStrike" cap="none" dirty="0">
                <a:solidFill>
                  <a:schemeClr val="dk1"/>
                </a:solidFill>
                <a:effectLst/>
                <a:latin typeface="Calibri"/>
                <a:ea typeface="Calibri"/>
                <a:cs typeface="Calibri"/>
                <a:sym typeface="Calibri"/>
              </a:rPr>
              <a:t>Vedam S, Stoll K, </a:t>
            </a:r>
            <a:r>
              <a:rPr lang="en-US" sz="1200" b="0" i="1" u="none" strike="noStrike" cap="none" dirty="0" err="1">
                <a:solidFill>
                  <a:schemeClr val="dk1"/>
                </a:solidFill>
                <a:effectLst/>
                <a:latin typeface="Calibri"/>
                <a:ea typeface="Calibri"/>
                <a:cs typeface="Calibri"/>
                <a:sym typeface="Calibri"/>
              </a:rPr>
              <a:t>MacDorman</a:t>
            </a:r>
            <a:r>
              <a:rPr lang="en-US" sz="1200" b="0" i="1" u="none" strike="noStrike" cap="none" dirty="0">
                <a:solidFill>
                  <a:schemeClr val="dk1"/>
                </a:solidFill>
                <a:effectLst/>
                <a:latin typeface="Calibri"/>
                <a:ea typeface="Calibri"/>
                <a:cs typeface="Calibri"/>
                <a:sym typeface="Calibri"/>
              </a:rPr>
              <a:t> M, Cramer R, Cheyney M, Declercq E, Rubashkin N, Fisher T, Spence R, Butt E, Gaston T. Mapping midwifery integration across the United States: impact on access, equity, and outcomes</a:t>
            </a:r>
            <a:r>
              <a:rPr lang="en-US" sz="1200" b="0" i="0" u="none" strike="noStrike" cap="none" dirty="0">
                <a:solidFill>
                  <a:schemeClr val="dk1"/>
                </a:solidFill>
                <a:effectLst/>
                <a:latin typeface="Calibri"/>
                <a:ea typeface="Calibri"/>
                <a:cs typeface="Calibri"/>
                <a:sym typeface="Calibri"/>
              </a:rPr>
              <a:t>)</a:t>
            </a:r>
            <a:r>
              <a:rPr lang="en-US" dirty="0"/>
              <a:t>  </a:t>
            </a:r>
          </a:p>
          <a:p>
            <a:endParaRPr lang="en-US" b="1" dirty="0"/>
          </a:p>
          <a:p>
            <a:r>
              <a:rPr lang="en-US" b="1" dirty="0"/>
              <a:t>Talk about the infographic here-To help hospital providers and staff and EMS personnel better understand licensed midwives in WA state, ST developed an infographic to demonstrate education and training, scope of practice, professional information, statistics, and relevant research.  It contains live links and a QR code to the resources referenced for hard copy use.  The infographic is up on our resource page.  We hope this is a useful tool to promote greater understanding about the care that community midwives provide to birthing people and their babies.   NEXT SLIDE, please.</a:t>
            </a:r>
            <a:endParaRPr lang="en-US" dirty="0"/>
          </a:p>
          <a:p>
            <a:endParaRPr lang="en-US" dirty="0"/>
          </a:p>
          <a:p>
            <a:endParaRPr lang="en-US" dirty="0"/>
          </a:p>
        </p:txBody>
      </p:sp>
      <p:sp>
        <p:nvSpPr>
          <p:cNvPr id="4" name="Slide Number Placeholder 3"/>
          <p:cNvSpPr>
            <a:spLocks noGrp="1"/>
          </p:cNvSpPr>
          <p:nvPr>
            <p:ph type="sldNum" sz="quarter" idx="10"/>
          </p:nvPr>
        </p:nvSpPr>
        <p:spPr>
          <a:xfrm>
            <a:off x="99060" y="8846554"/>
            <a:ext cx="675735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E00AB21E-EE20-D641-8FF1-8781DF2A3B69}"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775956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a:t>
            </a:r>
            <a:r>
              <a:rPr lang="en-US" b="1" i="0" dirty="0">
                <a:solidFill>
                  <a:srgbClr val="000000"/>
                </a:solidFill>
                <a:effectLst/>
              </a:rPr>
              <a:t>I want to highlight the comprehensive care that LMs provide to newborns and postpartum parents.</a:t>
            </a:r>
            <a:r>
              <a:rPr lang="en-US" b="1" dirty="0">
                <a:solidFill>
                  <a:srgbClr val="000000"/>
                </a:solidFill>
              </a:rPr>
              <a:t> </a:t>
            </a:r>
            <a:r>
              <a:rPr lang="en-US" b="1" i="0" dirty="0">
                <a:solidFill>
                  <a:srgbClr val="000000"/>
                </a:solidFill>
                <a:effectLst/>
              </a:rPr>
              <a:t> Understanding this care model is helpful for hospital providers discharging patients back into midwifery care after a transfer.</a:t>
            </a:r>
            <a:r>
              <a:rPr lang="en-US" b="1" dirty="0">
                <a:solidFill>
                  <a:srgbClr val="000000"/>
                </a:solidFill>
              </a:rPr>
              <a:t> </a:t>
            </a:r>
          </a:p>
          <a:p>
            <a:endParaRPr lang="en-US" b="1" dirty="0">
              <a:solidFill>
                <a:srgbClr val="000000"/>
              </a:solidFill>
            </a:endParaRPr>
          </a:p>
          <a:p>
            <a:r>
              <a:rPr lang="en-US" b="1" dirty="0"/>
              <a:t>NEXT SLIDE, PLEASE</a:t>
            </a:r>
            <a:endParaRPr lang="en-US" dirty="0"/>
          </a:p>
        </p:txBody>
      </p:sp>
      <p:sp>
        <p:nvSpPr>
          <p:cNvPr id="4" name="Slide Number Placeholder 3"/>
          <p:cNvSpPr>
            <a:spLocks noGrp="1"/>
          </p:cNvSpPr>
          <p:nvPr>
            <p:ph type="sldNum" idx="12"/>
          </p:nvPr>
        </p:nvSpPr>
        <p:spPr>
          <a:xfrm>
            <a:off x="68580" y="8846554"/>
            <a:ext cx="678783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62061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4" name="Google Shape;294;p1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indent="0"/>
            <a:r>
              <a:rPr lang="en-US" sz="1200" b="1" i="0" u="none" strike="noStrike" dirty="0">
                <a:solidFill>
                  <a:srgbClr val="000000"/>
                </a:solidFill>
                <a:latin typeface="Arial"/>
                <a:ea typeface="Arial"/>
                <a:cs typeface="Arial"/>
                <a:sym typeface="Arial"/>
              </a:rPr>
              <a:t>KATE:</a:t>
            </a:r>
            <a:r>
              <a:rPr lang="en-US" b="1" dirty="0">
                <a:solidFill>
                  <a:srgbClr val="000000"/>
                </a:solidFill>
                <a:latin typeface="Arial"/>
                <a:ea typeface="Arial"/>
                <a:cs typeface="Arial"/>
                <a:sym typeface="Arial"/>
              </a:rPr>
              <a:t> </a:t>
            </a:r>
            <a:r>
              <a:rPr lang="en-US" sz="1200" b="1" i="0" u="none" strike="noStrike" dirty="0">
                <a:solidFill>
                  <a:srgbClr val="000000"/>
                </a:solidFill>
                <a:latin typeface="Arial"/>
                <a:ea typeface="Arial"/>
                <a:cs typeface="Arial"/>
                <a:sym typeface="Arial"/>
              </a:rPr>
              <a:t> We </a:t>
            </a:r>
            <a:r>
              <a:rPr lang="en-US" b="1" dirty="0">
                <a:solidFill>
                  <a:srgbClr val="000000"/>
                </a:solidFill>
                <a:latin typeface="Arial"/>
                <a:ea typeface="Arial"/>
                <a:cs typeface="Arial"/>
                <a:sym typeface="Arial"/>
              </a:rPr>
              <a:t>think its important to understand how</a:t>
            </a:r>
            <a:r>
              <a:rPr lang="en-US" sz="1200" b="1" i="0" u="none" strike="noStrike" dirty="0">
                <a:solidFill>
                  <a:srgbClr val="000000"/>
                </a:solidFill>
                <a:latin typeface="Arial"/>
                <a:ea typeface="Arial"/>
                <a:cs typeface="Arial"/>
                <a:sym typeface="Arial"/>
              </a:rPr>
              <a:t> prevalent community birth is</a:t>
            </a:r>
            <a:r>
              <a:rPr lang="en-US" b="1" dirty="0">
                <a:solidFill>
                  <a:srgbClr val="000000"/>
                </a:solidFill>
                <a:latin typeface="Arial"/>
                <a:ea typeface="Arial"/>
                <a:cs typeface="Arial"/>
                <a:sym typeface="Arial"/>
              </a:rPr>
              <a:t> in WA state</a:t>
            </a:r>
            <a:r>
              <a:rPr lang="en-US" sz="1200" b="1" i="0" u="none" strike="noStrike" dirty="0">
                <a:solidFill>
                  <a:srgbClr val="000000"/>
                </a:solidFill>
                <a:latin typeface="Arial"/>
                <a:ea typeface="Arial"/>
                <a:cs typeface="Arial"/>
                <a:sym typeface="Arial"/>
              </a:rPr>
              <a:t>.</a:t>
            </a:r>
            <a:r>
              <a:rPr lang="en-US" b="1" dirty="0">
                <a:solidFill>
                  <a:srgbClr val="000000"/>
                </a:solidFill>
                <a:latin typeface="Arial"/>
                <a:ea typeface="Arial"/>
                <a:cs typeface="Arial"/>
                <a:sym typeface="Arial"/>
              </a:rPr>
              <a:t> </a:t>
            </a:r>
            <a:r>
              <a:rPr lang="en-US" sz="1200" b="1" i="0" u="none" strike="noStrike" dirty="0">
                <a:solidFill>
                  <a:srgbClr val="000000"/>
                </a:solidFill>
                <a:latin typeface="Arial"/>
                <a:ea typeface="Arial"/>
                <a:cs typeface="Arial"/>
                <a:sym typeface="Arial"/>
              </a:rPr>
              <a:t> This data is from 2022 Vital Statistics and shows community birth makes up 4.6% of total births in the </a:t>
            </a:r>
            <a:r>
              <a:rPr lang="en-US" b="1" dirty="0">
                <a:solidFill>
                  <a:srgbClr val="000000"/>
                </a:solidFill>
                <a:latin typeface="Arial"/>
                <a:ea typeface="Arial"/>
                <a:cs typeface="Arial"/>
                <a:sym typeface="Arial"/>
              </a:rPr>
              <a:t>state</a:t>
            </a:r>
            <a:r>
              <a:rPr lang="en-US" sz="1200" b="1" i="0" u="none" strike="noStrike" dirty="0">
                <a:solidFill>
                  <a:srgbClr val="000000"/>
                </a:solidFill>
                <a:latin typeface="Arial"/>
                <a:ea typeface="Arial"/>
                <a:cs typeface="Arial"/>
                <a:sym typeface="Arial"/>
              </a:rPr>
              <a:t>.</a:t>
            </a:r>
            <a:r>
              <a:rPr lang="en-US" b="1" dirty="0">
                <a:solidFill>
                  <a:srgbClr val="000000"/>
                </a:solidFill>
                <a:latin typeface="Arial"/>
                <a:ea typeface="Arial"/>
                <a:cs typeface="Arial"/>
                <a:sym typeface="Arial"/>
              </a:rPr>
              <a:t>  </a:t>
            </a:r>
            <a:r>
              <a:rPr lang="en-US" b="1" dirty="0">
                <a:solidFill>
                  <a:srgbClr val="000000"/>
                </a:solidFill>
                <a:sym typeface="Arial"/>
              </a:rPr>
              <a:t>The rate in WA state is almost triple the national rate.  </a:t>
            </a:r>
            <a:r>
              <a:rPr lang="en-US" sz="1200" b="1" i="0" u="none" strike="noStrike" dirty="0">
                <a:solidFill>
                  <a:srgbClr val="000000"/>
                </a:solidFill>
                <a:latin typeface="Arial"/>
                <a:ea typeface="Arial"/>
                <a:cs typeface="Arial"/>
                <a:sym typeface="Arial"/>
              </a:rPr>
              <a:t>NEXT SLIDE, PLEASE.</a:t>
            </a:r>
            <a:endParaRPr lang="en-US" sz="1200" b="0" dirty="0"/>
          </a:p>
          <a:p>
            <a:pPr marL="0" lvl="0" indent="0" algn="l" rtl="0">
              <a:spcBef>
                <a:spcPts val="0"/>
              </a:spcBef>
              <a:spcAft>
                <a:spcPts val="0"/>
              </a:spcAft>
              <a:buNone/>
            </a:pPr>
            <a:br>
              <a:rPr lang="en-US" sz="1200" dirty="0"/>
            </a:br>
            <a:endParaRPr sz="1200" b="1" dirty="0"/>
          </a:p>
        </p:txBody>
      </p:sp>
      <p:sp>
        <p:nvSpPr>
          <p:cNvPr id="295" name="Google Shape;295;p12:notes"/>
          <p:cNvSpPr txBox="1">
            <a:spLocks noGrp="1"/>
          </p:cNvSpPr>
          <p:nvPr>
            <p:ph type="sldNum" idx="12"/>
          </p:nvPr>
        </p:nvSpPr>
        <p:spPr>
          <a:xfrm>
            <a:off x="83821" y="8846554"/>
            <a:ext cx="6772592" cy="46731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12</a:t>
            </a:fld>
            <a:endParaRPr sz="16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KATE: Taking a closer look at WA state community birth and I’d like to share some outcome data that was published in the Green Journal in Nov 2021 (some of you may have seen it).  The study took place over a 5 ½-year period and looked at 11,442 planned community births in WA attended by midwives who are professional members of MAWS (the Midwives’ Association of Washington State). This data comes from the OB Clinical Outcomes Assessment Program (OB COAP) also based at the Foundation for Health Care Quality.  It is important to emphasize that 85% of these births occurred in their intended setting and that the overall c-section rate was 5.3% (12.4% for nulliparas and 1.0% for multiparas with no prior c-section). </a:t>
            </a:r>
          </a:p>
          <a:p>
            <a:endParaRPr lang="en-US" b="1" dirty="0"/>
          </a:p>
          <a:p>
            <a:r>
              <a:rPr lang="en-US" b="1" dirty="0"/>
              <a:t>The overall rate of physiologic birth was 84.1%, using ACOG’s </a:t>
            </a:r>
            <a:r>
              <a:rPr lang="en-US" sz="1200" b="1" i="0" u="none" strike="noStrike" cap="none" dirty="0" err="1">
                <a:solidFill>
                  <a:schemeClr val="dk1"/>
                </a:solidFill>
                <a:effectLst/>
                <a:latin typeface="Calibri"/>
                <a:ea typeface="Calibri"/>
                <a:cs typeface="Calibri"/>
                <a:sym typeface="Calibri"/>
              </a:rPr>
              <a:t>reVITALize</a:t>
            </a:r>
            <a:r>
              <a:rPr lang="en-US" sz="1200" b="1" i="0" u="none" strike="noStrike" cap="none" dirty="0">
                <a:solidFill>
                  <a:schemeClr val="dk1"/>
                </a:solidFill>
                <a:effectLst/>
                <a:latin typeface="Calibri"/>
                <a:ea typeface="Calibri"/>
                <a:cs typeface="Calibri"/>
                <a:sym typeface="Calibri"/>
              </a:rPr>
              <a:t> definition of “spontaneous labor and spontaneous vaginal delivery without epidural, other pharmaceutical pain medication or augmentation of labor with oxytocin” although we allowed for AROM in this analysis because this variable wasn’t captured in our dataset. The physiologic birth rate associated with community birth is notable because it’s SO much higher than the physiologic birth rate in OB COAP hospitals, even compared with CNM-led care. Not only is physiologic birth a quality metric that is getting greater attention nationally, but according to the most recent Listening to Mothers in California report, birthing people are increasingly wanting to avoid birth interventions unless necessary. </a:t>
            </a:r>
            <a:r>
              <a:rPr lang="en-US" b="1" dirty="0"/>
              <a:t>NEXT SLIDE, PLEASE</a:t>
            </a:r>
          </a:p>
        </p:txBody>
      </p:sp>
      <p:sp>
        <p:nvSpPr>
          <p:cNvPr id="4" name="Slide Number Placeholder 3"/>
          <p:cNvSpPr>
            <a:spLocks noGrp="1"/>
          </p:cNvSpPr>
          <p:nvPr>
            <p:ph type="sldNum" idx="12"/>
          </p:nvPr>
        </p:nvSpPr>
        <p:spPr>
          <a:xfrm>
            <a:off x="121920" y="8846554"/>
            <a:ext cx="673449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US"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286180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KATE: This is what the transfer data looks like from this study.  The intrapartum transfer rate was 14.9% and higher for </a:t>
            </a:r>
            <a:r>
              <a:rPr lang="en-US" b="1" dirty="0" err="1"/>
              <a:t>multips</a:t>
            </a:r>
            <a:r>
              <a:rPr lang="en-US" b="1" dirty="0"/>
              <a:t>.  Among those who transfer intrapartum, the c-section rate was 35.7%. According to the lead author on the study that analyzed this data, approximately 60% of the intrapartum transfers were for non-urgent indications (mostly pain relief and/or augmentation of labor). These </a:t>
            </a:r>
            <a:r>
              <a:rPr lang="en-US" sz="1200" b="1" dirty="0">
                <a:effectLst/>
                <a:latin typeface="Segoe UI"/>
                <a:cs typeface="Segoe UI"/>
              </a:rPr>
              <a:t>non-urgent scenarios are ideal for MW2MW transfers, although this is not an option at every hospital. The immediate postpartum transfer rate was 2.9%, the neonatal transfer rate was 2.1%, and the perinatal death rate was 0.87</a:t>
            </a:r>
            <a:r>
              <a:rPr lang="en-US" b="1" dirty="0">
                <a:latin typeface="Segoe UI"/>
                <a:cs typeface="Segoe UI"/>
              </a:rPr>
              <a:t>%, </a:t>
            </a:r>
            <a:r>
              <a:rPr lang="en-US" b="1" dirty="0"/>
              <a:t>identical to the rate ACOG cited as a benchmark against which home birth perinatal mortality should be compared</a:t>
            </a:r>
            <a:r>
              <a:rPr lang="en-US" b="1" dirty="0">
                <a:latin typeface="Segoe UI"/>
                <a:cs typeface="Segoe UI"/>
              </a:rPr>
              <a:t>. </a:t>
            </a:r>
            <a:r>
              <a:rPr lang="en-US" sz="1200" b="1" dirty="0">
                <a:effectLst/>
                <a:latin typeface="Segoe UI"/>
                <a:cs typeface="Segoe UI"/>
              </a:rPr>
              <a:t> </a:t>
            </a:r>
            <a:r>
              <a:rPr lang="en-US" b="1" dirty="0"/>
              <a:t>NEXT SLIDE, PLEASE</a:t>
            </a:r>
            <a:endParaRPr lang="en-US" sz="1200" b="1" dirty="0">
              <a:effectLst/>
              <a:latin typeface="Segoe UI" panose="020B0502040204020203"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sz="1200" b="1" dirty="0">
              <a:effectLst/>
              <a:latin typeface="Segoe UI" panose="020B0502040204020203" pitchFamily="34" charset="0"/>
            </a:endParaRPr>
          </a:p>
          <a:p>
            <a:endParaRPr lang="en-US" b="1" dirty="0"/>
          </a:p>
        </p:txBody>
      </p:sp>
      <p:sp>
        <p:nvSpPr>
          <p:cNvPr id="4" name="Slide Number Placeholder 3"/>
          <p:cNvSpPr>
            <a:spLocks noGrp="1"/>
          </p:cNvSpPr>
          <p:nvPr>
            <p:ph type="sldNum" idx="12"/>
          </p:nvPr>
        </p:nvSpPr>
        <p:spPr>
          <a:xfrm>
            <a:off x="0" y="8846554"/>
            <a:ext cx="685641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US"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553970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SARAH: Now that we have touched on some of those knowledge gaps that get filled during an initial hospital presentation, I want to drill down on the other program components. After an initial ST presentation, if a hospital decides to proceed with the program, the next step is for them to identify a clinician or leadership champion; this is someone who is willing to be the point of contact between the hospital, the community midwives, and the Smooth Transitions Program Manager.  This person can be an OB or pediatrician, a charge nurse, or a nurse-midwife—the key is that this person is committed to improving transfers and is willing to take on this role. We also establish a similar point person from the midwife community who acts as a liaison between the hospital, the other community midwives, and the Smooth Transitions Program Manager.</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We work together with the hospital champion and community midwife liaison to organize small groups that work on co-drafting transfer protocols (or guidelines, work flow, etc.). We create a protocol for the gestational parent and the newborn if the site receives neonatal transfers.  The protocols clarify roles, expectations, foundations for communication and really is a place for both sides to set out their needs during a transfer.  It is also the beginning of relationship building, working together and having productive discussions.  Once the protocols are ready, we begin to have regularly perinatal transfer committee meetings (usually quarterly) with leadership and any providers from the hospital who interface with community birth transfers (typically there is representation from charge nursing, </a:t>
            </a:r>
            <a:r>
              <a:rPr lang="en-US" b="1" dirty="0" err="1"/>
              <a:t>ob</a:t>
            </a:r>
            <a:r>
              <a:rPr lang="en-US" b="1" dirty="0"/>
              <a:t>, </a:t>
            </a:r>
            <a:r>
              <a:rPr lang="en-US" b="1" dirty="0" err="1"/>
              <a:t>cnms</a:t>
            </a:r>
            <a:r>
              <a:rPr lang="en-US" b="1" dirty="0"/>
              <a:t>, peds, </a:t>
            </a:r>
            <a:r>
              <a:rPr lang="en-US" b="1" dirty="0" err="1"/>
              <a:t>nicu</a:t>
            </a:r>
            <a:r>
              <a:rPr lang="en-US" b="1" dirty="0"/>
              <a:t>) Additionally, any and all the community midwives who would potentially transfer there are invited to participate, as well as doulas and EMS personnel. NEXT SLIDE, PLEASE</a:t>
            </a:r>
          </a:p>
        </p:txBody>
      </p:sp>
      <p:sp>
        <p:nvSpPr>
          <p:cNvPr id="4" name="Slide Number Placeholder 3"/>
          <p:cNvSpPr>
            <a:spLocks noGrp="1"/>
          </p:cNvSpPr>
          <p:nvPr>
            <p:ph type="sldNum" sz="quarter" idx="5"/>
          </p:nvPr>
        </p:nvSpPr>
        <p:spPr>
          <a:xfrm>
            <a:off x="0" y="8846554"/>
            <a:ext cx="685641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DA86E6FD-4F2D-4CC5-95ED-910CDAABAB0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0732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5: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5: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r>
              <a:rPr lang="en-US" b="1" dirty="0"/>
              <a:t>SARAH: As I said before, these PTC meetings typically occur quarterly.  There is space for a hospital update, such as new providers, staffing, and capacity.  We also see if there are any community midwife </a:t>
            </a:r>
            <a:r>
              <a:rPr lang="en-US" b="1" dirty="0" err="1"/>
              <a:t>updates;for</a:t>
            </a:r>
            <a:r>
              <a:rPr lang="en-US" b="1" dirty="0"/>
              <a:t> example, there may be a new birth center opening or changing ownership.  There is always dedicated time to talk about how transfers are going from both sides, what’s working, what’s not, are there any trends, do we need to update the protocol or guidelines?  We prepare a report of the survey data that ST receives which we review.  We’ll talk about our surveys in the next slide. </a:t>
            </a:r>
          </a:p>
          <a:p>
            <a:endParaRPr lang="en-US" b="1" dirty="0"/>
          </a:p>
          <a:p>
            <a:r>
              <a:rPr lang="en-US" b="1" dirty="0"/>
              <a:t>We also explore opportunities for interdisciplinary skills training, shared continuing education, or resource development – all this based on the topics that come up and conversations we have at the PTC meetings.  We’re in the process of getting these meetings protected.  NEXT SLIDE, PLEASE</a:t>
            </a:r>
          </a:p>
          <a:p>
            <a:pPr marL="0" lvl="0" indent="0" algn="l" rtl="0">
              <a:spcBef>
                <a:spcPts val="0"/>
              </a:spcBef>
              <a:spcAft>
                <a:spcPts val="0"/>
              </a:spcAft>
              <a:buNone/>
            </a:pPr>
            <a:endParaRPr dirty="0"/>
          </a:p>
        </p:txBody>
      </p:sp>
      <p:sp>
        <p:nvSpPr>
          <p:cNvPr id="341" name="Google Shape;341;p15:notes"/>
          <p:cNvSpPr txBox="1">
            <a:spLocks noGrp="1"/>
          </p:cNvSpPr>
          <p:nvPr>
            <p:ph type="sldNum" idx="12"/>
          </p:nvPr>
        </p:nvSpPr>
        <p:spPr>
          <a:xfrm>
            <a:off x="0" y="8846554"/>
            <a:ext cx="6856413" cy="46731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16</a:t>
            </a:fld>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82295"/>
            <a:ext cx="5486400" cy="4220833"/>
          </a:xfrm>
        </p:spPr>
        <p:txBody>
          <a:bodyPr/>
          <a:lstStyle/>
          <a:p>
            <a:r>
              <a:rPr lang="en-US" b="1" dirty="0"/>
              <a:t>SARAH:  ST has developed online survey tools to capture qualitative data on hospital transfers from planned community-based births.  We are using the rich data from these surveys to get a 360-degree view on how transfers are going, from the perspective of the nurses, the receiving providers (OB, family MD, or CNM), the community midwife, a doula if present, and the patient.  We also have an EMS survey for use when an emergent transfer occurs.  This data gets de-identified and reviewed regularly at the PTC meetings. This is a really valuable opportunity to provide and receive feedback. To date, we have received over1000 surveys which are being used to improve quality of care, increase patient satisfaction, and make the transfer process a more efficient, safe and positive experience for everyone.  NEXT SLIDE, PLEASE</a:t>
            </a:r>
          </a:p>
          <a:p>
            <a:endParaRPr lang="en-US" b="1"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dirty="0"/>
              <a:t>One of the most important aspects of PTC meetings is the relationship-building, getting to know one another outside the context of transfers which can be stressful or emotional events. What we see, is that over time, and once the transfers are working well, the relationship evolves into developing additional QI opportunities around improving perinatal care and patient experience and we see both groups engaging in creative problem solving.  Examples of these efforts are setting up MW2MW transfer, access to prenatal US, ECV, PTL assessment, iron infusion, therapeutic rest, read-only EMR access, early discharge, and collaborative care with higher risk patients. ST has collaborated to create hospital brochures, and a document to better prepare community midwife clients for transfer. NEXT SLIDE, PLEASE</a:t>
            </a:r>
          </a:p>
        </p:txBody>
      </p:sp>
      <p:sp>
        <p:nvSpPr>
          <p:cNvPr id="4" name="Slide Number Placeholder 3"/>
          <p:cNvSpPr>
            <a:spLocks noGrp="1"/>
          </p:cNvSpPr>
          <p:nvPr>
            <p:ph type="sldNum" sz="quarter" idx="5"/>
          </p:nvPr>
        </p:nvSpPr>
        <p:spPr>
          <a:xfrm>
            <a:off x="0" y="8846554"/>
            <a:ext cx="685641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DA86E6FD-4F2D-4CC5-95ED-910CDAABAB0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716408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19: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9" name="Google Shape;369;p19: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b="1" i="0" u="none" strike="noStrike" dirty="0">
                <a:solidFill>
                  <a:srgbClr val="000000"/>
                </a:solidFill>
                <a:latin typeface="Arial"/>
                <a:ea typeface="Arial"/>
                <a:cs typeface="Arial"/>
                <a:sym typeface="Arial"/>
              </a:rPr>
              <a:t>SARAH:  This is what our ST survey posters look like. Participating hospitals have them in their nursing stations, break rooms, or wherever it works so that nurses and receiving providers can see them and be reminded to fill them out. Community midwives have them in their practices and birth centers and remind their clients to complete surveys when a transfer occurs.  NEXT SLIDE, PLEASE</a:t>
            </a:r>
            <a:endParaRPr lang="en-US" sz="1200" b="0" dirty="0"/>
          </a:p>
          <a:p>
            <a:pPr marL="0" lvl="0" indent="0" algn="l" rtl="0">
              <a:spcBef>
                <a:spcPts val="0"/>
              </a:spcBef>
              <a:spcAft>
                <a:spcPts val="0"/>
              </a:spcAft>
              <a:buNone/>
            </a:pPr>
            <a:endParaRPr sz="1200" b="0" dirty="0"/>
          </a:p>
          <a:p>
            <a:pPr marL="0" lvl="0" indent="0" algn="l" rtl="0">
              <a:spcBef>
                <a:spcPts val="0"/>
              </a:spcBef>
              <a:spcAft>
                <a:spcPts val="0"/>
              </a:spcAft>
              <a:buNone/>
            </a:pPr>
            <a:br>
              <a:rPr lang="en-US" sz="1200" dirty="0"/>
            </a:br>
            <a:endParaRPr sz="1200" b="1" dirty="0"/>
          </a:p>
        </p:txBody>
      </p:sp>
      <p:sp>
        <p:nvSpPr>
          <p:cNvPr id="370" name="Google Shape;370;p19:notes"/>
          <p:cNvSpPr txBox="1">
            <a:spLocks noGrp="1"/>
          </p:cNvSpPr>
          <p:nvPr>
            <p:ph type="sldNum" idx="12"/>
          </p:nvPr>
        </p:nvSpPr>
        <p:spPr>
          <a:xfrm>
            <a:off x="0" y="8846554"/>
            <a:ext cx="6856413" cy="46731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Calibri"/>
                <a:ea typeface="Calibri"/>
                <a:cs typeface="Calibri"/>
                <a:sym typeface="Calibri"/>
              </a:rPr>
              <a:t>18</a:t>
            </a:fld>
            <a:endParaRPr sz="14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1" dirty="0"/>
              <a:t>KATE:</a:t>
            </a:r>
            <a:r>
              <a:rPr lang="en-US" b="0" dirty="0"/>
              <a:t> </a:t>
            </a:r>
            <a:r>
              <a:rPr lang="en-US" b="1" dirty="0"/>
              <a:t>We want to specifically mention that the Smooth Transitions surveys are capturing important demographic data. And our client surveys incorporate very granular questions from validated tools from UBC’s The Birth Place Lab, to measure patient experience of abuse, mistreatment, autonomy, respect, and decision-making.  We also ask questions of receiving providers, nurses, doulas, and midwives about whether they feel race/ethnicity and/or gender identity had an influence on their interactions with patients or with one another. Hospitals have been very interested in hearing this data.  Our intention is to stimulate conversations about what it means to provide respectful, equitable care, not only for transfer patients but for everyone planning a hospital birth.  For hospitals and community midwives who are participating in ST, we can bring various parties together, talk about what went on, look at survey data, and attempt to find solutions together.  NEXT SLIDE, PLEASE  </a:t>
            </a:r>
            <a:endParaRPr lang="en-US" dirty="0"/>
          </a:p>
          <a:p>
            <a:pPr marL="0" lvl="0" indent="0" algn="l" rtl="0">
              <a:spcBef>
                <a:spcPts val="0"/>
              </a:spcBef>
              <a:spcAft>
                <a:spcPts val="0"/>
              </a:spcAft>
              <a:buNone/>
            </a:pPr>
            <a:endParaRPr lang="en-US" b="1" dirty="0"/>
          </a:p>
          <a:p>
            <a:pPr marL="0" lvl="0" indent="0" algn="l" rtl="0">
              <a:spcBef>
                <a:spcPts val="0"/>
              </a:spcBef>
              <a:spcAft>
                <a:spcPts val="0"/>
              </a:spcAft>
              <a:buNone/>
            </a:pPr>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706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DALE: Before we talk about Smooth Transitions, we wanted to give you some context, nationally, as well as in Washington state.  The rate of community birth is rising. According to a recent CDC report, between 2019 and 2020 there was an almost 20% increase in community birth. Some of this increase was likely due to COVID, with families choosing to give birth in settings where they’d be less likely exposed to the virus and where there were no restrictive policies about the number of people who could be present to provide labor support. Notably, the greatest increase in community birth was among Black birthing people. This should not be surprising, given widespread media reports about the higher rates of maternal and newborn mortality for Black mothers and babies, as well as the growing number of Black midwives seeking to address this crisis by providing culturally matched care in their own communities.</a:t>
            </a:r>
          </a:p>
          <a:p>
            <a:endParaRPr lang="en-US" b="1" dirty="0"/>
          </a:p>
          <a:p>
            <a:r>
              <a:rPr lang="en-US" b="1" dirty="0"/>
              <a:t>In April of 2022, the National Partnership for Women &amp; Families released a policy report noting that “expanding access to care in community birth settings is a cost-effective solution to providing higher quality care and better birth outcomes, and…to advancing birth equity.”  And, indeed, the WA State Health Care Authority is developing a Maternal Care Model that includes promoting greater access to midwives in all birth settings. </a:t>
            </a:r>
          </a:p>
          <a:p>
            <a:endParaRPr lang="en-US" b="1" dirty="0"/>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86E6FD-4F2D-4CC5-95ED-910CDAABAB0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4013597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1: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1: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KATE:</a:t>
            </a:r>
            <a:r>
              <a:rPr lang="en-US" b="0" dirty="0"/>
              <a:t>  </a:t>
            </a:r>
            <a:r>
              <a:rPr lang="en-US" sz="1200" b="1" dirty="0"/>
              <a:t>From our survey data, w</a:t>
            </a:r>
            <a:r>
              <a:rPr lang="en-US" b="1" dirty="0"/>
              <a:t>e have pulled out some common themes and quotes that you’ll see on the next several slides.  From patients, we hear…..</a:t>
            </a:r>
            <a:endParaRPr lang="en-US" dirty="0"/>
          </a:p>
          <a:p>
            <a:pPr marL="0" lvl="0" indent="0" algn="l" rtl="0">
              <a:spcBef>
                <a:spcPts val="0"/>
              </a:spcBef>
              <a:spcAft>
                <a:spcPts val="0"/>
              </a:spcAft>
              <a:buNone/>
            </a:pPr>
            <a:endParaRPr lang="en-US" b="1" dirty="0"/>
          </a:p>
          <a:p>
            <a:pPr marL="0" marR="0" lvl="0" indent="0" algn="l" rtl="0">
              <a:lnSpc>
                <a:spcPct val="100000"/>
              </a:lnSpc>
              <a:spcBef>
                <a:spcPts val="0"/>
              </a:spcBef>
              <a:spcAft>
                <a:spcPts val="0"/>
              </a:spcAft>
              <a:buClr>
                <a:schemeClr val="dk1"/>
              </a:buClr>
              <a:buSzPts val="1200"/>
              <a:buFont typeface="Calibri"/>
              <a:buNone/>
            </a:pPr>
            <a:r>
              <a:rPr lang="en-US" sz="1200" b="1" dirty="0">
                <a:latin typeface="Calibri"/>
                <a:ea typeface="Calibri"/>
                <a:cs typeface="Calibri"/>
                <a:sym typeface="Calibri"/>
              </a:rPr>
              <a:t>“It was scary and overwhelming to have to go somewhere else and have treatments I didn’t initially want…But the team made sure I had all the information to make a decision and gave me as much time and space as possible to decide what to do.  Then they provided me with exceptional care once the decision was made.”</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b="1"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latin typeface="Calibri"/>
                <a:ea typeface="Calibri"/>
                <a:cs typeface="Calibri"/>
                <a:sym typeface="Calibri"/>
              </a:rPr>
              <a:t>“</a:t>
            </a:r>
            <a:r>
              <a:rPr lang="en-US" b="1" i="0" dirty="0">
                <a:solidFill>
                  <a:srgbClr val="333E48"/>
                </a:solidFill>
                <a:latin typeface="Arial"/>
                <a:ea typeface="Arial"/>
                <a:cs typeface="Arial"/>
                <a:sym typeface="Arial"/>
              </a:rPr>
              <a:t>Communication between our midwife and the hospital made for a seamless arrival when we got to the unit.</a:t>
            </a:r>
            <a:r>
              <a:rPr lang="en-US" sz="1200" b="1" i="0" dirty="0">
                <a:solidFill>
                  <a:srgbClr val="333E48"/>
                </a:solidFill>
                <a:latin typeface="Calibri"/>
                <a:ea typeface="Calibri"/>
                <a:cs typeface="Calibri"/>
                <a:sym typeface="Calibri"/>
              </a:rPr>
              <a:t>”</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b="1"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latin typeface="Calibri"/>
                <a:ea typeface="Calibri"/>
                <a:cs typeface="Calibri"/>
                <a:sym typeface="Calibri"/>
              </a:rPr>
              <a:t>“Everyone was amazing and caring. I was very pleased with the care we received. An OB who saw me after the birth was so understanding about how disappointing it can be when plans change but reassured me that I would heal well and could still have a birth center birth or a home birth in the future. I felt very good about my birth.”</a:t>
            </a:r>
            <a:endParaRPr lang="en-US" sz="1200"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endParaRPr lang="en-US" sz="1200" b="1"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b="1" dirty="0">
                <a:latin typeface="Calibri"/>
                <a:ea typeface="Calibri"/>
                <a:cs typeface="Calibri"/>
                <a:sym typeface="Calibri"/>
              </a:rPr>
              <a:t>“</a:t>
            </a:r>
            <a:r>
              <a:rPr lang="en-US" b="1" i="0" dirty="0">
                <a:solidFill>
                  <a:srgbClr val="333E48"/>
                </a:solidFill>
                <a:latin typeface="Arial"/>
                <a:ea typeface="Arial"/>
                <a:cs typeface="Arial"/>
                <a:sym typeface="Arial"/>
              </a:rPr>
              <a:t>I'm so grateful for this opportunity! I would love others to know that birth experiences can still be wonderful despite not going according to plan.</a:t>
            </a:r>
            <a:r>
              <a:rPr lang="en-US" sz="1200" b="1" i="0" dirty="0">
                <a:solidFill>
                  <a:srgbClr val="333E48"/>
                </a:solidFill>
                <a:latin typeface="Calibri"/>
                <a:ea typeface="Calibri"/>
                <a:cs typeface="Calibri"/>
                <a:sym typeface="Calibri"/>
              </a:rPr>
              <a:t>”</a:t>
            </a:r>
            <a:endParaRPr lang="en-US" dirty="0"/>
          </a:p>
          <a:p>
            <a:pPr marL="0" lvl="0" indent="0" algn="l" rtl="0">
              <a:spcBef>
                <a:spcPts val="0"/>
              </a:spcBef>
              <a:spcAft>
                <a:spcPts val="0"/>
              </a:spcAft>
              <a:buNone/>
            </a:pPr>
            <a:r>
              <a:rPr lang="en-US" b="1" i="0" dirty="0">
                <a:solidFill>
                  <a:srgbClr val="333E48"/>
                </a:solidFill>
                <a:latin typeface="Arial"/>
                <a:ea typeface="Arial"/>
                <a:cs typeface="Arial"/>
                <a:sym typeface="Arial"/>
              </a:rPr>
              <a:t>  </a:t>
            </a:r>
            <a:endParaRPr lang="en-US" dirty="0"/>
          </a:p>
          <a:p>
            <a:pPr marL="0" lvl="0" indent="0" algn="l" rtl="0">
              <a:spcBef>
                <a:spcPts val="0"/>
              </a:spcBef>
              <a:spcAft>
                <a:spcPts val="0"/>
              </a:spcAft>
              <a:buNone/>
            </a:pPr>
            <a:r>
              <a:rPr lang="en-US" b="1" i="0" dirty="0">
                <a:solidFill>
                  <a:srgbClr val="333E48"/>
                </a:solidFill>
                <a:latin typeface="Arial"/>
                <a:ea typeface="Arial"/>
                <a:cs typeface="Arial"/>
                <a:sym typeface="Arial"/>
              </a:rPr>
              <a:t> ”I appreciate that my opinions are valued and it feels great to be able to share my experience to help others.” </a:t>
            </a:r>
            <a:r>
              <a:rPr lang="en-US" sz="1200" b="1" i="0" u="none" strike="noStrike" dirty="0">
                <a:solidFill>
                  <a:srgbClr val="000000"/>
                </a:solidFill>
                <a:latin typeface="Arial"/>
                <a:ea typeface="Arial"/>
                <a:cs typeface="Arial"/>
                <a:sym typeface="Arial"/>
              </a:rPr>
              <a:t>NEXT SLIDE, PLEASE</a:t>
            </a:r>
            <a:endParaRPr lang="en-US" b="1" dirty="0"/>
          </a:p>
          <a:p>
            <a:pPr marL="0" lvl="0" indent="0" algn="l" rtl="0">
              <a:spcBef>
                <a:spcPts val="0"/>
              </a:spcBef>
              <a:spcAft>
                <a:spcPts val="0"/>
              </a:spcAft>
              <a:buNone/>
            </a:pPr>
            <a:endParaRPr b="1" dirty="0"/>
          </a:p>
        </p:txBody>
      </p:sp>
      <p:sp>
        <p:nvSpPr>
          <p:cNvPr id="386" name="Google Shape;386;p21: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2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6" name="Google Shape;396;p2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dirty="0"/>
              <a:t>MELISSA:  Here are some of the benefits that the Smooth Transitions program confers to community-based midwives. Examples of feedback we’ve received about transfers:</a:t>
            </a:r>
            <a:endParaRPr lang="en-US" dirty="0"/>
          </a:p>
          <a:p>
            <a:pPr marL="0" lvl="0" indent="0" algn="l" rtl="0">
              <a:spcBef>
                <a:spcPts val="0"/>
              </a:spcBef>
              <a:spcAft>
                <a:spcPts val="0"/>
              </a:spcAft>
              <a:buNone/>
            </a:pPr>
            <a:endParaRPr lang="en-US" sz="1200" b="1" dirty="0"/>
          </a:p>
          <a:p>
            <a:pPr marL="0" marR="0" lvl="0" indent="0" algn="l" rtl="0">
              <a:lnSpc>
                <a:spcPct val="100000"/>
              </a:lnSpc>
              <a:spcBef>
                <a:spcPts val="0"/>
              </a:spcBef>
              <a:spcAft>
                <a:spcPts val="0"/>
              </a:spcAft>
              <a:buClr>
                <a:srgbClr val="333E48"/>
              </a:buClr>
              <a:buSzPts val="1200"/>
              <a:buFont typeface="Arial"/>
              <a:buNone/>
            </a:pPr>
            <a:r>
              <a:rPr lang="en-US" sz="1200" b="1" i="0" dirty="0">
                <a:solidFill>
                  <a:srgbClr val="333E48"/>
                </a:solidFill>
                <a:latin typeface="Arial"/>
                <a:ea typeface="Arial"/>
                <a:cs typeface="Arial"/>
                <a:sym typeface="Arial"/>
              </a:rPr>
              <a:t>“The receiving staff was wonderful in supporting my client’s needs and the urgency of the situation. Their coordination of care with us at the birth center was also wonderful, including feedback on the transfer discussed on the phone on the same day and updates on how patient was doing.”</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b="1" i="0" dirty="0">
              <a:solidFill>
                <a:srgbClr val="333E48"/>
              </a:solidFill>
              <a:latin typeface="Arial"/>
              <a:ea typeface="Arial"/>
              <a:cs typeface="Arial"/>
              <a:sym typeface="Arial"/>
            </a:endParaRPr>
          </a:p>
          <a:p>
            <a:pPr marL="0" marR="0" lvl="0" indent="0" algn="l" rtl="0">
              <a:lnSpc>
                <a:spcPct val="100000"/>
              </a:lnSpc>
              <a:spcBef>
                <a:spcPts val="0"/>
              </a:spcBef>
              <a:spcAft>
                <a:spcPts val="0"/>
              </a:spcAft>
              <a:buClr>
                <a:srgbClr val="333E48"/>
              </a:buClr>
              <a:buSzPts val="1200"/>
              <a:buFont typeface="Arial"/>
              <a:buNone/>
            </a:pPr>
            <a:r>
              <a:rPr lang="en-US" sz="1200" b="1" dirty="0">
                <a:solidFill>
                  <a:srgbClr val="333E48"/>
                </a:solidFill>
                <a:latin typeface="Arial"/>
                <a:ea typeface="Arial"/>
                <a:cs typeface="Arial"/>
                <a:sym typeface="Arial"/>
              </a:rPr>
              <a:t>“C</a:t>
            </a:r>
            <a:r>
              <a:rPr lang="en-US" sz="1200" b="1" i="0" dirty="0">
                <a:solidFill>
                  <a:srgbClr val="333E48"/>
                </a:solidFill>
                <a:latin typeface="Arial"/>
                <a:ea typeface="Arial"/>
                <a:cs typeface="Arial"/>
                <a:sym typeface="Arial"/>
              </a:rPr>
              <a:t>ommunication with receiving providers (charge nurse, CNM, MD) - they were responsive, courteous, helpful, accommodating.”</a:t>
            </a:r>
            <a:endParaRPr lang="en-US" dirty="0"/>
          </a:p>
          <a:p>
            <a:pPr marL="0" marR="0" lvl="0" indent="0" algn="l" rtl="0">
              <a:lnSpc>
                <a:spcPct val="100000"/>
              </a:lnSpc>
              <a:spcBef>
                <a:spcPts val="0"/>
              </a:spcBef>
              <a:spcAft>
                <a:spcPts val="0"/>
              </a:spcAft>
              <a:buClr>
                <a:schemeClr val="dk1"/>
              </a:buClr>
              <a:buSzPts val="1200"/>
              <a:buFont typeface="Calibri"/>
              <a:buNone/>
            </a:pPr>
            <a:endParaRPr lang="en-US" sz="1200" b="1" i="0" dirty="0">
              <a:solidFill>
                <a:srgbClr val="333E48"/>
              </a:solidFill>
              <a:latin typeface="Arial"/>
              <a:ea typeface="Arial"/>
              <a:cs typeface="Arial"/>
              <a:sym typeface="Arial"/>
            </a:endParaRPr>
          </a:p>
          <a:p>
            <a:pPr marL="0" marR="0" lvl="0" indent="0" algn="l" rtl="0">
              <a:lnSpc>
                <a:spcPct val="100000"/>
              </a:lnSpc>
              <a:spcBef>
                <a:spcPts val="0"/>
              </a:spcBef>
              <a:spcAft>
                <a:spcPts val="0"/>
              </a:spcAft>
              <a:buClr>
                <a:srgbClr val="333E48"/>
              </a:buClr>
              <a:buSzPts val="1200"/>
              <a:buFont typeface="Arial"/>
              <a:buNone/>
            </a:pPr>
            <a:r>
              <a:rPr lang="en-US" sz="1200" b="1" i="0" dirty="0">
                <a:solidFill>
                  <a:srgbClr val="333E48"/>
                </a:solidFill>
                <a:latin typeface="Arial"/>
                <a:ea typeface="Arial"/>
                <a:cs typeface="Arial"/>
                <a:sym typeface="Arial"/>
              </a:rPr>
              <a:t>“We love </a:t>
            </a:r>
            <a:r>
              <a:rPr lang="en-US" sz="1200" b="1" dirty="0">
                <a:solidFill>
                  <a:srgbClr val="333E48"/>
                </a:solidFill>
                <a:latin typeface="Arial"/>
                <a:ea typeface="Arial"/>
                <a:cs typeface="Arial"/>
                <a:sym typeface="Arial"/>
              </a:rPr>
              <a:t>the </a:t>
            </a:r>
            <a:r>
              <a:rPr lang="en-US" sz="1200" b="1" i="0" dirty="0">
                <a:solidFill>
                  <a:srgbClr val="333E48"/>
                </a:solidFill>
                <a:latin typeface="Arial"/>
                <a:ea typeface="Arial"/>
                <a:cs typeface="Arial"/>
                <a:sym typeface="Arial"/>
              </a:rPr>
              <a:t>CNMs! The family is grateful for the fast experience and being able to leave the hospital with early discharge.” </a:t>
            </a:r>
            <a:r>
              <a:rPr lang="en-US" sz="1200" b="1" i="0" u="none" strike="noStrike" dirty="0">
                <a:solidFill>
                  <a:srgbClr val="000000"/>
                </a:solidFill>
                <a:latin typeface="Arial"/>
                <a:ea typeface="Arial"/>
                <a:cs typeface="Arial"/>
                <a:sym typeface="Arial"/>
              </a:rPr>
              <a:t>NEXT SLIDE, PLEASE</a:t>
            </a:r>
            <a:endParaRPr lang="en-US" sz="1200" b="1" i="0" dirty="0">
              <a:solidFill>
                <a:srgbClr val="333E4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lang="en-US" sz="1200" b="1" i="0" dirty="0">
              <a:solidFill>
                <a:srgbClr val="333E48"/>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Calibri"/>
              <a:buNone/>
            </a:pPr>
            <a:endParaRPr sz="1200" b="1" i="0" dirty="0">
              <a:solidFill>
                <a:srgbClr val="333E48"/>
              </a:solidFill>
              <a:latin typeface="Arial"/>
              <a:ea typeface="Arial"/>
              <a:cs typeface="Arial"/>
              <a:sym typeface="Arial"/>
            </a:endParaRPr>
          </a:p>
          <a:p>
            <a:pPr marL="0" lvl="0" indent="0" algn="l" rtl="0">
              <a:spcBef>
                <a:spcPts val="0"/>
              </a:spcBef>
              <a:spcAft>
                <a:spcPts val="0"/>
              </a:spcAft>
              <a:buNone/>
            </a:pPr>
            <a:endParaRPr b="1" dirty="0"/>
          </a:p>
        </p:txBody>
      </p:sp>
      <p:sp>
        <p:nvSpPr>
          <p:cNvPr id="397" name="Google Shape;397;p22: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23: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p23: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1" dirty="0"/>
              <a:t>KATE</a:t>
            </a:r>
            <a:r>
              <a:rPr lang="en-US" sz="1200" b="0" dirty="0"/>
              <a:t>:  </a:t>
            </a:r>
            <a:r>
              <a:rPr lang="en-US" sz="1200" b="1" dirty="0"/>
              <a:t>It’s worth mentioning that not all the feedback we receive through the surveys is positive. In particular, some hospital providers and nurses have indicated that patients could be better prepared by their midwives for the hospital environment and appropriate interventions. This has led to the development of various patient and midwife tools which are available on the Smooth Transitions website, on the Resources page.  Here is a sample of responses we’ve received from hospital providers and staff. </a:t>
            </a:r>
            <a:endParaRPr dirty="0"/>
          </a:p>
          <a:p>
            <a:pPr marL="0" marR="0" lvl="0" indent="0" algn="l" rtl="0">
              <a:lnSpc>
                <a:spcPct val="100000"/>
              </a:lnSpc>
              <a:spcBef>
                <a:spcPts val="0"/>
              </a:spcBef>
              <a:spcAft>
                <a:spcPts val="0"/>
              </a:spcAft>
              <a:buClr>
                <a:schemeClr val="dk1"/>
              </a:buClr>
              <a:buSzPts val="1200"/>
              <a:buFont typeface="Calibri"/>
              <a:buNone/>
            </a:pPr>
            <a:endParaRPr sz="1200" b="1" dirty="0"/>
          </a:p>
          <a:p>
            <a:pPr marL="0" marR="0" lvl="0" indent="0" algn="l" rtl="0">
              <a:lnSpc>
                <a:spcPct val="100000"/>
              </a:lnSpc>
              <a:spcBef>
                <a:spcPts val="0"/>
              </a:spcBef>
              <a:spcAft>
                <a:spcPts val="0"/>
              </a:spcAft>
              <a:buClr>
                <a:srgbClr val="333E48"/>
              </a:buClr>
              <a:buSzPts val="1200"/>
              <a:buFont typeface="Arial"/>
              <a:buNone/>
            </a:pPr>
            <a:r>
              <a:rPr lang="en-US" sz="1200" b="1" i="0" dirty="0">
                <a:solidFill>
                  <a:srgbClr val="333E48"/>
                </a:solidFill>
                <a:latin typeface="Arial"/>
                <a:ea typeface="Arial"/>
                <a:cs typeface="Arial"/>
                <a:sym typeface="Arial"/>
              </a:rPr>
              <a:t>“I think the healthy relationship I have with the patient’s midwives helped this patient have an optimal outcome. The midwife continued to be bedside and help with discussion of care options which lead to an uncomplicated non-instrumented vaginal delivery.”</a:t>
            </a:r>
            <a:endParaRPr dirty="0"/>
          </a:p>
          <a:p>
            <a:pPr marL="0" marR="0" lvl="0" indent="0" algn="l" rtl="0">
              <a:lnSpc>
                <a:spcPct val="100000"/>
              </a:lnSpc>
              <a:spcBef>
                <a:spcPts val="0"/>
              </a:spcBef>
              <a:spcAft>
                <a:spcPts val="0"/>
              </a:spcAft>
              <a:buClr>
                <a:schemeClr val="dk1"/>
              </a:buClr>
              <a:buSzPts val="1200"/>
              <a:buFont typeface="Calibri"/>
              <a:buNone/>
            </a:pPr>
            <a:endParaRPr sz="1200" b="1" i="0" dirty="0">
              <a:solidFill>
                <a:srgbClr val="333E48"/>
              </a:solidFill>
              <a:latin typeface="Arial"/>
              <a:ea typeface="Arial"/>
              <a:cs typeface="Arial"/>
              <a:sym typeface="Arial"/>
            </a:endParaRPr>
          </a:p>
          <a:p>
            <a:pPr marL="0" marR="0" lvl="0" indent="0" algn="l" rtl="0">
              <a:lnSpc>
                <a:spcPct val="100000"/>
              </a:lnSpc>
              <a:spcBef>
                <a:spcPts val="0"/>
              </a:spcBef>
              <a:spcAft>
                <a:spcPts val="0"/>
              </a:spcAft>
              <a:buClr>
                <a:srgbClr val="333E48"/>
              </a:buClr>
              <a:buSzPts val="1200"/>
              <a:buFont typeface="Arial"/>
              <a:buNone/>
            </a:pPr>
            <a:r>
              <a:rPr lang="en-US" sz="1200" b="1" i="0" dirty="0">
                <a:solidFill>
                  <a:srgbClr val="333E48"/>
                </a:solidFill>
                <a:latin typeface="Arial"/>
                <a:ea typeface="Arial"/>
                <a:cs typeface="Arial"/>
                <a:sym typeface="Arial"/>
              </a:rPr>
              <a:t>“Appropriate transfer indication. Excellent counseling of the patient by the midwife on what to expect upon hospital transfer in terms of interventions, IV, pain control options, etc.”</a:t>
            </a:r>
            <a:endParaRPr dirty="0"/>
          </a:p>
          <a:p>
            <a:pPr marL="0" marR="0" lvl="0" indent="0" algn="l" rtl="0">
              <a:lnSpc>
                <a:spcPct val="100000"/>
              </a:lnSpc>
              <a:spcBef>
                <a:spcPts val="0"/>
              </a:spcBef>
              <a:spcAft>
                <a:spcPts val="0"/>
              </a:spcAft>
              <a:buClr>
                <a:srgbClr val="333E48"/>
              </a:buClr>
              <a:buSzPts val="1200"/>
              <a:buFont typeface="Arial"/>
              <a:buNone/>
            </a:pPr>
            <a:r>
              <a:rPr lang="en-US" sz="1200" b="1" i="0" dirty="0">
                <a:solidFill>
                  <a:srgbClr val="333E48"/>
                </a:solidFill>
                <a:latin typeface="Arial"/>
                <a:ea typeface="Arial"/>
                <a:cs typeface="Arial"/>
                <a:sym typeface="Arial"/>
              </a:rPr>
              <a:t>“I appreciated a direct call from the community midwife about the situation. I think a provider-to-provider contact is really important in these transfer situations.”</a:t>
            </a:r>
            <a:endParaRPr dirty="0"/>
          </a:p>
          <a:p>
            <a:pPr marL="0" marR="0" lvl="0" indent="0" algn="l" rtl="0">
              <a:lnSpc>
                <a:spcPct val="100000"/>
              </a:lnSpc>
              <a:spcBef>
                <a:spcPts val="0"/>
              </a:spcBef>
              <a:spcAft>
                <a:spcPts val="0"/>
              </a:spcAft>
              <a:buClr>
                <a:schemeClr val="dk1"/>
              </a:buClr>
              <a:buSzPts val="1200"/>
              <a:buFont typeface="Calibri"/>
              <a:buNone/>
            </a:pPr>
            <a:endParaRPr sz="1200" b="1" i="0" dirty="0">
              <a:solidFill>
                <a:srgbClr val="333E48"/>
              </a:solidFill>
              <a:latin typeface="Arial"/>
              <a:ea typeface="Arial"/>
              <a:cs typeface="Arial"/>
              <a:sym typeface="Arial"/>
            </a:endParaRPr>
          </a:p>
          <a:p>
            <a:pPr marL="0" marR="0" lvl="0" indent="0" algn="l" rtl="0">
              <a:lnSpc>
                <a:spcPct val="100000"/>
              </a:lnSpc>
              <a:spcBef>
                <a:spcPts val="0"/>
              </a:spcBef>
              <a:spcAft>
                <a:spcPts val="0"/>
              </a:spcAft>
              <a:buClr>
                <a:srgbClr val="333E48"/>
              </a:buClr>
              <a:buSzPts val="1200"/>
              <a:buFont typeface="Arial"/>
              <a:buNone/>
            </a:pPr>
            <a:r>
              <a:rPr lang="en-US" sz="1200" b="1" i="0" dirty="0">
                <a:solidFill>
                  <a:srgbClr val="333E48"/>
                </a:solidFill>
                <a:latin typeface="Arial"/>
                <a:ea typeface="Arial"/>
                <a:cs typeface="Arial"/>
                <a:sym typeface="Arial"/>
              </a:rPr>
              <a:t>“Best home birth transfer I have managed in 20+ year career. I love the idea of a collaborative relationship, placing patient at the center of care. Patient immediately in MD care when arrived at hospital. Hopefully, CNM's can manage in the future when program is fully up and running.” </a:t>
            </a:r>
            <a:r>
              <a:rPr lang="en-US" sz="1200" b="1" i="0" u="none" strike="noStrike" dirty="0">
                <a:solidFill>
                  <a:srgbClr val="000000"/>
                </a:solidFill>
                <a:latin typeface="Arial"/>
                <a:ea typeface="Arial"/>
                <a:cs typeface="Arial"/>
                <a:sym typeface="Arial"/>
              </a:rPr>
              <a:t>NEXT SLIDE, PLEASE</a:t>
            </a:r>
            <a:endParaRPr sz="1200" b="1" i="0" dirty="0">
              <a:solidFill>
                <a:srgbClr val="333E48"/>
              </a:solidFill>
              <a:latin typeface="Arial"/>
              <a:ea typeface="Arial"/>
              <a:cs typeface="Arial"/>
              <a:sym typeface="Arial"/>
            </a:endParaRPr>
          </a:p>
        </p:txBody>
      </p:sp>
      <p:sp>
        <p:nvSpPr>
          <p:cNvPr id="408" name="Google Shape;408;p23: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These are the projects ST is currently working on .</a:t>
            </a:r>
          </a:p>
          <a:p>
            <a:pPr rtl="0"/>
            <a:endParaRPr lang="en-US" b="1" dirty="0"/>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b="1" dirty="0"/>
              <a:t>Being able to have community-based midwives participate in varying levels of protected reviews with hospital providers and EMS under the auspices of the WA Department of Health’s Coordinated Quality Improvement Program (CQIP) is a big goal for us.  ST now has CQIP protection for 3 different confidential review processes, all of which are intended to be educative and non-punitive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dirty="0">
                <a:solidFill>
                  <a:srgbClr val="000000"/>
                </a:solidFill>
                <a:effectLst/>
                <a:latin typeface="Arial" panose="020B0604020202020204" pitchFamily="34" charset="0"/>
              </a:rPr>
              <a:t>Recognizing the importance of the EMS/community midwife interface, Smooth Transitions is working to develop materials for community midwives to outreach to their local EMS agencies; 2) develop presentations for regional EMS conferences and educational materials for EMS training programs; 3) establish simulation centers where participating EMS, birth centers and hospitals can conduct ongoing simulation/trainings around common OB and neonatal emergency scenarios in a collaborative and supportive way. The expertise and culture of each group can be better understood so that when a real emergency situation happens, there is relationship and trust already established.</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dirty="0">
                <a:solidFill>
                  <a:srgbClr val="000000"/>
                </a:solidFill>
                <a:effectLst/>
                <a:latin typeface="Arial" panose="020B0604020202020204" pitchFamily="34" charset="0"/>
              </a:rPr>
              <a:t>We are also partnering with </a:t>
            </a:r>
            <a:r>
              <a:rPr lang="en-US" sz="1200" b="1" i="0" u="none" strike="noStrike" dirty="0" err="1">
                <a:solidFill>
                  <a:srgbClr val="000000"/>
                </a:solidFill>
                <a:effectLst/>
                <a:latin typeface="Arial" panose="020B0604020202020204" pitchFamily="34" charset="0"/>
              </a:rPr>
              <a:t>TeamBirth</a:t>
            </a:r>
            <a:r>
              <a:rPr lang="en-US" sz="1200" b="1" i="0" u="none" strike="noStrike" dirty="0">
                <a:solidFill>
                  <a:srgbClr val="000000"/>
                </a:solidFill>
                <a:effectLst/>
                <a:latin typeface="Arial" panose="020B0604020202020204" pitchFamily="34" charset="0"/>
              </a:rPr>
              <a:t> (a national QI program that aims to ensure that patients and their families are included in the decision-making process during labor, birth, and postpartum). As </a:t>
            </a:r>
            <a:r>
              <a:rPr lang="en-US" sz="1200" b="1" i="0" u="none" strike="noStrike" dirty="0" err="1">
                <a:solidFill>
                  <a:srgbClr val="000000"/>
                </a:solidFill>
                <a:effectLst/>
                <a:latin typeface="Arial" panose="020B0604020202020204" pitchFamily="34" charset="0"/>
              </a:rPr>
              <a:t>TeamBirth</a:t>
            </a:r>
            <a:r>
              <a:rPr lang="en-US" sz="1200" b="1" i="0" u="none" strike="noStrike" dirty="0">
                <a:solidFill>
                  <a:srgbClr val="000000"/>
                </a:solidFill>
                <a:effectLst/>
                <a:latin typeface="Arial" panose="020B0604020202020204" pitchFamily="34" charset="0"/>
              </a:rPr>
              <a:t> is being incorporated into all WA hospitals, ST is working with them to make sure that community midwives are included in beside huddles when transfers occur, emphasizing the importance of provider to provider, warm handoffs. ST is collaborating on TB resource development as well as collecting qualitative data on TB through our surveys.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dirty="0">
                <a:solidFill>
                  <a:srgbClr val="000000"/>
                </a:solidFill>
                <a:effectLst/>
                <a:latin typeface="Arial" panose="020B0604020202020204" pitchFamily="34" charset="0"/>
              </a:rPr>
              <a:t>OK – GKFF work</a:t>
            </a:r>
            <a:endParaRPr lang="en-US" sz="1200" b="0" i="0" u="none" strike="noStrike" dirty="0">
              <a:solidFill>
                <a:schemeClr val="tx1"/>
              </a:solidFill>
              <a:effectLst/>
              <a:latin typeface="+mn-lt"/>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dirty="0">
                <a:solidFill>
                  <a:schemeClr val="tx1"/>
                </a:solidFill>
                <a:effectLst/>
                <a:latin typeface="+mn-lt"/>
              </a:rPr>
              <a:t>Consulting with CMQCC</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dirty="0">
                <a:solidFill>
                  <a:schemeClr val="tx1"/>
                </a:solidFill>
                <a:effectLst/>
                <a:latin typeface="+mn-lt"/>
              </a:rPr>
              <a:t>AIM Resource kit-</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sz="1200" b="1" i="0" u="none" strike="noStrike" dirty="0">
                <a:solidFill>
                  <a:srgbClr val="000000"/>
                </a:solidFill>
                <a:effectLst/>
                <a:latin typeface="Arial" panose="020B0604020202020204" pitchFamily="34" charset="0"/>
              </a:rPr>
              <a:t>Lastly, we helped with the development of the community birth data repository (CBDR) at the Foundation for Health Care Quality that will be able to capture outcomes on births attended by all WA LMs. We’ll be able to directly compare community birth outcomes in WA with outcomes of similarly low-risk hospital patients. The intention is to eventually make the CBDR a repository for community birth data across the US. </a:t>
            </a:r>
            <a:endParaRPr lang="en-US" b="1" dirty="0"/>
          </a:p>
          <a:p>
            <a:endParaRPr lang="en-US" b="1"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lang="en-US"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437850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MELISSA:  In closing, I just want to circle back to the importance of centering our shared patients.  When the plan that a family has made for one of the most extraordinary events of their lives goes sideways, a dramatic and sometimes traumatic shift occurs.  How that family’s providers navigate the necessary transfer of care can make all the difference, not only in the outcome of the birth, but in the family’s whole experience, no matter the outcome.  NEXT SLIDE, PLEASE</a:t>
            </a:r>
          </a:p>
          <a:p>
            <a:endParaRPr lang="en-US" b="1" dirty="0"/>
          </a:p>
        </p:txBody>
      </p:sp>
      <p:sp>
        <p:nvSpPr>
          <p:cNvPr id="4" name="Slide Number Placeholder 3"/>
          <p:cNvSpPr>
            <a:spLocks noGrp="1"/>
          </p:cNvSpPr>
          <p:nvPr>
            <p:ph type="sldNum" idx="12"/>
          </p:nvPr>
        </p:nvSpPr>
        <p:spPr>
          <a:xfrm>
            <a:off x="114300" y="8846554"/>
            <a:ext cx="6742113" cy="467310"/>
          </a:xfrm>
        </p:spPr>
        <p:txBody>
          <a:bodyPr/>
          <a:lstStyle/>
          <a:p>
            <a:pPr marL="0" marR="0" lvl="0" indent="0" algn="ctr" rtl="0">
              <a:spcBef>
                <a:spcPts val="0"/>
              </a:spcBef>
              <a:spcAft>
                <a:spcPts val="0"/>
              </a:spcAft>
              <a:buNone/>
            </a:pPr>
            <a:fld id="{00000000-1234-1234-1234-123412341234}" type="slidenum">
              <a:rPr lang="en-US" b="0" i="0" u="none" strike="noStrike" cap="none" smtClean="0">
                <a:solidFill>
                  <a:schemeClr val="dk1"/>
                </a:solidFill>
                <a:latin typeface="Calibri"/>
                <a:ea typeface="Calibri"/>
                <a:cs typeface="Calibri"/>
                <a:sym typeface="Calibri"/>
              </a:rPr>
              <a:pPr marL="0" marR="0" lvl="0" indent="0" algn="ctr" rtl="0">
                <a:spcBef>
                  <a:spcPts val="0"/>
                </a:spcBef>
                <a:spcAft>
                  <a:spcPts val="0"/>
                </a:spcAft>
                <a:buNone/>
              </a:pPr>
              <a:t>24</a:t>
            </a:fld>
            <a:endParaRPr lang="en-US"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198985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2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28: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MELISSA</a:t>
            </a:r>
            <a:r>
              <a:rPr lang="en-US" b="0" dirty="0"/>
              <a:t>:  </a:t>
            </a:r>
            <a:r>
              <a:rPr lang="en-US" b="1" dirty="0"/>
              <a:t>We are grateful to have been invited to speak with you all today.  This is our contact information and the ST website.  Now we can answer any questions and have a discussion.</a:t>
            </a:r>
            <a:endParaRPr dirty="0"/>
          </a:p>
        </p:txBody>
      </p:sp>
      <p:sp>
        <p:nvSpPr>
          <p:cNvPr id="471" name="Google Shape;471;p28: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DALE</a:t>
            </a:r>
            <a:r>
              <a:rPr lang="en-US" b="0" dirty="0"/>
              <a:t>:  </a:t>
            </a:r>
            <a:r>
              <a:rPr lang="en-US" b="1" dirty="0"/>
              <a:t>Regardless of how one might feel about families choosing to give birth outside of a hospital, it’s a care option that is becoming more popular. Over the past two decades, ACOG’s position on home birth has not fundamentally changed—the College continues to maintain that “hospitals and accredited birth centers are the safest settings for birth.” However, what has shifted significantly, is the recognition that ”each woman has the right to make a medically informed decision about her delivery,” and that hospital-based providers have an important role to play in helping to reduce perinatal mortality rates and achieving favorable home birth outcomes by ensuring ready access to consultation and access to safe and timely transport when necessary.  And ACOG’s most recent Committee Opinion emphasizes that, when these transfers of care occur, the receiving health care provider should maintain a nonjudgmental demeanor with regard to the patient and anyone who accompanies them to the hospital. NEXT SLIDE, please.</a:t>
            </a:r>
          </a:p>
          <a:p>
            <a:pPr marL="0" lvl="0" indent="0" algn="l" rtl="0">
              <a:spcBef>
                <a:spcPts val="0"/>
              </a:spcBef>
              <a:spcAft>
                <a:spcPts val="0"/>
              </a:spcAft>
              <a:buNone/>
            </a:pPr>
            <a:endParaRPr dirty="0"/>
          </a:p>
        </p:txBody>
      </p:sp>
      <p:sp>
        <p:nvSpPr>
          <p:cNvPr id="215" name="Google Shape;215;p4:notes"/>
          <p:cNvSpPr txBox="1">
            <a:spLocks noGrp="1"/>
          </p:cNvSpPr>
          <p:nvPr>
            <p:ph type="sldNum" idx="12"/>
          </p:nvPr>
        </p:nvSpPr>
        <p:spPr>
          <a:xfrm>
            <a:off x="3884613" y="8846554"/>
            <a:ext cx="2971800" cy="46731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6090" indent="-233045" defTabSz="932414">
              <a:defRPr/>
            </a:pPr>
            <a:r>
              <a:rPr lang="en-US" b="1" dirty="0"/>
              <a:t>MELISSA:  Nationally, as we see shifts towards community birth, there are concerted efforts happening across the US to ensure timely and safe access to hospital-based care when necessary. Since publishing an article about Smooth Transitions in the JMWH article in 2022, more states have reached out to us.  We have consulted with ~25 other states and jurisdictions looking to replicate the program.  In response, we developed recommendations on how to do this work which can be found on our website.   Additionally, we meet twice a year with representatives from these states in a Round Table format where we discuss challenges and successes, share resources, and problem-solve together. </a:t>
            </a:r>
            <a:endParaRPr lang="en-US" dirty="0"/>
          </a:p>
          <a:p>
            <a:pPr marL="466207" indent="-233103" defTabSz="932414">
              <a:defRPr/>
            </a:pPr>
            <a:endParaRPr lang="en-US" b="1" dirty="0">
              <a:latin typeface="Calibri" panose="020F0502020204030204" pitchFamily="34" charset="0"/>
              <a:ea typeface="Calibri" panose="020F0502020204030204" pitchFamily="34" charset="0"/>
              <a:cs typeface="Calibri" panose="020F0502020204030204" pitchFamily="34" charset="0"/>
            </a:endParaRPr>
          </a:p>
          <a:p>
            <a:pPr marL="466090" indent="-233045" defTabSz="932414">
              <a:defRPr/>
            </a:pPr>
            <a:r>
              <a:rPr lang="en-US" b="1" dirty="0">
                <a:solidFill>
                  <a:srgbClr val="000000"/>
                </a:solidFill>
              </a:rPr>
              <a:t>We’ve been making more national presentations and are consulting with CA Maternal Quality Care Collaborative (CMQCC) on their transfer improvement efforts, as well as, partnering with AIM, creating a resource kit of national recommendations for hospital transfers from planned community birth.</a:t>
            </a:r>
            <a:r>
              <a:rPr lang="en-US" dirty="0">
                <a:solidFill>
                  <a:schemeClr val="tx1"/>
                </a:solidFill>
              </a:rPr>
              <a:t> </a:t>
            </a:r>
            <a:r>
              <a:rPr lang="en-US" b="1" dirty="0">
                <a:solidFill>
                  <a:schemeClr val="tx1"/>
                </a:solidFill>
              </a:rPr>
              <a:t> </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66207" indent="-233103" defTabSz="932414">
              <a:defRPr/>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466090" indent="-233045" defTabSz="932414">
              <a:defRPr/>
            </a:pPr>
            <a:r>
              <a:rPr lang="en-US" b="1" dirty="0"/>
              <a:t>In order to preserve the integrity of the model, we have trademarked our name but many resources are freely available online. </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b="1" dirty="0"/>
              <a:t>NEXT SLIDE, PLEASE</a:t>
            </a:r>
          </a:p>
        </p:txBody>
      </p:sp>
      <p:sp>
        <p:nvSpPr>
          <p:cNvPr id="4" name="Slide Number Placeholder 3"/>
          <p:cNvSpPr>
            <a:spLocks noGrp="1"/>
          </p:cNvSpPr>
          <p:nvPr>
            <p:ph type="sldNum" sz="quarter" idx="5"/>
          </p:nvPr>
        </p:nvSpPr>
        <p:spPr>
          <a:xfrm>
            <a:off x="1" y="8917422"/>
            <a:ext cx="7100831" cy="471054"/>
          </a:xfrm>
        </p:spPr>
        <p:txBody>
          <a:bodyPr/>
          <a:lstStyle/>
          <a:p>
            <a:pPr algn="ctr" defTabSz="932414">
              <a:buClrTx/>
              <a:defRPr/>
            </a:pPr>
            <a:fld id="{DA86E6FD-4F2D-4CC5-95ED-910CDAABAB0E}" type="slidenum">
              <a:rPr lang="en-US" kern="1200">
                <a:solidFill>
                  <a:prstClr val="black"/>
                </a:solidFill>
                <a:latin typeface="Calibri" panose="020F0502020204030204"/>
                <a:ea typeface="+mn-ea"/>
              </a:rPr>
              <a:pPr algn="ctr" defTabSz="932414">
                <a:buClrTx/>
                <a:defRPr/>
              </a:pPr>
              <a:t>4</a:t>
            </a:fld>
            <a:endParaRPr lang="en-US" kern="1200">
              <a:solidFill>
                <a:prstClr val="black"/>
              </a:solidFill>
              <a:latin typeface="Calibri" panose="020F0502020204030204"/>
              <a:ea typeface="+mn-ea"/>
            </a:endParaRPr>
          </a:p>
        </p:txBody>
      </p:sp>
    </p:spTree>
    <p:extLst>
      <p:ext uri="{BB962C8B-B14F-4D97-AF65-F5344CB8AC3E}">
        <p14:creationId xmlns:p14="http://schemas.microsoft.com/office/powerpoint/2010/main" val="8702933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35000" y="1163638"/>
            <a:ext cx="5588000" cy="3143250"/>
          </a:xfrm>
        </p:spPr>
      </p:sp>
      <p:sp>
        <p:nvSpPr>
          <p:cNvPr id="3" name="Notes Placeholder 2"/>
          <p:cNvSpPr>
            <a:spLocks noGrp="1"/>
          </p:cNvSpPr>
          <p:nvPr>
            <p:ph type="body" idx="1"/>
          </p:nvPr>
        </p:nvSpPr>
        <p:spPr/>
        <p:txBody>
          <a:bodyPr/>
          <a:lstStyle/>
          <a:p>
            <a:pPr marL="0" lvl="0" indent="0"/>
            <a:r>
              <a:rPr lang="en-US" b="1" dirty="0">
                <a:latin typeface="Arial"/>
                <a:cs typeface="Arial"/>
              </a:rPr>
              <a:t>DALE</a:t>
            </a:r>
            <a:r>
              <a:rPr lang="en-US" dirty="0"/>
              <a:t>:  </a:t>
            </a:r>
            <a:r>
              <a:rPr lang="en-US" b="1" dirty="0">
                <a:latin typeface="Arial"/>
                <a:cs typeface="Arial"/>
              </a:rPr>
              <a:t>Smooth Transitions was launched back in 2009, under the auspices of the Washington State Perinatal Collaborative. The program was created by a workgroup comprising community midwives, OBs, a consumer, and a representative from the WA State DOH. This history of ST speaks to the importance of midwives having a seat at the PQC table. The workgroup addressed concerns about vicarious liability and subsequently developed a transfer guideline, called “Indications for Discussion, Consultation, and Transfer of Care in a Community Based Midwifery Practice.”</a:t>
            </a:r>
            <a:r>
              <a:rPr lang="en-US" dirty="0"/>
              <a:t>  </a:t>
            </a:r>
          </a:p>
          <a:p>
            <a:pPr marL="0" lvl="0" indent="0"/>
            <a:endParaRPr lang="en-US" dirty="0"/>
          </a:p>
          <a:p>
            <a:pPr marL="0" lvl="0" indent="0"/>
            <a:r>
              <a:rPr lang="en-US" b="1" dirty="0">
                <a:latin typeface="Arial"/>
                <a:cs typeface="Arial"/>
              </a:rPr>
              <a:t>In 2018, the program was moved to the Foundation for Health Care Quality in Seattle, a neutral 501(c)3 entity that houses several other quality improvement programs. </a:t>
            </a:r>
          </a:p>
          <a:p>
            <a:pPr marL="0" lvl="0" indent="0"/>
            <a:endParaRPr lang="en-US" b="1" dirty="0">
              <a:latin typeface="Arial"/>
              <a:cs typeface="Arial"/>
            </a:endParaRPr>
          </a:p>
          <a:p>
            <a:pPr marL="0" lvl="0" indent="0"/>
            <a:r>
              <a:rPr lang="en-US" b="1" dirty="0"/>
              <a:t>There are currently around 24 hospitals participating in Smooth Transitions at various levels of involvement.  Some have expressed interest and are waiting schedule an initial presentation, some are busy working on protocols, while others are actively moving through the program steps and are building strong relationships.  It’s worth mentioning that a number of the hospitals that we’re onboarding this year are in rural parts of the state where access to perinatal services are limited. These 24 hospitals currently </a:t>
            </a:r>
            <a:r>
              <a:rPr lang="en-US" b="1" i="0" dirty="0">
                <a:solidFill>
                  <a:srgbClr val="222222"/>
                </a:solidFill>
                <a:effectLst/>
                <a:highlight>
                  <a:srgbClr val="FFFFFF"/>
                </a:highlight>
                <a:latin typeface="Arial" panose="020B0604020202020204" pitchFamily="34" charset="0"/>
              </a:rPr>
              <a:t>account for 50% of the total births occurring in WA state, however, we’re onboarding 5 more hospitals this year which would increase that to ~70% of births. </a:t>
            </a:r>
            <a:r>
              <a:rPr lang="en-US" b="1" dirty="0"/>
              <a:t>.  NEXT SLIDE, PLEASE</a:t>
            </a:r>
            <a:r>
              <a:rPr lang="en-US" b="1" dirty="0">
                <a:latin typeface="Arial"/>
                <a:cs typeface="Arial"/>
              </a:rPr>
              <a:t>.</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A984F6-BF13-4C5E-B3B6-4BB971D611D2}"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0" cap="none" spc="0" normalizeH="0" baseline="0" noProof="0">
              <a:ln>
                <a:noFill/>
              </a:ln>
              <a:solidFill>
                <a:srgbClr val="000000"/>
              </a:solidFill>
              <a:effectLst/>
              <a:uLnTx/>
              <a:uFillTx/>
              <a:latin typeface="Calibri"/>
              <a:ea typeface="Calibri"/>
              <a:cs typeface="Calibri"/>
            </a:endParaRPr>
          </a:p>
        </p:txBody>
      </p:sp>
    </p:spTree>
    <p:extLst>
      <p:ext uri="{BB962C8B-B14F-4D97-AF65-F5344CB8AC3E}">
        <p14:creationId xmlns:p14="http://schemas.microsoft.com/office/powerpoint/2010/main" val="169925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DALE:</a:t>
            </a:r>
            <a:r>
              <a:rPr lang="en-US" b="1" dirty="0">
                <a:solidFill>
                  <a:srgbClr val="000000"/>
                </a:solidFill>
                <a:sym typeface="Arial"/>
              </a:rPr>
              <a:t>  Here </a:t>
            </a:r>
            <a:r>
              <a:rPr lang="en-US" b="1" dirty="0">
                <a:solidFill>
                  <a:srgbClr val="000000"/>
                </a:solidFill>
                <a:latin typeface="Arial"/>
                <a:cs typeface="Arial"/>
                <a:sym typeface="Arial"/>
              </a:rPr>
              <a:t>are</a:t>
            </a:r>
            <a:r>
              <a:rPr lang="en-US" b="1" dirty="0">
                <a:solidFill>
                  <a:srgbClr val="000000"/>
                </a:solidFill>
                <a:latin typeface="Arial"/>
                <a:ea typeface="Arial"/>
                <a:cs typeface="Arial"/>
                <a:sym typeface="Arial"/>
              </a:rPr>
              <a:t> those hospitals and a CNM practice.</a:t>
            </a:r>
          </a:p>
          <a:p>
            <a:endParaRPr lang="en-US" b="1" dirty="0">
              <a:solidFill>
                <a:srgbClr val="000000"/>
              </a:solidFill>
              <a:latin typeface="Arial"/>
              <a:cs typeface="Arial"/>
              <a:sym typeface="Arial"/>
            </a:endParaRPr>
          </a:p>
        </p:txBody>
      </p:sp>
      <p:sp>
        <p:nvSpPr>
          <p:cNvPr id="4" name="Slide Number Placeholder 3"/>
          <p:cNvSpPr>
            <a:spLocks noGrp="1"/>
          </p:cNvSpPr>
          <p:nvPr>
            <p:ph type="sldNum" idx="12"/>
          </p:nvPr>
        </p:nvSpPr>
        <p:spPr/>
        <p:txBody>
          <a:bodyPr/>
          <a:lstStyle/>
          <a:p>
            <a:pPr algn="r" defTabSz="932414">
              <a:buClrTx/>
              <a:defRPr/>
            </a:pPr>
            <a:fld id="{00000000-1234-1234-1234-123412341234}" type="slidenum">
              <a:rPr lang="en-US" sz="1200" kern="1200">
                <a:solidFill>
                  <a:prstClr val="black"/>
                </a:solidFill>
                <a:latin typeface="Calibri"/>
                <a:ea typeface="Calibri"/>
                <a:cs typeface="Calibri"/>
                <a:sym typeface="Calibri"/>
              </a:rPr>
              <a:pPr algn="r" defTabSz="932414">
                <a:buClrTx/>
                <a:defRPr/>
              </a:pPr>
              <a:t>6</a:t>
            </a:fld>
            <a:endParaRPr lang="en-US" sz="1200" kern="1200">
              <a:solidFill>
                <a:prstClr val="black"/>
              </a:solidFill>
              <a:latin typeface="Calibri"/>
              <a:ea typeface="Calibri"/>
              <a:cs typeface="Calibri"/>
              <a:sym typeface="Calibri"/>
            </a:endParaRPr>
          </a:p>
        </p:txBody>
      </p:sp>
    </p:spTree>
    <p:extLst>
      <p:ext uri="{BB962C8B-B14F-4D97-AF65-F5344CB8AC3E}">
        <p14:creationId xmlns:p14="http://schemas.microsoft.com/office/powerpoint/2010/main" val="500004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a:lnSpc>
                <a:spcPct val="107000"/>
              </a:lnSpc>
              <a:spcAft>
                <a:spcPts val="800"/>
              </a:spcAft>
            </a:pPr>
            <a:r>
              <a:rPr lang="en-US" sz="1200" b="1" dirty="0"/>
              <a:t>KATE: </a:t>
            </a:r>
            <a:r>
              <a:rPr lang="en-US" sz="1200" b="1" dirty="0">
                <a:effectLst/>
                <a:ea typeface="DengXian"/>
              </a:rPr>
              <a:t>These are the groups that support the work of ST, not all contribute financially, some provide in-kind contributions, such as free tables at their conferences.</a:t>
            </a:r>
            <a:r>
              <a:rPr lang="en-US" b="1" dirty="0">
                <a:ea typeface="DengXian"/>
              </a:rPr>
              <a:t> </a:t>
            </a:r>
            <a:r>
              <a:rPr lang="en-US" sz="1200" b="1" dirty="0">
                <a:effectLst/>
                <a:ea typeface="DengXian"/>
              </a:rPr>
              <a:t> I would like to highlight the</a:t>
            </a:r>
            <a:r>
              <a:rPr lang="en-US" b="1" dirty="0">
                <a:ea typeface="DengXian"/>
              </a:rPr>
              <a:t> </a:t>
            </a:r>
            <a:r>
              <a:rPr lang="en-US" sz="1200" b="1" dirty="0">
                <a:effectLst/>
                <a:ea typeface="DengXian"/>
              </a:rPr>
              <a:t> importance of multi-stakeholder “buy in” especially from state level groups, it helps validate the program, gives it exposure, and helps with funding opportunities.</a:t>
            </a:r>
            <a:r>
              <a:rPr lang="en-US" b="1" dirty="0">
                <a:ea typeface="DengXian"/>
              </a:rPr>
              <a:t> </a:t>
            </a:r>
            <a:r>
              <a:rPr lang="en-US" sz="1200" b="1" dirty="0">
                <a:effectLst/>
                <a:ea typeface="DengXian"/>
              </a:rPr>
              <a:t> Smooth Transitions is led by an interdisciplinary group that meets quarterly and provides direction to the program.</a:t>
            </a:r>
            <a:r>
              <a:rPr lang="en-US" b="1" dirty="0">
                <a:ea typeface="DengXian"/>
              </a:rPr>
              <a:t>  </a:t>
            </a:r>
            <a:r>
              <a:rPr lang="en-US" sz="1200" b="1" dirty="0">
                <a:effectLst/>
                <a:ea typeface="DengXian"/>
              </a:rPr>
              <a:t> There is representation from OB, CNMs, EMS, LMs, WSHA, PEDs, Neonatology, MFM, NURSING, the DOH, the Health Care Authority (HCA), a doula, and a consumer.</a:t>
            </a:r>
            <a:r>
              <a:rPr lang="en-US" b="1" dirty="0">
                <a:ea typeface="DengXian"/>
              </a:rPr>
              <a:t> </a:t>
            </a:r>
            <a:r>
              <a:rPr lang="en-US" sz="1200" b="1" dirty="0">
                <a:effectLst/>
                <a:ea typeface="DengXian"/>
              </a:rPr>
              <a:t> NEXT SLIDE, please.</a:t>
            </a:r>
            <a:endParaRPr lang="en-US" sz="1200" dirty="0">
              <a:effectLst/>
              <a:ea typeface="DengXian"/>
            </a:endParaRPr>
          </a:p>
          <a:p>
            <a:pPr marL="0" marR="0" lvl="0" indent="0" algn="l" rtl="0">
              <a:lnSpc>
                <a:spcPct val="100000"/>
              </a:lnSpc>
              <a:spcBef>
                <a:spcPts val="0"/>
              </a:spcBef>
              <a:spcAft>
                <a:spcPts val="0"/>
              </a:spcAft>
              <a:buClr>
                <a:schemeClr val="lt1"/>
              </a:buClr>
              <a:buSzPts val="1200"/>
              <a:buFont typeface="Calibri"/>
              <a:buNone/>
            </a:pPr>
            <a:endParaRPr lang="en-US" b="1" dirty="0"/>
          </a:p>
        </p:txBody>
      </p:sp>
      <p:sp>
        <p:nvSpPr>
          <p:cNvPr id="184" name="Google Shape;184;p2:notes"/>
          <p:cNvSpPr txBox="1">
            <a:spLocks noGrp="1"/>
          </p:cNvSpPr>
          <p:nvPr>
            <p:ph type="sldNum" idx="12"/>
          </p:nvPr>
        </p:nvSpPr>
        <p:spPr>
          <a:xfrm>
            <a:off x="0" y="8846554"/>
            <a:ext cx="6856413" cy="46731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4: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4:notes"/>
          <p:cNvSpPr txBox="1">
            <a:spLocks noGrp="1"/>
          </p:cNvSpPr>
          <p:nvPr>
            <p:ph type="body" idx="1"/>
          </p:nvPr>
        </p:nvSpPr>
        <p:spPr>
          <a:xfrm>
            <a:off x="685800" y="4482296"/>
            <a:ext cx="5486400" cy="3667334"/>
          </a:xfrm>
          <a:prstGeom prst="rect">
            <a:avLst/>
          </a:prstGeom>
          <a:noFill/>
          <a:ln>
            <a:noFill/>
          </a:ln>
        </p:spPr>
        <p:txBody>
          <a:bodyPr spcFirstLastPara="1" wrap="square" lIns="91425" tIns="45700" rIns="91425" bIns="45700" anchor="t" anchorCtr="0">
            <a:noAutofit/>
          </a:bodyPr>
          <a:lstStyle/>
          <a:p>
            <a:pPr marL="0" indent="0"/>
            <a:r>
              <a:rPr lang="en-US" b="1" dirty="0"/>
              <a:t>KATE: Here are the program’s Mission and Goals. We want to make sure you all know that, when we talk about shared responsibility, we really mean it.  When we present to hospitals, of course, we focus primarily on what </a:t>
            </a:r>
            <a:r>
              <a:rPr lang="en-US" b="1" i="1" dirty="0"/>
              <a:t>you</a:t>
            </a:r>
            <a:r>
              <a:rPr lang="en-US" b="1" dirty="0"/>
              <a:t> can do to improve transfers from planned community-based births.  But we’re equally committed to engaging midwives in this conversation about best practices with regard to hospital transfers, as well as EMS providers. There’s work to do on all sides. </a:t>
            </a:r>
          </a:p>
          <a:p>
            <a:pPr marL="0" lvl="0" indent="0" algn="l" rtl="0">
              <a:spcBef>
                <a:spcPts val="0"/>
              </a:spcBef>
              <a:spcAft>
                <a:spcPts val="0"/>
              </a:spcAft>
              <a:buNone/>
            </a:pPr>
            <a:endParaRPr lang="en-US" b="1"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b="1" dirty="0"/>
              <a:t>We recently updated and expanded the 1</a:t>
            </a:r>
            <a:r>
              <a:rPr lang="en-US" b="1" baseline="30000" dirty="0"/>
              <a:t>st</a:t>
            </a:r>
            <a:r>
              <a:rPr lang="en-US" b="1" dirty="0"/>
              <a:t> goal to include whole person safety which refers to </a:t>
            </a:r>
            <a:r>
              <a:rPr lang="en-US" b="1" dirty="0">
                <a:latin typeface="Calibri" panose="020F0502020204030204" pitchFamily="34" charset="0"/>
                <a:cs typeface="Calibri" panose="020F0502020204030204" pitchFamily="34" charset="0"/>
              </a:rPr>
              <a:t>how </a:t>
            </a:r>
            <a:r>
              <a:rPr lang="en-US" b="1" i="0" dirty="0">
                <a:solidFill>
                  <a:srgbClr val="000000"/>
                </a:solidFill>
                <a:effectLst/>
                <a:latin typeface="Calibri" panose="020F0502020204030204" pitchFamily="34" charset="0"/>
                <a:cs typeface="Calibri" panose="020F0502020204030204" pitchFamily="34" charset="0"/>
              </a:rPr>
              <a:t>Smooth Transitions considers “safety” to encompass emotional, psychological, social, cultural, spiritual, and physical processes and outcomes.  </a:t>
            </a:r>
            <a:r>
              <a:rPr lang="en-US" b="1" dirty="0"/>
              <a:t>NEXT SLIDE, please.</a:t>
            </a:r>
            <a:endParaRPr b="1" dirty="0"/>
          </a:p>
        </p:txBody>
      </p:sp>
      <p:sp>
        <p:nvSpPr>
          <p:cNvPr id="207" name="Google Shape;207;p4:notes"/>
          <p:cNvSpPr txBox="1">
            <a:spLocks noGrp="1"/>
          </p:cNvSpPr>
          <p:nvPr>
            <p:ph type="sldNum" idx="12"/>
          </p:nvPr>
        </p:nvSpPr>
        <p:spPr>
          <a:xfrm>
            <a:off x="68580" y="8846554"/>
            <a:ext cx="6787833" cy="46731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8</a:t>
            </a:fld>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b="1" dirty="0"/>
              <a:t>SARAH: This slide shows the main program components. </a:t>
            </a:r>
            <a:r>
              <a:rPr lang="en-US" sz="1200" b="1" i="0" u="none" strike="noStrike" dirty="0">
                <a:solidFill>
                  <a:srgbClr val="000000"/>
                </a:solidFill>
                <a:effectLst/>
                <a:latin typeface="Arial" panose="020B0604020202020204" pitchFamily="34" charset="0"/>
              </a:rPr>
              <a:t>What we have found is that our entire QI cycle is essential to making the program successful. Each of these basic steps is integral in improving transfers. </a:t>
            </a:r>
            <a:r>
              <a:rPr lang="en-US" sz="1200" b="1" dirty="0"/>
              <a:t>One of the most important things we seek to do in these hospital presentations is to fill in knowledge gaps about who community midwives are, their scope of practice, what their training is, what kind of medications and equipment they carry, what kinds of guidelines they abide by, etc.</a:t>
            </a:r>
            <a:r>
              <a:rPr lang="en-US" sz="1200" b="1" baseline="0" dirty="0"/>
              <a:t>   The next few slides illustrate some of that information we present to hospitals.  T</a:t>
            </a:r>
            <a:r>
              <a:rPr lang="en-US" b="1" dirty="0"/>
              <a:t>o help hospital providers and staff and EMS personnel better understand licensed midwives in WA state, ST developed an infographic to demonstrate education and training, scope of practice, professional information, statistics, and relevant research.  It contains live links and a QR code to the resources referenced for hard copy use.  This infographic is on our resource page.  We hope this is a useful tool to promote greater understanding about the care that community midwives provide to birthing people and their babies.   NEXT SLIDE, PLEASE</a:t>
            </a:r>
          </a:p>
        </p:txBody>
      </p:sp>
      <p:sp>
        <p:nvSpPr>
          <p:cNvPr id="4" name="Slide Number Placeholder 3"/>
          <p:cNvSpPr>
            <a:spLocks noGrp="1"/>
          </p:cNvSpPr>
          <p:nvPr>
            <p:ph type="sldNum" sz="quarter" idx="5"/>
          </p:nvPr>
        </p:nvSpPr>
        <p:spPr>
          <a:xfrm>
            <a:off x="0" y="8846554"/>
            <a:ext cx="6856413" cy="467310"/>
          </a:xfrm>
        </p:spPr>
        <p: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fld id="{DA86E6FD-4F2D-4CC5-95ED-910CDAABAB0E}"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90732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93" name="Google Shape;9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9F87-FA9C-2F4F-8069-8BDB56114A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9537D3-6928-9642-B493-A3BA8CFE5F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A9ECBA-3549-CE47-8660-D667CF0074AE}"/>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5" name="Footer Placeholder 4">
            <a:extLst>
              <a:ext uri="{FF2B5EF4-FFF2-40B4-BE49-F238E27FC236}">
                <a16:creationId xmlns:a16="http://schemas.microsoft.com/office/drawing/2014/main" id="{70FB3AF5-6C42-B941-A4AF-7D7A785EE5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719A8-B724-7146-9A8B-1A4BF34ED06E}"/>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047135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D78D6-C19C-854F-AEFF-842418489C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A11AD8E-C497-7C4A-B5C0-869FF2D37E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2328C9-3791-B642-B3C6-80DE2DC21E29}"/>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5" name="Footer Placeholder 4">
            <a:extLst>
              <a:ext uri="{FF2B5EF4-FFF2-40B4-BE49-F238E27FC236}">
                <a16:creationId xmlns:a16="http://schemas.microsoft.com/office/drawing/2014/main" id="{FEF8C356-81D8-104E-927A-84DC195517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62C9A-D09D-444A-82A3-7CA4D3866C11}"/>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11270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AAA40-2E4F-1648-A55E-DC21FE7E942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4BAD404-FF22-7848-B261-58D81C9F19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C58BD1-2AA7-F344-B312-613C87ADB198}"/>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5" name="Footer Placeholder 4">
            <a:extLst>
              <a:ext uri="{FF2B5EF4-FFF2-40B4-BE49-F238E27FC236}">
                <a16:creationId xmlns:a16="http://schemas.microsoft.com/office/drawing/2014/main" id="{308288D6-DAD9-EE47-9D4F-734FB363C2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C56297-5C40-AD41-BA9C-41B82F5B9899}"/>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844174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F28E-A9AA-C544-B4D8-55F785250F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67A0990-9F71-D647-A51F-EF60E8C170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510544-B2F8-3841-A96C-70D893A669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3453DB-FC23-D640-9626-FCE13D30AED5}"/>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6" name="Footer Placeholder 5">
            <a:extLst>
              <a:ext uri="{FF2B5EF4-FFF2-40B4-BE49-F238E27FC236}">
                <a16:creationId xmlns:a16="http://schemas.microsoft.com/office/drawing/2014/main" id="{6DF85F07-713C-4D43-8040-7C31B1BDF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1298C0-7FF9-9242-BD5E-935A3FA0DDA0}"/>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5049085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60E9-39D1-3C43-BEF5-639F6497C9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E136CE-B6CF-6E41-920E-A182B040C67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9487CE-8C2C-EE4A-B0B7-C7F4512EA50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E7F42E-60DB-5942-992E-265AE753C7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B7BAD3-FE0A-A940-A731-DFBDDB1273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1D095D-9014-1B46-9854-166B5451AE61}"/>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8" name="Footer Placeholder 7">
            <a:extLst>
              <a:ext uri="{FF2B5EF4-FFF2-40B4-BE49-F238E27FC236}">
                <a16:creationId xmlns:a16="http://schemas.microsoft.com/office/drawing/2014/main" id="{73140120-6989-C541-8942-7C38841D58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542F0C-BBFB-084F-810E-1A714EE58049}"/>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053371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0159E-66CE-EB42-B3E2-7024683397D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FDD746-AF83-E844-95E2-9E5EE86E31D3}"/>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4" name="Footer Placeholder 3">
            <a:extLst>
              <a:ext uri="{FF2B5EF4-FFF2-40B4-BE49-F238E27FC236}">
                <a16:creationId xmlns:a16="http://schemas.microsoft.com/office/drawing/2014/main" id="{327BBD5F-DD3C-0944-BB85-15AF7A8200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5D5B61-1010-6543-B7D7-455409A0D8AB}"/>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1340351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9B20241-0D16-8747-B2A3-FF7E15267E58}"/>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3" name="Footer Placeholder 2">
            <a:extLst>
              <a:ext uri="{FF2B5EF4-FFF2-40B4-BE49-F238E27FC236}">
                <a16:creationId xmlns:a16="http://schemas.microsoft.com/office/drawing/2014/main" id="{9DF8157F-7F2F-2A45-86B6-D9E2CAFA88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26613C-7DDF-0540-A433-CE5B1661954E}"/>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32235538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1A868-5994-DC45-B94F-7B37A5B7E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982AE6-F021-4246-B64D-5C5E004084F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EE2252-85E2-C947-A789-3A0FE552A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E0693-D614-A04C-92EE-832B21B495D7}"/>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6" name="Footer Placeholder 5">
            <a:extLst>
              <a:ext uri="{FF2B5EF4-FFF2-40B4-BE49-F238E27FC236}">
                <a16:creationId xmlns:a16="http://schemas.microsoft.com/office/drawing/2014/main" id="{6C2EB168-638D-A642-A701-BF3EC4EF09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E7B934-D73D-2344-A77C-F4F8ABABFA04}"/>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3784769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C4BBA-B875-084B-98D4-C337B0D1F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0A46049-96DA-5E47-BA07-CE2D0E2970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B028B73-1AF1-A847-A5A9-49646494D3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9CB5EA-EA52-E549-8361-1F12B2009298}"/>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6" name="Footer Placeholder 5">
            <a:extLst>
              <a:ext uri="{FF2B5EF4-FFF2-40B4-BE49-F238E27FC236}">
                <a16:creationId xmlns:a16="http://schemas.microsoft.com/office/drawing/2014/main" id="{3E66D3AB-7640-EF41-BFE8-CDE90FADF0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AC897F-D6DC-5141-A10C-3A2D6A8E40CE}"/>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38677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A4F4D-6578-9B48-B71D-C89F7C06D24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765838-CE98-0241-8611-ECEFE0384B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912DDE-722D-E24E-8988-04D875C26C07}"/>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5" name="Footer Placeholder 4">
            <a:extLst>
              <a:ext uri="{FF2B5EF4-FFF2-40B4-BE49-F238E27FC236}">
                <a16:creationId xmlns:a16="http://schemas.microsoft.com/office/drawing/2014/main" id="{BD428188-7400-C342-9713-ECEFB8C1C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5A4A1-A429-EA42-A4C3-F28118EC531A}"/>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24022356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F9644-65E1-4943-AF5D-E6D6BEA564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1043DAA-4506-E641-AB31-20068F0FCB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C0D453-3F83-874A-88CA-94187272E9D0}"/>
              </a:ext>
            </a:extLst>
          </p:cNvPr>
          <p:cNvSpPr>
            <a:spLocks noGrp="1"/>
          </p:cNvSpPr>
          <p:nvPr>
            <p:ph type="dt" sz="half" idx="10"/>
          </p:nvPr>
        </p:nvSpPr>
        <p:spPr/>
        <p:txBody>
          <a:bodyPr/>
          <a:lstStyle/>
          <a:p>
            <a:fld id="{5F99F853-D0FE-4D33-9E49-2B45D6B1131D}" type="datetimeFigureOut">
              <a:rPr lang="en-US" smtClean="0"/>
              <a:t>6/24/2024</a:t>
            </a:fld>
            <a:endParaRPr lang="en-US"/>
          </a:p>
        </p:txBody>
      </p:sp>
      <p:sp>
        <p:nvSpPr>
          <p:cNvPr id="5" name="Footer Placeholder 4">
            <a:extLst>
              <a:ext uri="{FF2B5EF4-FFF2-40B4-BE49-F238E27FC236}">
                <a16:creationId xmlns:a16="http://schemas.microsoft.com/office/drawing/2014/main" id="{0D1F441D-FF73-EE44-BC00-93BFBB45ED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ED14C9-35A9-8C4C-B4F4-54E21B496A17}"/>
              </a:ext>
            </a:extLst>
          </p:cNvPr>
          <p:cNvSpPr>
            <a:spLocks noGrp="1"/>
          </p:cNvSpPr>
          <p:nvPr>
            <p:ph type="sldNum" sz="quarter" idx="12"/>
          </p:nvPr>
        </p:nvSpPr>
        <p:spPr/>
        <p:txBody>
          <a:bodyPr/>
          <a:lstStyle/>
          <a:p>
            <a:fld id="{B978B0EB-15B1-49C0-BD48-86903FD8A4C6}" type="slidenum">
              <a:rPr lang="en-US" smtClean="0"/>
              <a:t>‹#›</a:t>
            </a:fld>
            <a:endParaRPr lang="en-US"/>
          </a:p>
        </p:txBody>
      </p:sp>
    </p:spTree>
    <p:extLst>
      <p:ext uri="{BB962C8B-B14F-4D97-AF65-F5344CB8AC3E}">
        <p14:creationId xmlns:p14="http://schemas.microsoft.com/office/powerpoint/2010/main" val="3351338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18" name="Google Shape;1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57668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1"/>
        <p:cNvGrpSpPr/>
        <p:nvPr/>
      </p:nvGrpSpPr>
      <p:grpSpPr>
        <a:xfrm>
          <a:off x="0" y="0"/>
          <a:ext cx="0" cy="0"/>
          <a:chOff x="0" y="0"/>
          <a:chExt cx="0" cy="0"/>
        </a:xfrm>
      </p:grpSpPr>
      <p:sp>
        <p:nvSpPr>
          <p:cNvPr id="22" name="Google Shape;22;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4" name="Google Shape;24;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014120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2" name="Google Shape;16;p2">
            <a:extLst>
              <a:ext uri="{FF2B5EF4-FFF2-40B4-BE49-F238E27FC236}">
                <a16:creationId xmlns:a16="http://schemas.microsoft.com/office/drawing/2014/main" id="{07B2A3AA-DC13-49B2-35C2-8CFE103322C4}"/>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endParaRPr lang="en-US"/>
          </a:p>
        </p:txBody>
      </p:sp>
      <p:sp>
        <p:nvSpPr>
          <p:cNvPr id="3" name="Google Shape;17;p2">
            <a:extLst>
              <a:ext uri="{FF2B5EF4-FFF2-40B4-BE49-F238E27FC236}">
                <a16:creationId xmlns:a16="http://schemas.microsoft.com/office/drawing/2014/main" id="{DB660589-C1B9-6476-28F7-9C1B68693CBD}"/>
              </a:ext>
            </a:extLst>
          </p:cNvPr>
          <p:cNvSpPr txBox="1">
            <a:spLocks noGrp="1"/>
          </p:cNvSpPr>
          <p:nvPr>
            <p:ph type="subTitle" idx="1"/>
          </p:nvPr>
        </p:nvSpPr>
        <p:spPr>
          <a:xfrm>
            <a:off x="1524003" y="3602041"/>
            <a:ext cx="9144000" cy="1655758"/>
          </a:xfrm>
        </p:spPr>
        <p:txBody>
          <a:bodyPr anchorCtr="1"/>
          <a:lstStyle>
            <a:lvl1pPr algn="ctr">
              <a:buNone/>
              <a:defRPr sz="2400"/>
            </a:lvl1pPr>
          </a:lstStyle>
          <a:p>
            <a:pPr lvl="0"/>
            <a:endParaRPr lang="en-US"/>
          </a:p>
        </p:txBody>
      </p:sp>
      <p:sp>
        <p:nvSpPr>
          <p:cNvPr id="4" name="Google Shape;18;p2">
            <a:extLst>
              <a:ext uri="{FF2B5EF4-FFF2-40B4-BE49-F238E27FC236}">
                <a16:creationId xmlns:a16="http://schemas.microsoft.com/office/drawing/2014/main" id="{810DCEDD-8C9C-1A46-6862-B155E5D5704E}"/>
              </a:ext>
            </a:extLst>
          </p:cNvPr>
          <p:cNvSpPr txBox="1">
            <a:spLocks noGrp="1"/>
          </p:cNvSpPr>
          <p:nvPr>
            <p:ph type="dt" sz="half" idx="7"/>
          </p:nvPr>
        </p:nvSpPr>
        <p:spPr/>
        <p:txBody>
          <a:bodyPr/>
          <a:lstStyle>
            <a:lvl1pPr>
              <a:defRPr/>
            </a:lvl1pPr>
          </a:lstStyle>
          <a:p>
            <a:pPr lvl="0"/>
            <a:endParaRPr lang="en-US"/>
          </a:p>
        </p:txBody>
      </p:sp>
      <p:sp>
        <p:nvSpPr>
          <p:cNvPr id="5" name="Google Shape;19;p2">
            <a:extLst>
              <a:ext uri="{FF2B5EF4-FFF2-40B4-BE49-F238E27FC236}">
                <a16:creationId xmlns:a16="http://schemas.microsoft.com/office/drawing/2014/main" id="{AE3F8358-4FDC-62D9-FF51-D949E2645F55}"/>
              </a:ext>
            </a:extLst>
          </p:cNvPr>
          <p:cNvSpPr txBox="1">
            <a:spLocks noGrp="1"/>
          </p:cNvSpPr>
          <p:nvPr>
            <p:ph type="ftr" sz="quarter" idx="9"/>
          </p:nvPr>
        </p:nvSpPr>
        <p:spPr/>
        <p:txBody>
          <a:bodyPr/>
          <a:lstStyle>
            <a:lvl1pPr>
              <a:defRPr/>
            </a:lvl1pPr>
          </a:lstStyle>
          <a:p>
            <a:pPr lvl="0"/>
            <a:endParaRPr lang="en-US"/>
          </a:p>
        </p:txBody>
      </p:sp>
      <p:sp>
        <p:nvSpPr>
          <p:cNvPr id="6" name="Google Shape;20;p2">
            <a:extLst>
              <a:ext uri="{FF2B5EF4-FFF2-40B4-BE49-F238E27FC236}">
                <a16:creationId xmlns:a16="http://schemas.microsoft.com/office/drawing/2014/main" id="{6A69DDA2-97B2-8B7F-C9D2-55356719C739}"/>
              </a:ext>
            </a:extLst>
          </p:cNvPr>
          <p:cNvSpPr txBox="1">
            <a:spLocks noGrp="1"/>
          </p:cNvSpPr>
          <p:nvPr>
            <p:ph type="sldNum" sz="quarter" idx="8"/>
          </p:nvPr>
        </p:nvSpPr>
        <p:spPr/>
        <p:txBody>
          <a:bodyPr/>
          <a:lstStyle>
            <a:lvl1pPr>
              <a:defRPr/>
            </a:lvl1pPr>
          </a:lstStyle>
          <a:p>
            <a:pPr lvl="0"/>
            <a:fld id="{79FFAB74-7FF7-42F9-B2C5-913B95E481A0}" type="slidenum">
              <a:t>‹#›</a:t>
            </a:fld>
            <a:endParaRPr lang="en-US"/>
          </a:p>
        </p:txBody>
      </p:sp>
    </p:spTree>
    <p:extLst>
      <p:ext uri="{BB962C8B-B14F-4D97-AF65-F5344CB8AC3E}">
        <p14:creationId xmlns:p14="http://schemas.microsoft.com/office/powerpoint/2010/main" val="800658908"/>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OBJECT">
    <p:spTree>
      <p:nvGrpSpPr>
        <p:cNvPr id="1" name=""/>
        <p:cNvGrpSpPr/>
        <p:nvPr/>
      </p:nvGrpSpPr>
      <p:grpSpPr>
        <a:xfrm>
          <a:off x="0" y="0"/>
          <a:ext cx="0" cy="0"/>
          <a:chOff x="0" y="0"/>
          <a:chExt cx="0" cy="0"/>
        </a:xfrm>
      </p:grpSpPr>
      <p:sp>
        <p:nvSpPr>
          <p:cNvPr id="2" name="Google Shape;22;p3">
            <a:extLst>
              <a:ext uri="{FF2B5EF4-FFF2-40B4-BE49-F238E27FC236}">
                <a16:creationId xmlns:a16="http://schemas.microsoft.com/office/drawing/2014/main" id="{227F86D1-BACE-B45F-195D-FDBFB8BC13F9}"/>
              </a:ext>
            </a:extLst>
          </p:cNvPr>
          <p:cNvSpPr txBox="1">
            <a:spLocks noGrp="1"/>
          </p:cNvSpPr>
          <p:nvPr>
            <p:ph type="title"/>
          </p:nvPr>
        </p:nvSpPr>
        <p:spPr/>
        <p:txBody>
          <a:bodyPr/>
          <a:lstStyle>
            <a:lvl1pPr>
              <a:defRPr/>
            </a:lvl1pPr>
          </a:lstStyle>
          <a:p>
            <a:pPr lvl="0"/>
            <a:endParaRPr lang="en-US"/>
          </a:p>
        </p:txBody>
      </p:sp>
      <p:sp>
        <p:nvSpPr>
          <p:cNvPr id="3" name="Google Shape;23;p3">
            <a:extLst>
              <a:ext uri="{FF2B5EF4-FFF2-40B4-BE49-F238E27FC236}">
                <a16:creationId xmlns:a16="http://schemas.microsoft.com/office/drawing/2014/main" id="{4287F831-40A1-16CC-2E9A-E10E65F07C5E}"/>
              </a:ext>
            </a:extLst>
          </p:cNvPr>
          <p:cNvSpPr txBox="1">
            <a:spLocks noGrp="1"/>
          </p:cNvSpPr>
          <p:nvPr>
            <p:ph idx="1"/>
          </p:nvPr>
        </p:nvSpPr>
        <p:spPr/>
        <p:txBody>
          <a:bodyPr/>
          <a:lstStyle>
            <a:lvl1pPr indent="-342900">
              <a:buSzPts val="1800"/>
              <a:defRPr/>
            </a:lvl1pPr>
          </a:lstStyle>
          <a:p>
            <a:pPr lvl="0"/>
            <a:endParaRPr lang="en-US"/>
          </a:p>
        </p:txBody>
      </p:sp>
      <p:sp>
        <p:nvSpPr>
          <p:cNvPr id="4" name="Google Shape;24;p3">
            <a:extLst>
              <a:ext uri="{FF2B5EF4-FFF2-40B4-BE49-F238E27FC236}">
                <a16:creationId xmlns:a16="http://schemas.microsoft.com/office/drawing/2014/main" id="{A450318F-65FC-A3B1-3E73-7E9A52A9CB86}"/>
              </a:ext>
            </a:extLst>
          </p:cNvPr>
          <p:cNvSpPr txBox="1">
            <a:spLocks noGrp="1"/>
          </p:cNvSpPr>
          <p:nvPr>
            <p:ph type="dt" sz="half" idx="7"/>
          </p:nvPr>
        </p:nvSpPr>
        <p:spPr/>
        <p:txBody>
          <a:bodyPr/>
          <a:lstStyle>
            <a:lvl1pPr>
              <a:defRPr/>
            </a:lvl1pPr>
          </a:lstStyle>
          <a:p>
            <a:pPr lvl="0"/>
            <a:endParaRPr lang="en-US"/>
          </a:p>
        </p:txBody>
      </p:sp>
      <p:sp>
        <p:nvSpPr>
          <p:cNvPr id="5" name="Google Shape;25;p3">
            <a:extLst>
              <a:ext uri="{FF2B5EF4-FFF2-40B4-BE49-F238E27FC236}">
                <a16:creationId xmlns:a16="http://schemas.microsoft.com/office/drawing/2014/main" id="{A385D3EB-CF3C-04DA-E0C6-B810960AAC05}"/>
              </a:ext>
            </a:extLst>
          </p:cNvPr>
          <p:cNvSpPr txBox="1">
            <a:spLocks noGrp="1"/>
          </p:cNvSpPr>
          <p:nvPr>
            <p:ph type="ftr" sz="quarter" idx="9"/>
          </p:nvPr>
        </p:nvSpPr>
        <p:spPr/>
        <p:txBody>
          <a:bodyPr/>
          <a:lstStyle>
            <a:lvl1pPr>
              <a:defRPr/>
            </a:lvl1pPr>
          </a:lstStyle>
          <a:p>
            <a:pPr lvl="0"/>
            <a:endParaRPr lang="en-US"/>
          </a:p>
        </p:txBody>
      </p:sp>
      <p:sp>
        <p:nvSpPr>
          <p:cNvPr id="6" name="Google Shape;26;p3">
            <a:extLst>
              <a:ext uri="{FF2B5EF4-FFF2-40B4-BE49-F238E27FC236}">
                <a16:creationId xmlns:a16="http://schemas.microsoft.com/office/drawing/2014/main" id="{A81C0473-3025-EA1F-A585-903D2BE90492}"/>
              </a:ext>
            </a:extLst>
          </p:cNvPr>
          <p:cNvSpPr txBox="1">
            <a:spLocks noGrp="1"/>
          </p:cNvSpPr>
          <p:nvPr>
            <p:ph type="sldNum" sz="quarter" idx="8"/>
          </p:nvPr>
        </p:nvSpPr>
        <p:spPr/>
        <p:txBody>
          <a:bodyPr/>
          <a:lstStyle>
            <a:lvl1pPr>
              <a:defRPr/>
            </a:lvl1pPr>
          </a:lstStyle>
          <a:p>
            <a:pPr lvl="0"/>
            <a:fld id="{1124146F-A66F-4EAD-8864-1299EE57E9C4}" type="slidenum">
              <a:t>‹#›</a:t>
            </a:fld>
            <a:endParaRPr lang="en-US"/>
          </a:p>
        </p:txBody>
      </p:sp>
    </p:spTree>
    <p:extLst>
      <p:ext uri="{BB962C8B-B14F-4D97-AF65-F5344CB8AC3E}">
        <p14:creationId xmlns:p14="http://schemas.microsoft.com/office/powerpoint/2010/main" val="2876137313"/>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_HEADER">
    <p:spTree>
      <p:nvGrpSpPr>
        <p:cNvPr id="1" name=""/>
        <p:cNvGrpSpPr/>
        <p:nvPr/>
      </p:nvGrpSpPr>
      <p:grpSpPr>
        <a:xfrm>
          <a:off x="0" y="0"/>
          <a:ext cx="0" cy="0"/>
          <a:chOff x="0" y="0"/>
          <a:chExt cx="0" cy="0"/>
        </a:xfrm>
      </p:grpSpPr>
      <p:sp>
        <p:nvSpPr>
          <p:cNvPr id="2" name="Google Shape;32;p5">
            <a:extLst>
              <a:ext uri="{FF2B5EF4-FFF2-40B4-BE49-F238E27FC236}">
                <a16:creationId xmlns:a16="http://schemas.microsoft.com/office/drawing/2014/main" id="{6745C811-41D4-A52D-DAA4-884109CFF57D}"/>
              </a:ext>
            </a:extLst>
          </p:cNvPr>
          <p:cNvSpPr txBox="1">
            <a:spLocks noGrp="1"/>
          </p:cNvSpPr>
          <p:nvPr>
            <p:ph type="title"/>
          </p:nvPr>
        </p:nvSpPr>
        <p:spPr>
          <a:xfrm>
            <a:off x="831847" y="1709735"/>
            <a:ext cx="10515600" cy="2852735"/>
          </a:xfrm>
        </p:spPr>
        <p:txBody>
          <a:bodyPr anchor="b"/>
          <a:lstStyle>
            <a:lvl1pPr>
              <a:defRPr sz="6000"/>
            </a:lvl1pPr>
          </a:lstStyle>
          <a:p>
            <a:pPr lvl="0"/>
            <a:endParaRPr lang="en-US"/>
          </a:p>
        </p:txBody>
      </p:sp>
      <p:sp>
        <p:nvSpPr>
          <p:cNvPr id="3" name="Google Shape;33;p5">
            <a:extLst>
              <a:ext uri="{FF2B5EF4-FFF2-40B4-BE49-F238E27FC236}">
                <a16:creationId xmlns:a16="http://schemas.microsoft.com/office/drawing/2014/main" id="{4A0D36F9-3E03-C442-1D5F-B807DC6A71CA}"/>
              </a:ext>
            </a:extLst>
          </p:cNvPr>
          <p:cNvSpPr txBox="1">
            <a:spLocks noGrp="1"/>
          </p:cNvSpPr>
          <p:nvPr>
            <p:ph type="body" idx="1"/>
          </p:nvPr>
        </p:nvSpPr>
        <p:spPr>
          <a:xfrm>
            <a:off x="831847" y="4589465"/>
            <a:ext cx="10515600" cy="1500182"/>
          </a:xfrm>
        </p:spPr>
        <p:txBody>
          <a:bodyPr/>
          <a:lstStyle>
            <a:lvl1pPr indent="-228600">
              <a:buNone/>
              <a:defRPr sz="2400">
                <a:solidFill>
                  <a:srgbClr val="888888"/>
                </a:solidFill>
              </a:defRPr>
            </a:lvl1pPr>
          </a:lstStyle>
          <a:p>
            <a:pPr lvl="0"/>
            <a:endParaRPr lang="en-US"/>
          </a:p>
        </p:txBody>
      </p:sp>
      <p:sp>
        <p:nvSpPr>
          <p:cNvPr id="4" name="Google Shape;34;p5">
            <a:extLst>
              <a:ext uri="{FF2B5EF4-FFF2-40B4-BE49-F238E27FC236}">
                <a16:creationId xmlns:a16="http://schemas.microsoft.com/office/drawing/2014/main" id="{B7DFCE96-B1A7-AC2B-0EE9-FF2C96381A7F}"/>
              </a:ext>
            </a:extLst>
          </p:cNvPr>
          <p:cNvSpPr txBox="1">
            <a:spLocks noGrp="1"/>
          </p:cNvSpPr>
          <p:nvPr>
            <p:ph type="dt" sz="half" idx="7"/>
          </p:nvPr>
        </p:nvSpPr>
        <p:spPr/>
        <p:txBody>
          <a:bodyPr/>
          <a:lstStyle>
            <a:lvl1pPr>
              <a:defRPr/>
            </a:lvl1pPr>
          </a:lstStyle>
          <a:p>
            <a:pPr lvl="0"/>
            <a:endParaRPr lang="en-US"/>
          </a:p>
        </p:txBody>
      </p:sp>
      <p:sp>
        <p:nvSpPr>
          <p:cNvPr id="5" name="Google Shape;35;p5">
            <a:extLst>
              <a:ext uri="{FF2B5EF4-FFF2-40B4-BE49-F238E27FC236}">
                <a16:creationId xmlns:a16="http://schemas.microsoft.com/office/drawing/2014/main" id="{9910C2BF-4DC2-B753-771C-2E892491CE59}"/>
              </a:ext>
            </a:extLst>
          </p:cNvPr>
          <p:cNvSpPr txBox="1">
            <a:spLocks noGrp="1"/>
          </p:cNvSpPr>
          <p:nvPr>
            <p:ph type="ftr" sz="quarter" idx="9"/>
          </p:nvPr>
        </p:nvSpPr>
        <p:spPr/>
        <p:txBody>
          <a:bodyPr/>
          <a:lstStyle>
            <a:lvl1pPr>
              <a:defRPr/>
            </a:lvl1pPr>
          </a:lstStyle>
          <a:p>
            <a:pPr lvl="0"/>
            <a:endParaRPr lang="en-US"/>
          </a:p>
        </p:txBody>
      </p:sp>
      <p:sp>
        <p:nvSpPr>
          <p:cNvPr id="6" name="Google Shape;36;p5">
            <a:extLst>
              <a:ext uri="{FF2B5EF4-FFF2-40B4-BE49-F238E27FC236}">
                <a16:creationId xmlns:a16="http://schemas.microsoft.com/office/drawing/2014/main" id="{EA63D7FB-1941-7623-1925-51419BB79CE9}"/>
              </a:ext>
            </a:extLst>
          </p:cNvPr>
          <p:cNvSpPr txBox="1">
            <a:spLocks noGrp="1"/>
          </p:cNvSpPr>
          <p:nvPr>
            <p:ph type="sldNum" sz="quarter" idx="8"/>
          </p:nvPr>
        </p:nvSpPr>
        <p:spPr/>
        <p:txBody>
          <a:bodyPr/>
          <a:lstStyle>
            <a:lvl1pPr>
              <a:defRPr/>
            </a:lvl1pPr>
          </a:lstStyle>
          <a:p>
            <a:pPr lvl="0"/>
            <a:fld id="{219E675E-25F0-4982-AE79-3D99B949FD60}" type="slidenum">
              <a:t>‹#›</a:t>
            </a:fld>
            <a:endParaRPr lang="en-US"/>
          </a:p>
        </p:txBody>
      </p:sp>
    </p:spTree>
    <p:extLst>
      <p:ext uri="{BB962C8B-B14F-4D97-AF65-F5344CB8AC3E}">
        <p14:creationId xmlns:p14="http://schemas.microsoft.com/office/powerpoint/2010/main" val="3510750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TWO_OBJECTS_WITH_TEXT">
    <p:spTree>
      <p:nvGrpSpPr>
        <p:cNvPr id="1" name=""/>
        <p:cNvGrpSpPr/>
        <p:nvPr/>
      </p:nvGrpSpPr>
      <p:grpSpPr>
        <a:xfrm>
          <a:off x="0" y="0"/>
          <a:ext cx="0" cy="0"/>
          <a:chOff x="0" y="0"/>
          <a:chExt cx="0" cy="0"/>
        </a:xfrm>
      </p:grpSpPr>
      <p:sp>
        <p:nvSpPr>
          <p:cNvPr id="2" name="Google Shape;45;p7">
            <a:extLst>
              <a:ext uri="{FF2B5EF4-FFF2-40B4-BE49-F238E27FC236}">
                <a16:creationId xmlns:a16="http://schemas.microsoft.com/office/drawing/2014/main" id="{23520DC0-8A9E-2F5B-89BC-B12E5BA08720}"/>
              </a:ext>
            </a:extLst>
          </p:cNvPr>
          <p:cNvSpPr txBox="1">
            <a:spLocks noGrp="1"/>
          </p:cNvSpPr>
          <p:nvPr>
            <p:ph type="title"/>
          </p:nvPr>
        </p:nvSpPr>
        <p:spPr>
          <a:xfrm>
            <a:off x="839784" y="365129"/>
            <a:ext cx="10515600" cy="1325559"/>
          </a:xfrm>
        </p:spPr>
        <p:txBody>
          <a:bodyPr/>
          <a:lstStyle>
            <a:lvl1pPr>
              <a:defRPr/>
            </a:lvl1pPr>
          </a:lstStyle>
          <a:p>
            <a:pPr lvl="0"/>
            <a:endParaRPr lang="en-US"/>
          </a:p>
        </p:txBody>
      </p:sp>
      <p:sp>
        <p:nvSpPr>
          <p:cNvPr id="3" name="Google Shape;46;p7">
            <a:extLst>
              <a:ext uri="{FF2B5EF4-FFF2-40B4-BE49-F238E27FC236}">
                <a16:creationId xmlns:a16="http://schemas.microsoft.com/office/drawing/2014/main" id="{94B08C04-F40E-D0D7-488F-01AB87A341A1}"/>
              </a:ext>
            </a:extLst>
          </p:cNvPr>
          <p:cNvSpPr txBox="1">
            <a:spLocks noGrp="1"/>
          </p:cNvSpPr>
          <p:nvPr>
            <p:ph type="body" idx="1"/>
          </p:nvPr>
        </p:nvSpPr>
        <p:spPr>
          <a:xfrm>
            <a:off x="839784" y="1681160"/>
            <a:ext cx="5157782" cy="823910"/>
          </a:xfrm>
        </p:spPr>
        <p:txBody>
          <a:bodyPr anchor="b"/>
          <a:lstStyle>
            <a:lvl1pPr indent="-228600">
              <a:buNone/>
              <a:defRPr sz="2400" b="1"/>
            </a:lvl1pPr>
          </a:lstStyle>
          <a:p>
            <a:pPr lvl="0"/>
            <a:endParaRPr lang="en-US"/>
          </a:p>
        </p:txBody>
      </p:sp>
      <p:sp>
        <p:nvSpPr>
          <p:cNvPr id="4" name="Google Shape;47;p7">
            <a:extLst>
              <a:ext uri="{FF2B5EF4-FFF2-40B4-BE49-F238E27FC236}">
                <a16:creationId xmlns:a16="http://schemas.microsoft.com/office/drawing/2014/main" id="{DF0C1078-B69E-80EB-8FF7-7519E10A5675}"/>
              </a:ext>
            </a:extLst>
          </p:cNvPr>
          <p:cNvSpPr txBox="1">
            <a:spLocks noGrp="1"/>
          </p:cNvSpPr>
          <p:nvPr>
            <p:ph type="body" idx="3"/>
          </p:nvPr>
        </p:nvSpPr>
        <p:spPr>
          <a:xfrm>
            <a:off x="839784" y="2505071"/>
            <a:ext cx="5157782" cy="3684583"/>
          </a:xfrm>
        </p:spPr>
        <p:txBody>
          <a:bodyPr/>
          <a:lstStyle>
            <a:lvl1pPr indent="-342900">
              <a:buSzPts val="1800"/>
              <a:defRPr/>
            </a:lvl1pPr>
          </a:lstStyle>
          <a:p>
            <a:pPr lvl="0"/>
            <a:endParaRPr lang="en-US"/>
          </a:p>
        </p:txBody>
      </p:sp>
      <p:sp>
        <p:nvSpPr>
          <p:cNvPr id="5" name="Google Shape;48;p7">
            <a:extLst>
              <a:ext uri="{FF2B5EF4-FFF2-40B4-BE49-F238E27FC236}">
                <a16:creationId xmlns:a16="http://schemas.microsoft.com/office/drawing/2014/main" id="{9D5D6F75-5B72-A1C0-3204-C85C8E7322EC}"/>
              </a:ext>
            </a:extLst>
          </p:cNvPr>
          <p:cNvSpPr txBox="1">
            <a:spLocks noGrp="1"/>
          </p:cNvSpPr>
          <p:nvPr>
            <p:ph idx="2"/>
          </p:nvPr>
        </p:nvSpPr>
        <p:spPr>
          <a:xfrm>
            <a:off x="6172200" y="1681160"/>
            <a:ext cx="5183184" cy="823910"/>
          </a:xfrm>
        </p:spPr>
        <p:txBody>
          <a:bodyPr anchor="b"/>
          <a:lstStyle>
            <a:lvl1pPr indent="-228600">
              <a:buNone/>
              <a:defRPr sz="2400" b="1"/>
            </a:lvl1pPr>
          </a:lstStyle>
          <a:p>
            <a:pPr lvl="0"/>
            <a:endParaRPr lang="en-US"/>
          </a:p>
        </p:txBody>
      </p:sp>
      <p:sp>
        <p:nvSpPr>
          <p:cNvPr id="6" name="Google Shape;49;p7">
            <a:extLst>
              <a:ext uri="{FF2B5EF4-FFF2-40B4-BE49-F238E27FC236}">
                <a16:creationId xmlns:a16="http://schemas.microsoft.com/office/drawing/2014/main" id="{E63E191B-37EF-39E8-61BD-CA978073BCCD}"/>
              </a:ext>
            </a:extLst>
          </p:cNvPr>
          <p:cNvSpPr txBox="1">
            <a:spLocks noGrp="1"/>
          </p:cNvSpPr>
          <p:nvPr>
            <p:ph idx="4"/>
          </p:nvPr>
        </p:nvSpPr>
        <p:spPr>
          <a:xfrm>
            <a:off x="6172200" y="2505071"/>
            <a:ext cx="5183184" cy="3684583"/>
          </a:xfrm>
        </p:spPr>
        <p:txBody>
          <a:bodyPr/>
          <a:lstStyle>
            <a:lvl1pPr indent="-342900">
              <a:buSzPts val="1800"/>
              <a:defRPr/>
            </a:lvl1pPr>
          </a:lstStyle>
          <a:p>
            <a:pPr lvl="0"/>
            <a:endParaRPr lang="en-US"/>
          </a:p>
        </p:txBody>
      </p:sp>
      <p:sp>
        <p:nvSpPr>
          <p:cNvPr id="7" name="Google Shape;50;p7">
            <a:extLst>
              <a:ext uri="{FF2B5EF4-FFF2-40B4-BE49-F238E27FC236}">
                <a16:creationId xmlns:a16="http://schemas.microsoft.com/office/drawing/2014/main" id="{1837AA00-D208-59D2-A93B-6CB95CB1ACE3}"/>
              </a:ext>
            </a:extLst>
          </p:cNvPr>
          <p:cNvSpPr txBox="1">
            <a:spLocks noGrp="1"/>
          </p:cNvSpPr>
          <p:nvPr>
            <p:ph type="dt" sz="half" idx="7"/>
          </p:nvPr>
        </p:nvSpPr>
        <p:spPr/>
        <p:txBody>
          <a:bodyPr/>
          <a:lstStyle>
            <a:lvl1pPr>
              <a:defRPr/>
            </a:lvl1pPr>
          </a:lstStyle>
          <a:p>
            <a:pPr lvl="0"/>
            <a:endParaRPr lang="en-US"/>
          </a:p>
        </p:txBody>
      </p:sp>
      <p:sp>
        <p:nvSpPr>
          <p:cNvPr id="8" name="Google Shape;51;p7">
            <a:extLst>
              <a:ext uri="{FF2B5EF4-FFF2-40B4-BE49-F238E27FC236}">
                <a16:creationId xmlns:a16="http://schemas.microsoft.com/office/drawing/2014/main" id="{7981481B-1D0F-EC29-8A8C-988EC1700DC4}"/>
              </a:ext>
            </a:extLst>
          </p:cNvPr>
          <p:cNvSpPr txBox="1">
            <a:spLocks noGrp="1"/>
          </p:cNvSpPr>
          <p:nvPr>
            <p:ph type="ftr" sz="quarter" idx="9"/>
          </p:nvPr>
        </p:nvSpPr>
        <p:spPr/>
        <p:txBody>
          <a:bodyPr/>
          <a:lstStyle>
            <a:lvl1pPr>
              <a:defRPr/>
            </a:lvl1pPr>
          </a:lstStyle>
          <a:p>
            <a:pPr lvl="0"/>
            <a:endParaRPr lang="en-US"/>
          </a:p>
        </p:txBody>
      </p:sp>
      <p:sp>
        <p:nvSpPr>
          <p:cNvPr id="9" name="Google Shape;52;p7">
            <a:extLst>
              <a:ext uri="{FF2B5EF4-FFF2-40B4-BE49-F238E27FC236}">
                <a16:creationId xmlns:a16="http://schemas.microsoft.com/office/drawing/2014/main" id="{B0CFDC20-F71D-0BB2-C372-A9973E03F830}"/>
              </a:ext>
            </a:extLst>
          </p:cNvPr>
          <p:cNvSpPr txBox="1">
            <a:spLocks noGrp="1"/>
          </p:cNvSpPr>
          <p:nvPr>
            <p:ph type="sldNum" sz="quarter" idx="8"/>
          </p:nvPr>
        </p:nvSpPr>
        <p:spPr/>
        <p:txBody>
          <a:bodyPr/>
          <a:lstStyle>
            <a:lvl1pPr>
              <a:defRPr/>
            </a:lvl1pPr>
          </a:lstStyle>
          <a:p>
            <a:pPr lvl="0"/>
            <a:fld id="{8EE5CA64-5F51-4347-96B4-E46B574C10D6}" type="slidenum">
              <a:t>‹#›</a:t>
            </a:fld>
            <a:endParaRPr lang="en-US"/>
          </a:p>
        </p:txBody>
      </p:sp>
    </p:spTree>
    <p:extLst>
      <p:ext uri="{BB962C8B-B14F-4D97-AF65-F5344CB8AC3E}">
        <p14:creationId xmlns:p14="http://schemas.microsoft.com/office/powerpoint/2010/main" val="3775347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_ONLY">
    <p:spTree>
      <p:nvGrpSpPr>
        <p:cNvPr id="1" name=""/>
        <p:cNvGrpSpPr/>
        <p:nvPr/>
      </p:nvGrpSpPr>
      <p:grpSpPr>
        <a:xfrm>
          <a:off x="0" y="0"/>
          <a:ext cx="0" cy="0"/>
          <a:chOff x="0" y="0"/>
          <a:chExt cx="0" cy="0"/>
        </a:xfrm>
      </p:grpSpPr>
      <p:sp>
        <p:nvSpPr>
          <p:cNvPr id="2" name="Google Shape;54;p8">
            <a:extLst>
              <a:ext uri="{FF2B5EF4-FFF2-40B4-BE49-F238E27FC236}">
                <a16:creationId xmlns:a16="http://schemas.microsoft.com/office/drawing/2014/main" id="{EAEC9965-2843-717E-2062-B27AC7D034C2}"/>
              </a:ext>
            </a:extLst>
          </p:cNvPr>
          <p:cNvSpPr txBox="1">
            <a:spLocks noGrp="1"/>
          </p:cNvSpPr>
          <p:nvPr>
            <p:ph type="title"/>
          </p:nvPr>
        </p:nvSpPr>
        <p:spPr/>
        <p:txBody>
          <a:bodyPr/>
          <a:lstStyle>
            <a:lvl1pPr>
              <a:defRPr/>
            </a:lvl1pPr>
          </a:lstStyle>
          <a:p>
            <a:pPr lvl="0"/>
            <a:endParaRPr lang="en-US"/>
          </a:p>
        </p:txBody>
      </p:sp>
      <p:sp>
        <p:nvSpPr>
          <p:cNvPr id="3" name="Google Shape;55;p8">
            <a:extLst>
              <a:ext uri="{FF2B5EF4-FFF2-40B4-BE49-F238E27FC236}">
                <a16:creationId xmlns:a16="http://schemas.microsoft.com/office/drawing/2014/main" id="{BFD5E2AB-8DEC-9490-016A-71B92EC92795}"/>
              </a:ext>
            </a:extLst>
          </p:cNvPr>
          <p:cNvSpPr txBox="1">
            <a:spLocks noGrp="1"/>
          </p:cNvSpPr>
          <p:nvPr>
            <p:ph type="dt" sz="half" idx="7"/>
          </p:nvPr>
        </p:nvSpPr>
        <p:spPr/>
        <p:txBody>
          <a:bodyPr/>
          <a:lstStyle>
            <a:lvl1pPr>
              <a:defRPr/>
            </a:lvl1pPr>
          </a:lstStyle>
          <a:p>
            <a:pPr lvl="0"/>
            <a:endParaRPr lang="en-US"/>
          </a:p>
        </p:txBody>
      </p:sp>
      <p:sp>
        <p:nvSpPr>
          <p:cNvPr id="4" name="Google Shape;56;p8">
            <a:extLst>
              <a:ext uri="{FF2B5EF4-FFF2-40B4-BE49-F238E27FC236}">
                <a16:creationId xmlns:a16="http://schemas.microsoft.com/office/drawing/2014/main" id="{4DBBA7DE-BA36-62AB-A76A-769097D590E2}"/>
              </a:ext>
            </a:extLst>
          </p:cNvPr>
          <p:cNvSpPr txBox="1">
            <a:spLocks noGrp="1"/>
          </p:cNvSpPr>
          <p:nvPr>
            <p:ph type="ftr" sz="quarter" idx="9"/>
          </p:nvPr>
        </p:nvSpPr>
        <p:spPr/>
        <p:txBody>
          <a:bodyPr/>
          <a:lstStyle>
            <a:lvl1pPr>
              <a:defRPr/>
            </a:lvl1pPr>
          </a:lstStyle>
          <a:p>
            <a:pPr lvl="0"/>
            <a:endParaRPr lang="en-US"/>
          </a:p>
        </p:txBody>
      </p:sp>
      <p:sp>
        <p:nvSpPr>
          <p:cNvPr id="5" name="Google Shape;57;p8">
            <a:extLst>
              <a:ext uri="{FF2B5EF4-FFF2-40B4-BE49-F238E27FC236}">
                <a16:creationId xmlns:a16="http://schemas.microsoft.com/office/drawing/2014/main" id="{48604D8E-F0D9-6CA6-55DB-B1E0CE67FDBC}"/>
              </a:ext>
            </a:extLst>
          </p:cNvPr>
          <p:cNvSpPr txBox="1">
            <a:spLocks noGrp="1"/>
          </p:cNvSpPr>
          <p:nvPr>
            <p:ph type="sldNum" sz="quarter" idx="8"/>
          </p:nvPr>
        </p:nvSpPr>
        <p:spPr/>
        <p:txBody>
          <a:bodyPr/>
          <a:lstStyle>
            <a:lvl1pPr>
              <a:defRPr/>
            </a:lvl1pPr>
          </a:lstStyle>
          <a:p>
            <a:pPr lvl="0"/>
            <a:fld id="{8B812B20-09F0-43DC-8148-D367826F15FC}" type="slidenum">
              <a:t>‹#›</a:t>
            </a:fld>
            <a:endParaRPr lang="en-US"/>
          </a:p>
        </p:txBody>
      </p:sp>
    </p:spTree>
    <p:extLst>
      <p:ext uri="{BB962C8B-B14F-4D97-AF65-F5344CB8AC3E}">
        <p14:creationId xmlns:p14="http://schemas.microsoft.com/office/powerpoint/2010/main" val="3474788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OBJECT_WITH_CAPTION_TEXT">
    <p:spTree>
      <p:nvGrpSpPr>
        <p:cNvPr id="1" name=""/>
        <p:cNvGrpSpPr/>
        <p:nvPr/>
      </p:nvGrpSpPr>
      <p:grpSpPr>
        <a:xfrm>
          <a:off x="0" y="0"/>
          <a:ext cx="0" cy="0"/>
          <a:chOff x="0" y="0"/>
          <a:chExt cx="0" cy="0"/>
        </a:xfrm>
      </p:grpSpPr>
      <p:sp>
        <p:nvSpPr>
          <p:cNvPr id="2" name="Google Shape;59;p9">
            <a:extLst>
              <a:ext uri="{FF2B5EF4-FFF2-40B4-BE49-F238E27FC236}">
                <a16:creationId xmlns:a16="http://schemas.microsoft.com/office/drawing/2014/main" id="{D5B3F3F9-CEFE-7C39-624C-02A413285ECD}"/>
              </a:ext>
            </a:extLst>
          </p:cNvPr>
          <p:cNvSpPr txBox="1">
            <a:spLocks noGrp="1"/>
          </p:cNvSpPr>
          <p:nvPr>
            <p:ph type="title"/>
          </p:nvPr>
        </p:nvSpPr>
        <p:spPr>
          <a:xfrm>
            <a:off x="839784" y="457200"/>
            <a:ext cx="3932240" cy="1600200"/>
          </a:xfrm>
        </p:spPr>
        <p:txBody>
          <a:bodyPr anchor="b"/>
          <a:lstStyle>
            <a:lvl1pPr>
              <a:defRPr sz="3200"/>
            </a:lvl1pPr>
          </a:lstStyle>
          <a:p>
            <a:pPr lvl="0"/>
            <a:endParaRPr lang="en-US"/>
          </a:p>
        </p:txBody>
      </p:sp>
      <p:sp>
        <p:nvSpPr>
          <p:cNvPr id="3" name="Google Shape;60;p9">
            <a:extLst>
              <a:ext uri="{FF2B5EF4-FFF2-40B4-BE49-F238E27FC236}">
                <a16:creationId xmlns:a16="http://schemas.microsoft.com/office/drawing/2014/main" id="{D5D12E40-084A-8450-E822-DCF973049313}"/>
              </a:ext>
            </a:extLst>
          </p:cNvPr>
          <p:cNvSpPr txBox="1">
            <a:spLocks noGrp="1"/>
          </p:cNvSpPr>
          <p:nvPr>
            <p:ph type="body" idx="2"/>
          </p:nvPr>
        </p:nvSpPr>
        <p:spPr>
          <a:xfrm>
            <a:off x="5183184" y="987423"/>
            <a:ext cx="6172200" cy="4873623"/>
          </a:xfrm>
        </p:spPr>
        <p:txBody>
          <a:bodyPr/>
          <a:lstStyle>
            <a:lvl1pPr indent="-431797">
              <a:buSzPts val="3200"/>
              <a:defRPr sz="3200"/>
            </a:lvl1pPr>
          </a:lstStyle>
          <a:p>
            <a:pPr lvl="0"/>
            <a:endParaRPr lang="en-US"/>
          </a:p>
        </p:txBody>
      </p:sp>
      <p:sp>
        <p:nvSpPr>
          <p:cNvPr id="4" name="Google Shape;61;p9">
            <a:extLst>
              <a:ext uri="{FF2B5EF4-FFF2-40B4-BE49-F238E27FC236}">
                <a16:creationId xmlns:a16="http://schemas.microsoft.com/office/drawing/2014/main" id="{1C24ECD0-F59A-0827-A306-CC0A66C98607}"/>
              </a:ext>
            </a:extLst>
          </p:cNvPr>
          <p:cNvSpPr txBox="1">
            <a:spLocks noGrp="1"/>
          </p:cNvSpPr>
          <p:nvPr>
            <p:ph idx="1"/>
          </p:nvPr>
        </p:nvSpPr>
        <p:spPr>
          <a:xfrm>
            <a:off x="839784" y="2057400"/>
            <a:ext cx="3932240" cy="3811584"/>
          </a:xfrm>
        </p:spPr>
        <p:txBody>
          <a:bodyPr/>
          <a:lstStyle>
            <a:lvl1pPr indent="-228600">
              <a:buNone/>
              <a:defRPr sz="1600"/>
            </a:lvl1pPr>
          </a:lstStyle>
          <a:p>
            <a:pPr lvl="0"/>
            <a:endParaRPr lang="en-US"/>
          </a:p>
        </p:txBody>
      </p:sp>
      <p:sp>
        <p:nvSpPr>
          <p:cNvPr id="5" name="Google Shape;62;p9">
            <a:extLst>
              <a:ext uri="{FF2B5EF4-FFF2-40B4-BE49-F238E27FC236}">
                <a16:creationId xmlns:a16="http://schemas.microsoft.com/office/drawing/2014/main" id="{C8A5C3ED-DE01-9090-F502-883F27A557BD}"/>
              </a:ext>
            </a:extLst>
          </p:cNvPr>
          <p:cNvSpPr txBox="1">
            <a:spLocks noGrp="1"/>
          </p:cNvSpPr>
          <p:nvPr>
            <p:ph type="dt" sz="half" idx="7"/>
          </p:nvPr>
        </p:nvSpPr>
        <p:spPr/>
        <p:txBody>
          <a:bodyPr/>
          <a:lstStyle>
            <a:lvl1pPr>
              <a:defRPr/>
            </a:lvl1pPr>
          </a:lstStyle>
          <a:p>
            <a:pPr lvl="0"/>
            <a:endParaRPr lang="en-US"/>
          </a:p>
        </p:txBody>
      </p:sp>
      <p:sp>
        <p:nvSpPr>
          <p:cNvPr id="6" name="Google Shape;63;p9">
            <a:extLst>
              <a:ext uri="{FF2B5EF4-FFF2-40B4-BE49-F238E27FC236}">
                <a16:creationId xmlns:a16="http://schemas.microsoft.com/office/drawing/2014/main" id="{5016CC46-895E-FAB7-57EC-C73812EBA910}"/>
              </a:ext>
            </a:extLst>
          </p:cNvPr>
          <p:cNvSpPr txBox="1">
            <a:spLocks noGrp="1"/>
          </p:cNvSpPr>
          <p:nvPr>
            <p:ph type="ftr" sz="quarter" idx="9"/>
          </p:nvPr>
        </p:nvSpPr>
        <p:spPr/>
        <p:txBody>
          <a:bodyPr/>
          <a:lstStyle>
            <a:lvl1pPr>
              <a:defRPr/>
            </a:lvl1pPr>
          </a:lstStyle>
          <a:p>
            <a:pPr lvl="0"/>
            <a:endParaRPr lang="en-US"/>
          </a:p>
        </p:txBody>
      </p:sp>
      <p:sp>
        <p:nvSpPr>
          <p:cNvPr id="7" name="Google Shape;64;p9">
            <a:extLst>
              <a:ext uri="{FF2B5EF4-FFF2-40B4-BE49-F238E27FC236}">
                <a16:creationId xmlns:a16="http://schemas.microsoft.com/office/drawing/2014/main" id="{6D8052A6-0DE0-1740-69E2-A5BA1CD9D9F0}"/>
              </a:ext>
            </a:extLst>
          </p:cNvPr>
          <p:cNvSpPr txBox="1">
            <a:spLocks noGrp="1"/>
          </p:cNvSpPr>
          <p:nvPr>
            <p:ph type="sldNum" sz="quarter" idx="8"/>
          </p:nvPr>
        </p:nvSpPr>
        <p:spPr/>
        <p:txBody>
          <a:bodyPr/>
          <a:lstStyle>
            <a:lvl1pPr>
              <a:defRPr/>
            </a:lvl1pPr>
          </a:lstStyle>
          <a:p>
            <a:pPr lvl="0"/>
            <a:fld id="{41CF4E04-F11E-4233-9E6A-79E05E0610BF}" type="slidenum">
              <a:t>‹#›</a:t>
            </a:fld>
            <a:endParaRPr lang="en-US"/>
          </a:p>
        </p:txBody>
      </p:sp>
    </p:spTree>
    <p:extLst>
      <p:ext uri="{BB962C8B-B14F-4D97-AF65-F5344CB8AC3E}">
        <p14:creationId xmlns:p14="http://schemas.microsoft.com/office/powerpoint/2010/main" val="366487424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_WITH_CAPTION_TEXT">
    <p:spTree>
      <p:nvGrpSpPr>
        <p:cNvPr id="1" name=""/>
        <p:cNvGrpSpPr/>
        <p:nvPr/>
      </p:nvGrpSpPr>
      <p:grpSpPr>
        <a:xfrm>
          <a:off x="0" y="0"/>
          <a:ext cx="0" cy="0"/>
          <a:chOff x="0" y="0"/>
          <a:chExt cx="0" cy="0"/>
        </a:xfrm>
      </p:grpSpPr>
      <p:sp>
        <p:nvSpPr>
          <p:cNvPr id="2" name="Google Shape;66;p10">
            <a:extLst>
              <a:ext uri="{FF2B5EF4-FFF2-40B4-BE49-F238E27FC236}">
                <a16:creationId xmlns:a16="http://schemas.microsoft.com/office/drawing/2014/main" id="{7E9534A7-08B3-4427-1459-F0C48D175C0E}"/>
              </a:ext>
            </a:extLst>
          </p:cNvPr>
          <p:cNvSpPr txBox="1">
            <a:spLocks noGrp="1"/>
          </p:cNvSpPr>
          <p:nvPr>
            <p:ph type="title"/>
          </p:nvPr>
        </p:nvSpPr>
        <p:spPr>
          <a:xfrm>
            <a:off x="839784" y="457200"/>
            <a:ext cx="3932240" cy="1600200"/>
          </a:xfrm>
        </p:spPr>
        <p:txBody>
          <a:bodyPr anchor="b"/>
          <a:lstStyle>
            <a:lvl1pPr>
              <a:defRPr sz="3200"/>
            </a:lvl1pPr>
          </a:lstStyle>
          <a:p>
            <a:pPr lvl="0"/>
            <a:endParaRPr lang="en-US"/>
          </a:p>
        </p:txBody>
      </p:sp>
      <p:sp>
        <p:nvSpPr>
          <p:cNvPr id="3" name="Google Shape;67;p10">
            <a:extLst>
              <a:ext uri="{FF2B5EF4-FFF2-40B4-BE49-F238E27FC236}">
                <a16:creationId xmlns:a16="http://schemas.microsoft.com/office/drawing/2014/main" id="{B3155DF3-BC9D-FFAD-F349-5CE63D9EC75B}"/>
              </a:ext>
            </a:extLst>
          </p:cNvPr>
          <p:cNvSpPr txBox="1">
            <a:spLocks noGrp="1"/>
          </p:cNvSpPr>
          <p:nvPr>
            <p:ph type="pic" idx="1"/>
          </p:nvPr>
        </p:nvSpPr>
        <p:spPr>
          <a:xfrm>
            <a:off x="5183184" y="987423"/>
            <a:ext cx="6172200" cy="4873623"/>
          </a:xfrm>
        </p:spPr>
        <p:txBody>
          <a:bodyPr/>
          <a:lstStyle>
            <a:lvl1pPr>
              <a:buNone/>
              <a:defRPr sz="3200"/>
            </a:lvl1pPr>
          </a:lstStyle>
          <a:p>
            <a:pPr lvl="0"/>
            <a:endParaRPr lang="en-US"/>
          </a:p>
        </p:txBody>
      </p:sp>
      <p:sp>
        <p:nvSpPr>
          <p:cNvPr id="4" name="Google Shape;68;p10">
            <a:extLst>
              <a:ext uri="{FF2B5EF4-FFF2-40B4-BE49-F238E27FC236}">
                <a16:creationId xmlns:a16="http://schemas.microsoft.com/office/drawing/2014/main" id="{680E42E3-745D-0E40-5F32-26C2EDD7B25B}"/>
              </a:ext>
            </a:extLst>
          </p:cNvPr>
          <p:cNvSpPr txBox="1">
            <a:spLocks noGrp="1"/>
          </p:cNvSpPr>
          <p:nvPr>
            <p:ph type="body" idx="2"/>
          </p:nvPr>
        </p:nvSpPr>
        <p:spPr>
          <a:xfrm>
            <a:off x="839784" y="2057400"/>
            <a:ext cx="3932240" cy="3811584"/>
          </a:xfrm>
        </p:spPr>
        <p:txBody>
          <a:bodyPr/>
          <a:lstStyle>
            <a:lvl1pPr indent="-228600">
              <a:buNone/>
              <a:defRPr sz="1600"/>
            </a:lvl1pPr>
          </a:lstStyle>
          <a:p>
            <a:pPr lvl="0"/>
            <a:endParaRPr lang="en-US"/>
          </a:p>
        </p:txBody>
      </p:sp>
      <p:sp>
        <p:nvSpPr>
          <p:cNvPr id="5" name="Google Shape;69;p10">
            <a:extLst>
              <a:ext uri="{FF2B5EF4-FFF2-40B4-BE49-F238E27FC236}">
                <a16:creationId xmlns:a16="http://schemas.microsoft.com/office/drawing/2014/main" id="{5963AE4F-72D6-9D7B-A527-DC9E87CCA210}"/>
              </a:ext>
            </a:extLst>
          </p:cNvPr>
          <p:cNvSpPr txBox="1">
            <a:spLocks noGrp="1"/>
          </p:cNvSpPr>
          <p:nvPr>
            <p:ph type="dt" sz="half" idx="7"/>
          </p:nvPr>
        </p:nvSpPr>
        <p:spPr/>
        <p:txBody>
          <a:bodyPr/>
          <a:lstStyle>
            <a:lvl1pPr>
              <a:defRPr/>
            </a:lvl1pPr>
          </a:lstStyle>
          <a:p>
            <a:pPr lvl="0"/>
            <a:endParaRPr lang="en-US"/>
          </a:p>
        </p:txBody>
      </p:sp>
      <p:sp>
        <p:nvSpPr>
          <p:cNvPr id="6" name="Google Shape;70;p10">
            <a:extLst>
              <a:ext uri="{FF2B5EF4-FFF2-40B4-BE49-F238E27FC236}">
                <a16:creationId xmlns:a16="http://schemas.microsoft.com/office/drawing/2014/main" id="{85EF1F19-AA94-E9E7-A39B-C066B1C08320}"/>
              </a:ext>
            </a:extLst>
          </p:cNvPr>
          <p:cNvSpPr txBox="1">
            <a:spLocks noGrp="1"/>
          </p:cNvSpPr>
          <p:nvPr>
            <p:ph type="ftr" sz="quarter" idx="9"/>
          </p:nvPr>
        </p:nvSpPr>
        <p:spPr/>
        <p:txBody>
          <a:bodyPr/>
          <a:lstStyle>
            <a:lvl1pPr>
              <a:defRPr/>
            </a:lvl1pPr>
          </a:lstStyle>
          <a:p>
            <a:pPr lvl="0"/>
            <a:endParaRPr lang="en-US"/>
          </a:p>
        </p:txBody>
      </p:sp>
      <p:sp>
        <p:nvSpPr>
          <p:cNvPr id="7" name="Google Shape;71;p10">
            <a:extLst>
              <a:ext uri="{FF2B5EF4-FFF2-40B4-BE49-F238E27FC236}">
                <a16:creationId xmlns:a16="http://schemas.microsoft.com/office/drawing/2014/main" id="{4921A9C0-C2F6-2D31-7EE7-E4331086CB54}"/>
              </a:ext>
            </a:extLst>
          </p:cNvPr>
          <p:cNvSpPr txBox="1">
            <a:spLocks noGrp="1"/>
          </p:cNvSpPr>
          <p:nvPr>
            <p:ph type="sldNum" sz="quarter" idx="8"/>
          </p:nvPr>
        </p:nvSpPr>
        <p:spPr/>
        <p:txBody>
          <a:bodyPr/>
          <a:lstStyle>
            <a:lvl1pPr>
              <a:defRPr/>
            </a:lvl1pPr>
          </a:lstStyle>
          <a:p>
            <a:pPr lvl="0"/>
            <a:fld id="{45476535-CF95-4015-A8B7-96B125598299}" type="slidenum">
              <a:t>‹#›</a:t>
            </a:fld>
            <a:endParaRPr lang="en-US"/>
          </a:p>
        </p:txBody>
      </p:sp>
    </p:spTree>
    <p:extLst>
      <p:ext uri="{BB962C8B-B14F-4D97-AF65-F5344CB8AC3E}">
        <p14:creationId xmlns:p14="http://schemas.microsoft.com/office/powerpoint/2010/main" val="3333646623"/>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_TITLE_AND_VERTICAL_TEXT">
    <p:spTree>
      <p:nvGrpSpPr>
        <p:cNvPr id="1" name=""/>
        <p:cNvGrpSpPr/>
        <p:nvPr/>
      </p:nvGrpSpPr>
      <p:grpSpPr>
        <a:xfrm>
          <a:off x="0" y="0"/>
          <a:ext cx="0" cy="0"/>
          <a:chOff x="0" y="0"/>
          <a:chExt cx="0" cy="0"/>
        </a:xfrm>
      </p:grpSpPr>
      <p:sp>
        <p:nvSpPr>
          <p:cNvPr id="2" name="Google Shape;79;p12">
            <a:extLst>
              <a:ext uri="{FF2B5EF4-FFF2-40B4-BE49-F238E27FC236}">
                <a16:creationId xmlns:a16="http://schemas.microsoft.com/office/drawing/2014/main" id="{D7E1B7A2-6A97-09AD-FC92-C615AAD22308}"/>
              </a:ext>
            </a:extLst>
          </p:cNvPr>
          <p:cNvSpPr txBox="1">
            <a:spLocks noGrp="1"/>
          </p:cNvSpPr>
          <p:nvPr>
            <p:ph type="title" orient="vert"/>
          </p:nvPr>
        </p:nvSpPr>
        <p:spPr>
          <a:xfrm rot="5400013">
            <a:off x="7133436" y="1956597"/>
            <a:ext cx="5811834" cy="2628899"/>
          </a:xfrm>
        </p:spPr>
        <p:txBody>
          <a:bodyPr/>
          <a:lstStyle>
            <a:lvl1pPr>
              <a:defRPr/>
            </a:lvl1pPr>
          </a:lstStyle>
          <a:p>
            <a:pPr lvl="0"/>
            <a:endParaRPr lang="en-US"/>
          </a:p>
        </p:txBody>
      </p:sp>
      <p:sp>
        <p:nvSpPr>
          <p:cNvPr id="3" name="Google Shape;80;p12">
            <a:extLst>
              <a:ext uri="{FF2B5EF4-FFF2-40B4-BE49-F238E27FC236}">
                <a16:creationId xmlns:a16="http://schemas.microsoft.com/office/drawing/2014/main" id="{E6D0B732-524B-F56A-C778-6A0B4F5A246D}"/>
              </a:ext>
            </a:extLst>
          </p:cNvPr>
          <p:cNvSpPr txBox="1">
            <a:spLocks noGrp="1"/>
          </p:cNvSpPr>
          <p:nvPr>
            <p:ph type="body" orient="vert" idx="1"/>
          </p:nvPr>
        </p:nvSpPr>
        <p:spPr>
          <a:xfrm rot="5400013">
            <a:off x="1799424" y="-596102"/>
            <a:ext cx="5811834" cy="7734296"/>
          </a:xfrm>
        </p:spPr>
        <p:txBody>
          <a:bodyPr/>
          <a:lstStyle>
            <a:lvl1pPr indent="-342900">
              <a:buSzPts val="1800"/>
              <a:defRPr/>
            </a:lvl1pPr>
          </a:lstStyle>
          <a:p>
            <a:pPr lvl="0"/>
            <a:endParaRPr lang="en-US"/>
          </a:p>
        </p:txBody>
      </p:sp>
      <p:sp>
        <p:nvSpPr>
          <p:cNvPr id="4" name="Google Shape;81;p12">
            <a:extLst>
              <a:ext uri="{FF2B5EF4-FFF2-40B4-BE49-F238E27FC236}">
                <a16:creationId xmlns:a16="http://schemas.microsoft.com/office/drawing/2014/main" id="{9C678DAA-BD5F-5534-6BE8-5FDD112AC18B}"/>
              </a:ext>
            </a:extLst>
          </p:cNvPr>
          <p:cNvSpPr txBox="1">
            <a:spLocks noGrp="1"/>
          </p:cNvSpPr>
          <p:nvPr>
            <p:ph type="dt" sz="half" idx="7"/>
          </p:nvPr>
        </p:nvSpPr>
        <p:spPr/>
        <p:txBody>
          <a:bodyPr/>
          <a:lstStyle>
            <a:lvl1pPr>
              <a:defRPr/>
            </a:lvl1pPr>
          </a:lstStyle>
          <a:p>
            <a:pPr lvl="0"/>
            <a:endParaRPr lang="en-US"/>
          </a:p>
        </p:txBody>
      </p:sp>
      <p:sp>
        <p:nvSpPr>
          <p:cNvPr id="5" name="Google Shape;82;p12">
            <a:extLst>
              <a:ext uri="{FF2B5EF4-FFF2-40B4-BE49-F238E27FC236}">
                <a16:creationId xmlns:a16="http://schemas.microsoft.com/office/drawing/2014/main" id="{55D1B55D-0440-2530-4C76-94A7D1767B43}"/>
              </a:ext>
            </a:extLst>
          </p:cNvPr>
          <p:cNvSpPr txBox="1">
            <a:spLocks noGrp="1"/>
          </p:cNvSpPr>
          <p:nvPr>
            <p:ph type="ftr" sz="quarter" idx="9"/>
          </p:nvPr>
        </p:nvSpPr>
        <p:spPr/>
        <p:txBody>
          <a:bodyPr/>
          <a:lstStyle>
            <a:lvl1pPr>
              <a:defRPr/>
            </a:lvl1pPr>
          </a:lstStyle>
          <a:p>
            <a:pPr lvl="0"/>
            <a:endParaRPr lang="en-US"/>
          </a:p>
        </p:txBody>
      </p:sp>
      <p:sp>
        <p:nvSpPr>
          <p:cNvPr id="6" name="Google Shape;83;p12">
            <a:extLst>
              <a:ext uri="{FF2B5EF4-FFF2-40B4-BE49-F238E27FC236}">
                <a16:creationId xmlns:a16="http://schemas.microsoft.com/office/drawing/2014/main" id="{15280384-2632-4A5E-ECA5-23BA674BD891}"/>
              </a:ext>
            </a:extLst>
          </p:cNvPr>
          <p:cNvSpPr txBox="1">
            <a:spLocks noGrp="1"/>
          </p:cNvSpPr>
          <p:nvPr>
            <p:ph type="sldNum" sz="quarter" idx="8"/>
          </p:nvPr>
        </p:nvSpPr>
        <p:spPr/>
        <p:txBody>
          <a:bodyPr/>
          <a:lstStyle>
            <a:lvl1pPr>
              <a:defRPr/>
            </a:lvl1pPr>
          </a:lstStyle>
          <a:p>
            <a:pPr lvl="0"/>
            <a:fld id="{8EBF3267-44B4-47A0-8415-E94AC718860C}" type="slidenum">
              <a:t>‹#›</a:t>
            </a:fld>
            <a:endParaRPr lang="en-US"/>
          </a:p>
        </p:txBody>
      </p:sp>
    </p:spTree>
    <p:extLst>
      <p:ext uri="{BB962C8B-B14F-4D97-AF65-F5344CB8AC3E}">
        <p14:creationId xmlns:p14="http://schemas.microsoft.com/office/powerpoint/2010/main" val="6210148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7B5446-8767-F63B-103C-22F1CC786D35}"/>
              </a:ext>
            </a:extLst>
          </p:cNvPr>
          <p:cNvSpPr txBox="1">
            <a:spLocks noGrp="1"/>
          </p:cNvSpPr>
          <p:nvPr>
            <p:ph type="dt" sz="half" idx="7"/>
          </p:nvPr>
        </p:nvSpPr>
        <p:spPr/>
        <p:txBody>
          <a:bodyPr/>
          <a:lstStyle>
            <a:lvl1pPr>
              <a:defRPr/>
            </a:lvl1pPr>
          </a:lstStyle>
          <a:p>
            <a:pPr lvl="0"/>
            <a:fld id="{EBDAC6F0-E9A8-4B7C-9627-732E854FF5C5}" type="datetime1">
              <a:rPr lang="en-US"/>
              <a:pPr lvl="0"/>
              <a:t>6/24/2024</a:t>
            </a:fld>
            <a:endParaRPr lang="en-US"/>
          </a:p>
        </p:txBody>
      </p:sp>
      <p:sp>
        <p:nvSpPr>
          <p:cNvPr id="3" name="Footer Placeholder 2">
            <a:extLst>
              <a:ext uri="{FF2B5EF4-FFF2-40B4-BE49-F238E27FC236}">
                <a16:creationId xmlns:a16="http://schemas.microsoft.com/office/drawing/2014/main" id="{C67A4403-0128-77F7-2292-CB0BF807BBDF}"/>
              </a:ext>
            </a:extLst>
          </p:cNvPr>
          <p:cNvSpPr txBox="1">
            <a:spLocks noGrp="1"/>
          </p:cNvSpPr>
          <p:nvPr>
            <p:ph type="ftr" sz="quarter" idx="9"/>
          </p:nvPr>
        </p:nvSpPr>
        <p:spPr/>
        <p:txBody>
          <a:bodyPr/>
          <a:lstStyle>
            <a:lvl1pPr>
              <a:defRPr/>
            </a:lvl1pPr>
          </a:lstStyle>
          <a:p>
            <a:pPr lvl="0"/>
            <a:endParaRPr lang="en-US"/>
          </a:p>
        </p:txBody>
      </p:sp>
      <p:sp>
        <p:nvSpPr>
          <p:cNvPr id="4" name="Slide Number Placeholder 3">
            <a:extLst>
              <a:ext uri="{FF2B5EF4-FFF2-40B4-BE49-F238E27FC236}">
                <a16:creationId xmlns:a16="http://schemas.microsoft.com/office/drawing/2014/main" id="{3521DFF7-B3BD-A0D7-B977-FBDFA77E8E22}"/>
              </a:ext>
            </a:extLst>
          </p:cNvPr>
          <p:cNvSpPr txBox="1">
            <a:spLocks noGrp="1"/>
          </p:cNvSpPr>
          <p:nvPr>
            <p:ph type="sldNum" sz="quarter" idx="8"/>
          </p:nvPr>
        </p:nvSpPr>
        <p:spPr/>
        <p:txBody>
          <a:bodyPr/>
          <a:lstStyle>
            <a:lvl1pPr>
              <a:defRPr/>
            </a:lvl1pPr>
          </a:lstStyle>
          <a:p>
            <a:pPr lvl="0"/>
            <a:fld id="{91FECF70-D447-4B81-A3B0-02B1EC607C79}" type="slidenum">
              <a:t>‹#›</a:t>
            </a:fld>
            <a:endParaRPr lang="en-US"/>
          </a:p>
        </p:txBody>
      </p:sp>
    </p:spTree>
    <p:extLst>
      <p:ext uri="{BB962C8B-B14F-4D97-AF65-F5344CB8AC3E}">
        <p14:creationId xmlns:p14="http://schemas.microsoft.com/office/powerpoint/2010/main" val="1682298344"/>
      </p:ext>
    </p:extLst>
  </p:cSld>
  <p:clrMapOvr>
    <a:masterClrMapping/>
  </p:clrMapOvr>
  <mc:AlternateContent xmlns:mc="http://schemas.openxmlformats.org/markup-compatibility/2006" xmlns:p14="http://schemas.microsoft.com/office/powerpoint/2010/main">
    <mc:Choice Requires="p14">
      <p:transition spd="slow" p14:dur="2000" advTm="10000"/>
    </mc:Choice>
    <mc:Fallback xmlns="">
      <p:transition spd="slow" advTm="10000"/>
    </mc:Fallback>
  </mc:AlternateContent>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523E67-FB35-6B48-8283-D6CB2AD33999}" type="datetimeFigureOut">
              <a:rPr lang="en-US" smtClean="0"/>
              <a:pPr/>
              <a:t>6/24/2024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C65024-4EE3-1E40-915D-158A4CA6DCF5}" type="slidenum">
              <a:rPr lang="en-US" smtClean="0"/>
              <a:pPr/>
              <a:t>‹#›</a:t>
            </a:fld>
            <a:endParaRPr lang="en-US"/>
          </a:p>
        </p:txBody>
      </p:sp>
    </p:spTree>
    <p:extLst>
      <p:ext uri="{BB962C8B-B14F-4D97-AF65-F5344CB8AC3E}">
        <p14:creationId xmlns:p14="http://schemas.microsoft.com/office/powerpoint/2010/main" val="3462390851"/>
      </p:ext>
    </p:extLst>
  </p:cSld>
  <p:clrMapOvr>
    <a:masterClrMapping/>
  </p:clrMapOvr>
  <mc:AlternateContent xmlns:mc="http://schemas.openxmlformats.org/markup-compatibility/2006" xmlns:p14="http://schemas.microsoft.com/office/powerpoint/2010/main">
    <mc:Choice Requires="p14">
      <p:transition spd="slow" p14:dur="2000" advClick="0" advTm="10000"/>
    </mc:Choice>
    <mc:Fallback xmlns:mv="urn:schemas-microsoft-com:mac:vml" xmlns="">
      <p:transition spd="slow" advClick="0" advTm="10000"/>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3.xml"/><Relationship Id="rId1"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10" Type="http://schemas.openxmlformats.org/officeDocument/2006/relationships/theme" Target="../theme/theme5.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8" r:id="rId8"/>
    <p:sldLayoutId id="214748367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87" name="Google Shape;8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8" name="Google Shape;8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89" name="Google Shape;8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4EE09-5A36-514B-A350-D7B77F1420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90F9D-F10B-1740-B489-C776783D2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23C685-243E-8342-800F-2C1EB632F5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99F853-D0FE-4D33-9E49-2B45D6B1131D}" type="datetimeFigureOut">
              <a:rPr lang="en-US" smtClean="0"/>
              <a:t>6/24/2024</a:t>
            </a:fld>
            <a:endParaRPr lang="en-US"/>
          </a:p>
        </p:txBody>
      </p:sp>
      <p:sp>
        <p:nvSpPr>
          <p:cNvPr id="5" name="Footer Placeholder 4">
            <a:extLst>
              <a:ext uri="{FF2B5EF4-FFF2-40B4-BE49-F238E27FC236}">
                <a16:creationId xmlns:a16="http://schemas.microsoft.com/office/drawing/2014/main" id="{D3848E0C-9D3A-6A4E-A991-1E5FA76F93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89ADB2-13EA-0E42-BB5E-E997E71C4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8B0EB-15B1-49C0-BD48-86903FD8A4C6}" type="slidenum">
              <a:rPr lang="en-US" smtClean="0"/>
              <a:t>‹#›</a:t>
            </a:fld>
            <a:endParaRPr lang="en-US"/>
          </a:p>
        </p:txBody>
      </p:sp>
    </p:spTree>
    <p:extLst>
      <p:ext uri="{BB962C8B-B14F-4D97-AF65-F5344CB8AC3E}">
        <p14:creationId xmlns:p14="http://schemas.microsoft.com/office/powerpoint/2010/main" val="358893335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1252752"/>
      </p:ext>
    </p:extLst>
  </p:cSld>
  <p:clrMap bg1="lt1" tx1="dk1" bg2="dk2" tx2="lt2" accent1="accent1" accent2="accent2" accent3="accent3" accent4="accent4" accent5="accent5" accent6="accent6" hlink="hlink" folHlink="folHlink"/>
  <p:sldLayoutIdLst>
    <p:sldLayoutId id="2147483687" r:id="rId1"/>
    <p:sldLayoutId id="214748368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Google Shape;10;p1">
            <a:extLst>
              <a:ext uri="{FF2B5EF4-FFF2-40B4-BE49-F238E27FC236}">
                <a16:creationId xmlns:a16="http://schemas.microsoft.com/office/drawing/2014/main" id="{C1566C0C-646C-C8E8-BA20-27FE1E6ADB50}"/>
              </a:ext>
            </a:extLst>
          </p:cNvPr>
          <p:cNvSpPr txBox="1">
            <a:spLocks noGrp="1"/>
          </p:cNvSpPr>
          <p:nvPr>
            <p:ph type="title"/>
          </p:nvPr>
        </p:nvSpPr>
        <p:spPr>
          <a:xfrm>
            <a:off x="838203" y="365129"/>
            <a:ext cx="10515600" cy="1325559"/>
          </a:xfrm>
          <a:prstGeom prst="rect">
            <a:avLst/>
          </a:prstGeom>
          <a:noFill/>
          <a:ln>
            <a:noFill/>
          </a:ln>
        </p:spPr>
        <p:txBody>
          <a:bodyPr vert="horz" wrap="square" lIns="91421" tIns="45701" rIns="91421" bIns="45701" anchor="ctr" anchorCtr="0" compatLnSpc="1">
            <a:noAutofit/>
          </a:bodyPr>
          <a:lstStyle/>
          <a:p>
            <a:pPr lvl="0"/>
            <a:endParaRPr lang="en-US"/>
          </a:p>
        </p:txBody>
      </p:sp>
      <p:sp>
        <p:nvSpPr>
          <p:cNvPr id="3" name="Google Shape;11;p1">
            <a:extLst>
              <a:ext uri="{FF2B5EF4-FFF2-40B4-BE49-F238E27FC236}">
                <a16:creationId xmlns:a16="http://schemas.microsoft.com/office/drawing/2014/main" id="{826CC81E-1227-BBC0-0189-1606FC64F1EC}"/>
              </a:ext>
            </a:extLst>
          </p:cNvPr>
          <p:cNvSpPr txBox="1">
            <a:spLocks noGrp="1"/>
          </p:cNvSpPr>
          <p:nvPr>
            <p:ph type="body" idx="1"/>
          </p:nvPr>
        </p:nvSpPr>
        <p:spPr>
          <a:xfrm>
            <a:off x="838203" y="1825627"/>
            <a:ext cx="10515600" cy="4351336"/>
          </a:xfrm>
          <a:prstGeom prst="rect">
            <a:avLst/>
          </a:prstGeom>
          <a:noFill/>
          <a:ln>
            <a:noFill/>
          </a:ln>
        </p:spPr>
        <p:txBody>
          <a:bodyPr vert="horz" wrap="square" lIns="91421" tIns="45701" rIns="91421" bIns="45701" anchor="t" anchorCtr="0" compatLnSpc="1">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Google Shape;12;p1">
            <a:extLst>
              <a:ext uri="{FF2B5EF4-FFF2-40B4-BE49-F238E27FC236}">
                <a16:creationId xmlns:a16="http://schemas.microsoft.com/office/drawing/2014/main" id="{0E029D24-8604-3ABD-0C31-93154EC17F43}"/>
              </a:ext>
            </a:extLst>
          </p:cNvPr>
          <p:cNvSpPr txBox="1">
            <a:spLocks noGrp="1"/>
          </p:cNvSpPr>
          <p:nvPr>
            <p:ph type="dt" sz="half" idx="2"/>
          </p:nvPr>
        </p:nvSpPr>
        <p:spPr>
          <a:xfrm>
            <a:off x="838203" y="6356351"/>
            <a:ext cx="2743200" cy="365129"/>
          </a:xfrm>
          <a:prstGeom prst="rect">
            <a:avLst/>
          </a:prstGeom>
          <a:noFill/>
          <a:ln>
            <a:noFill/>
          </a:ln>
        </p:spPr>
        <p:txBody>
          <a:bodyPr vert="horz" wrap="square" lIns="91421" tIns="45701" rIns="91421" bIns="45701" anchor="ctr" anchorCtr="0" compatLnSpc="1">
            <a:noAutofit/>
          </a:bodyPr>
          <a:lstStyle>
            <a:lvl1pPr marL="0" marR="0" lvl="0" indent="0" algn="l"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pPr lvl="0"/>
            <a:endParaRPr lang="en-US"/>
          </a:p>
        </p:txBody>
      </p:sp>
      <p:sp>
        <p:nvSpPr>
          <p:cNvPr id="5" name="Google Shape;13;p1">
            <a:extLst>
              <a:ext uri="{FF2B5EF4-FFF2-40B4-BE49-F238E27FC236}">
                <a16:creationId xmlns:a16="http://schemas.microsoft.com/office/drawing/2014/main" id="{4057690F-6B80-ADF7-B1B7-7A3C7E230A49}"/>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21" tIns="45701" rIns="91421" bIns="45701" anchor="ctr" anchorCtr="1" compatLnSpc="1">
            <a:noAutofit/>
          </a:bodyPr>
          <a:lstStyle>
            <a:lvl1pPr marL="0" marR="0" lvl="0" indent="0" algn="ct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pPr lvl="0"/>
            <a:endParaRPr lang="en-US"/>
          </a:p>
        </p:txBody>
      </p:sp>
      <p:sp>
        <p:nvSpPr>
          <p:cNvPr id="6" name="Google Shape;14;p1">
            <a:extLst>
              <a:ext uri="{FF2B5EF4-FFF2-40B4-BE49-F238E27FC236}">
                <a16:creationId xmlns:a16="http://schemas.microsoft.com/office/drawing/2014/main" id="{6A839F56-771C-B431-B38A-5FF35AB9AF90}"/>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21" tIns="45701" rIns="91421" bIns="45701" anchor="ctr" anchorCtr="0" compatLnSpc="1">
            <a:noAutofit/>
          </a:bodyPr>
          <a:lstStyle>
            <a:lvl1pPr marL="0" marR="0" lvl="0" indent="0" algn="r" defTabSz="914400" rtl="0" fontAlgn="auto" hangingPunct="1">
              <a:lnSpc>
                <a:spcPct val="100000"/>
              </a:lnSpc>
              <a:spcBef>
                <a:spcPts val="0"/>
              </a:spcBef>
              <a:spcAft>
                <a:spcPts val="0"/>
              </a:spcAft>
              <a:buNone/>
              <a:tabLst/>
              <a:defRPr lang="en-US" sz="1200" b="0" i="0" u="none" strike="noStrike" kern="0" cap="none" spc="0" baseline="0">
                <a:solidFill>
                  <a:srgbClr val="888888"/>
                </a:solidFill>
                <a:uFillTx/>
                <a:latin typeface="Calibri"/>
                <a:ea typeface="Calibri"/>
                <a:cs typeface="Calibri"/>
              </a:defRPr>
            </a:lvl1pPr>
          </a:lstStyle>
          <a:p>
            <a:pPr lvl="0"/>
            <a:fld id="{02BCC3E4-E2A7-4648-B895-EB6B4F3D9040}" type="slidenum">
              <a:t>‹#›</a:t>
            </a:fld>
            <a:endParaRPr lang="en-US"/>
          </a:p>
        </p:txBody>
      </p:sp>
    </p:spTree>
    <p:extLst>
      <p:ext uri="{BB962C8B-B14F-4D97-AF65-F5344CB8AC3E}">
        <p14:creationId xmlns:p14="http://schemas.microsoft.com/office/powerpoint/2010/main" val="42109180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0" cap="none" spc="0" baseline="0">
          <a:solidFill>
            <a:srgbClr val="000000"/>
          </a:solidFill>
          <a:uFillTx/>
          <a:latin typeface="Calibri"/>
          <a:ea typeface="Calibri"/>
          <a:cs typeface="Calibri"/>
        </a:defRPr>
      </a:lvl1pPr>
    </p:titleStyle>
    <p:bodyStyle>
      <a:lvl1pPr marL="457200" marR="0" lvl="0" indent="-406395" algn="l" defTabSz="914400" rtl="0" fontAlgn="auto" hangingPunct="1">
        <a:lnSpc>
          <a:spcPct val="90000"/>
        </a:lnSpc>
        <a:spcBef>
          <a:spcPts val="1000"/>
        </a:spcBef>
        <a:spcAft>
          <a:spcPts val="0"/>
        </a:spcAft>
        <a:buClr>
          <a:srgbClr val="000000"/>
        </a:buClr>
        <a:buSzPts val="2800"/>
        <a:buFont typeface="Arial"/>
        <a:buChar char="•"/>
        <a:tabLst/>
        <a:defRPr lang="en-US" sz="2800" b="0" i="0" u="none" strike="noStrike" kern="0" cap="none" spc="0" baseline="0">
          <a:solidFill>
            <a:srgbClr val="000000"/>
          </a:solidFill>
          <a:uFillTx/>
          <a:latin typeface="Calibri"/>
          <a:ea typeface="Calibri"/>
          <a:cs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Aptos"/>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Aptos"/>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Apto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hyperlink" Target="mailto:dalereisner@gmail.com" TargetMode="External"/><Relationship Id="rId2" Type="http://schemas.openxmlformats.org/officeDocument/2006/relationships/notesSlide" Target="../notesSlides/notesSlide25.xml"/><Relationship Id="rId1" Type="http://schemas.openxmlformats.org/officeDocument/2006/relationships/slideLayout" Target="../slideLayouts/slideLayout23.xml"/><Relationship Id="rId5" Type="http://schemas.openxmlformats.org/officeDocument/2006/relationships/hyperlink" Target="mailto:sdavidson@qualityhealth.org" TargetMode="External"/><Relationship Id="rId4" Type="http://schemas.openxmlformats.org/officeDocument/2006/relationships/hyperlink" Target="mailto:smoothtransitions@qualityhealt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7"/>
          <p:cNvSpPr/>
          <p:nvPr/>
        </p:nvSpPr>
        <p:spPr>
          <a:xfrm>
            <a:off x="4654296" y="-2"/>
            <a:ext cx="7537704"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177" name="Google Shape;177;p27"/>
          <p:cNvPicPr preferRelativeResize="0"/>
          <p:nvPr/>
        </p:nvPicPr>
        <p:blipFill rotWithShape="1">
          <a:blip r:embed="rId3">
            <a:alphaModFix/>
          </a:blip>
          <a:srcRect/>
          <a:stretch/>
        </p:blipFill>
        <p:spPr>
          <a:xfrm>
            <a:off x="763662" y="1209432"/>
            <a:ext cx="7388352" cy="1797163"/>
          </a:xfrm>
          <a:prstGeom prst="rect">
            <a:avLst/>
          </a:prstGeom>
          <a:noFill/>
          <a:ln>
            <a:noFill/>
          </a:ln>
        </p:spPr>
      </p:pic>
      <p:sp>
        <p:nvSpPr>
          <p:cNvPr id="178" name="Google Shape;178;p27"/>
          <p:cNvSpPr txBox="1">
            <a:spLocks noGrp="1"/>
          </p:cNvSpPr>
          <p:nvPr>
            <p:ph type="subTitle" idx="1"/>
          </p:nvPr>
        </p:nvSpPr>
        <p:spPr>
          <a:xfrm>
            <a:off x="4973782" y="2798618"/>
            <a:ext cx="7068866" cy="3111731"/>
          </a:xfrm>
          <a:prstGeom prst="rect">
            <a:avLst/>
          </a:prstGeom>
          <a:noFill/>
          <a:ln>
            <a:noFill/>
          </a:ln>
        </p:spPr>
        <p:txBody>
          <a:bodyPr spcFirstLastPara="1" wrap="square" lIns="91425" tIns="45700" rIns="91425" bIns="45700" anchor="t" anchorCtr="0">
            <a:noAutofit/>
          </a:bodyPr>
          <a:lstStyle/>
          <a:p>
            <a:pPr marL="0" indent="0">
              <a:spcBef>
                <a:spcPts val="0"/>
              </a:spcBef>
              <a:buClr>
                <a:srgbClr val="FFFFFF"/>
              </a:buClr>
              <a:buSzPts val="2800"/>
            </a:pPr>
            <a:r>
              <a:rPr lang="en-US" sz="2800" b="1" dirty="0">
                <a:solidFill>
                  <a:srgbClr val="FFFFFF"/>
                </a:solidFill>
              </a:rPr>
              <a:t>Smooth Transitions™</a:t>
            </a:r>
          </a:p>
          <a:p>
            <a:pPr marL="0" lvl="0" indent="0" rtl="0">
              <a:lnSpc>
                <a:spcPct val="90000"/>
              </a:lnSpc>
              <a:spcBef>
                <a:spcPts val="0"/>
              </a:spcBef>
              <a:spcAft>
                <a:spcPts val="0"/>
              </a:spcAft>
              <a:buClr>
                <a:srgbClr val="FFFFFF"/>
              </a:buClr>
              <a:buSzPts val="2800"/>
              <a:buNone/>
            </a:pPr>
            <a:r>
              <a:rPr lang="en-US" sz="2800" b="1" dirty="0">
                <a:solidFill>
                  <a:srgbClr val="FFFFFF"/>
                </a:solidFill>
              </a:rPr>
              <a:t> Quality Improvement Program</a:t>
            </a:r>
          </a:p>
          <a:p>
            <a:pPr marL="0" lvl="0" indent="0" rtl="0">
              <a:lnSpc>
                <a:spcPct val="90000"/>
              </a:lnSpc>
              <a:spcBef>
                <a:spcPts val="0"/>
              </a:spcBef>
              <a:spcAft>
                <a:spcPts val="0"/>
              </a:spcAft>
              <a:buClr>
                <a:srgbClr val="FFFFFF"/>
              </a:buClr>
              <a:buSzPts val="2800"/>
              <a:buNone/>
            </a:pPr>
            <a:endParaRPr lang="en-US" sz="2800" dirty="0">
              <a:solidFill>
                <a:srgbClr val="FFFFFF"/>
              </a:solidFill>
            </a:endParaRPr>
          </a:p>
          <a:p>
            <a:pPr marL="0" lvl="0" indent="0" rtl="0">
              <a:lnSpc>
                <a:spcPct val="90000"/>
              </a:lnSpc>
              <a:spcBef>
                <a:spcPts val="0"/>
              </a:spcBef>
              <a:spcAft>
                <a:spcPts val="0"/>
              </a:spcAft>
              <a:buClr>
                <a:srgbClr val="FFFFFF"/>
              </a:buClr>
              <a:buSzPts val="2800"/>
              <a:buNone/>
            </a:pPr>
            <a:r>
              <a:rPr lang="en-US" sz="3200" dirty="0">
                <a:solidFill>
                  <a:srgbClr val="FFFFFF"/>
                </a:solidFill>
              </a:rPr>
              <a:t>How Midwives, Hospitals, EMS, and Birthing Families All Benefit</a:t>
            </a:r>
            <a:endParaRPr lang="en-US" sz="3200" dirty="0"/>
          </a:p>
        </p:txBody>
      </p:sp>
      <p:pic>
        <p:nvPicPr>
          <p:cNvPr id="179" name="Google Shape;179;p27" descr="A close up of a logo&#10;&#10;Description generated with very high confidence"/>
          <p:cNvPicPr preferRelativeResize="0"/>
          <p:nvPr/>
        </p:nvPicPr>
        <p:blipFill rotWithShape="1">
          <a:blip r:embed="rId4">
            <a:alphaModFix/>
          </a:blip>
          <a:srcRect/>
          <a:stretch/>
        </p:blipFill>
        <p:spPr>
          <a:xfrm>
            <a:off x="6877878" y="5331000"/>
            <a:ext cx="3130120" cy="1228826"/>
          </a:xfrm>
          <a:prstGeom prst="rect">
            <a:avLst/>
          </a:prstGeom>
          <a:noFill/>
          <a:ln>
            <a:noFill/>
          </a:ln>
        </p:spPr>
      </p:pic>
      <p:sp>
        <p:nvSpPr>
          <p:cNvPr id="180" name="Google Shape;180;p27"/>
          <p:cNvSpPr txBox="1"/>
          <p:nvPr/>
        </p:nvSpPr>
        <p:spPr>
          <a:xfrm>
            <a:off x="256983" y="5331000"/>
            <a:ext cx="4080995" cy="142149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dirty="0">
                <a:solidFill>
                  <a:schemeClr val="dk1"/>
                </a:solidFill>
                <a:latin typeface="Calibri" panose="020F0502020204030204" pitchFamily="34" charset="0"/>
                <a:cs typeface="Calibri" panose="020F0502020204030204" pitchFamily="34" charset="0"/>
                <a:sym typeface="Calibri"/>
              </a:rPr>
              <a:t>Hospital Name</a:t>
            </a:r>
          </a:p>
          <a:p>
            <a:pPr marL="0" marR="0" lvl="0" indent="0" algn="ctr" rtl="0">
              <a:spcBef>
                <a:spcPts val="0"/>
              </a:spcBef>
              <a:spcAft>
                <a:spcPts val="0"/>
              </a:spcAft>
              <a:buNone/>
            </a:pPr>
            <a:r>
              <a:rPr lang="en-US" sz="2800" b="1" dirty="0">
                <a:solidFill>
                  <a:schemeClr val="dk1"/>
                </a:solidFill>
                <a:latin typeface="Calibri" panose="020F0502020204030204" pitchFamily="34" charset="0"/>
                <a:cs typeface="Calibri" panose="020F0502020204030204" pitchFamily="34" charset="0"/>
                <a:sym typeface="Calibri"/>
              </a:rPr>
              <a:t> Date</a:t>
            </a:r>
            <a:endParaRPr lang="en-US" sz="3200" b="1" dirty="0">
              <a:latin typeface="Calibri" panose="020F0502020204030204" pitchFamily="34" charset="0"/>
              <a:cs typeface="Calibri" panose="020F0502020204030204" pitchFamily="34" charset="0"/>
            </a:endParaRPr>
          </a:p>
          <a:p>
            <a:pPr marL="0" marR="0" lvl="0" indent="0" algn="ctr" rtl="0">
              <a:spcBef>
                <a:spcPts val="0"/>
              </a:spcBef>
              <a:spcAft>
                <a:spcPts val="0"/>
              </a:spcAft>
              <a:buNone/>
            </a:pPr>
            <a:endParaRPr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59686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 name="Title 1"/>
          <p:cNvSpPr>
            <a:spLocks noGrp="1"/>
          </p:cNvSpPr>
          <p:nvPr>
            <p:ph type="title"/>
          </p:nvPr>
        </p:nvSpPr>
        <p:spPr>
          <a:xfrm>
            <a:off x="863029" y="1012004"/>
            <a:ext cx="3416158" cy="4795408"/>
          </a:xfrm>
        </p:spPr>
        <p:txBody>
          <a:bodyPr>
            <a:normAutofit/>
          </a:bodyPr>
          <a:lstStyle/>
          <a:p>
            <a:r>
              <a:rPr lang="en-US" b="1">
                <a:solidFill>
                  <a:srgbClr val="FFFFFF"/>
                </a:solidFill>
              </a:rPr>
              <a:t>Licensed Midwives: </a:t>
            </a:r>
            <a:br>
              <a:rPr lang="en-US" b="1">
                <a:solidFill>
                  <a:srgbClr val="FFFFFF"/>
                </a:solidFill>
              </a:rPr>
            </a:br>
            <a:r>
              <a:rPr lang="en-US" b="1">
                <a:solidFill>
                  <a:srgbClr val="FFFFFF"/>
                </a:solidFill>
              </a:rPr>
              <a:t>Landscape in Washington State</a:t>
            </a:r>
          </a:p>
        </p:txBody>
      </p:sp>
      <p:graphicFrame>
        <p:nvGraphicFramePr>
          <p:cNvPr id="6" name="Text Placeholder 2">
            <a:extLst>
              <a:ext uri="{FF2B5EF4-FFF2-40B4-BE49-F238E27FC236}">
                <a16:creationId xmlns:a16="http://schemas.microsoft.com/office/drawing/2014/main" id="{1D0CC321-48A0-44E3-B0E4-5FAF5091647C}"/>
              </a:ext>
            </a:extLst>
          </p:cNvPr>
          <p:cNvGraphicFramePr/>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40625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4" name="Rectangle 3093">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2C433F2C-CEFA-D56E-DFE1-B579403B9E2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30" r="14429" b="-1"/>
          <a:stretch/>
        </p:blipFill>
        <p:spPr bwMode="auto">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3096" name="Freeform: Shape 3095">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098" name="Freeform: Shape 3097">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8C4FB82-2273-478B-8BFF-08FF18CB5E3F}"/>
              </a:ext>
            </a:extLst>
          </p:cNvPr>
          <p:cNvSpPr>
            <a:spLocks noGrp="1"/>
          </p:cNvSpPr>
          <p:nvPr>
            <p:ph type="title"/>
          </p:nvPr>
        </p:nvSpPr>
        <p:spPr>
          <a:xfrm>
            <a:off x="128016" y="289720"/>
            <a:ext cx="4983480" cy="1488508"/>
          </a:xfrm>
        </p:spPr>
        <p:txBody>
          <a:bodyPr anchor="ctr">
            <a:normAutofit/>
          </a:bodyPr>
          <a:lstStyle/>
          <a:p>
            <a:r>
              <a:rPr lang="en-US" sz="3400" dirty="0"/>
              <a:t>Postpartum &amp; Newborn Care </a:t>
            </a:r>
          </a:p>
        </p:txBody>
      </p:sp>
      <p:sp>
        <p:nvSpPr>
          <p:cNvPr id="3100" name="Rectangle 3099">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102" name="Rectangle 3101">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 Placeholder 2">
            <a:extLst>
              <a:ext uri="{FF2B5EF4-FFF2-40B4-BE49-F238E27FC236}">
                <a16:creationId xmlns:a16="http://schemas.microsoft.com/office/drawing/2014/main" id="{E5A5A289-BF96-482D-B265-7D4435BB9D03}"/>
              </a:ext>
            </a:extLst>
          </p:cNvPr>
          <p:cNvSpPr>
            <a:spLocks noGrp="1"/>
          </p:cNvSpPr>
          <p:nvPr>
            <p:ph type="body" idx="1"/>
          </p:nvPr>
        </p:nvSpPr>
        <p:spPr>
          <a:xfrm>
            <a:off x="86868" y="2181726"/>
            <a:ext cx="5065776" cy="4484888"/>
          </a:xfrm>
        </p:spPr>
        <p:txBody>
          <a:bodyPr anchor="t">
            <a:normAutofit fontScale="92500" lnSpcReduction="10000"/>
          </a:bodyPr>
          <a:lstStyle/>
          <a:p>
            <a:r>
              <a:rPr lang="en-US" sz="1500" b="1" dirty="0"/>
              <a:t>Complete newborn exam at birth </a:t>
            </a:r>
          </a:p>
          <a:p>
            <a:r>
              <a:rPr lang="en-US" sz="1500" b="1" dirty="0"/>
              <a:t>Care for the newborn (up to 2 weeks)</a:t>
            </a:r>
          </a:p>
          <a:p>
            <a:r>
              <a:rPr lang="en-US" sz="1500" b="1" dirty="0"/>
              <a:t>Home/clinic visits (24hr, 3-5d, 1-2wk), phone calls, &amp; final postpartum visits at 6-8 </a:t>
            </a:r>
            <a:r>
              <a:rPr lang="en-US" sz="1500" b="1" dirty="0" err="1"/>
              <a:t>wks</a:t>
            </a:r>
            <a:endParaRPr lang="en-US" sz="1500" b="1" dirty="0"/>
          </a:p>
          <a:p>
            <a:r>
              <a:rPr lang="en-US" sz="1500" b="1" dirty="0"/>
              <a:t>Newborn metabolic screening</a:t>
            </a:r>
          </a:p>
          <a:p>
            <a:r>
              <a:rPr lang="en-US" sz="1500" b="1" dirty="0"/>
              <a:t>CCHD screening</a:t>
            </a:r>
          </a:p>
          <a:p>
            <a:r>
              <a:rPr lang="en-US" sz="1500" b="1" dirty="0"/>
              <a:t>Newborn hearing screening</a:t>
            </a:r>
          </a:p>
          <a:p>
            <a:r>
              <a:rPr lang="en-US" sz="1500" b="1" dirty="0"/>
              <a:t>Weight checks </a:t>
            </a:r>
          </a:p>
          <a:p>
            <a:r>
              <a:rPr lang="en-US" sz="1500" b="1" dirty="0"/>
              <a:t>Jaundice assessment-labs prn</a:t>
            </a:r>
          </a:p>
          <a:p>
            <a:r>
              <a:rPr lang="en-US" sz="1500" b="1" dirty="0"/>
              <a:t>RH negative protocol-RHIG</a:t>
            </a:r>
          </a:p>
          <a:p>
            <a:r>
              <a:rPr lang="en-US" sz="1500" b="1" dirty="0"/>
              <a:t>Hepatitis B Vaccine</a:t>
            </a:r>
          </a:p>
          <a:p>
            <a:r>
              <a:rPr lang="en-US" sz="1500" b="1" dirty="0"/>
              <a:t>Breastfeeding support</a:t>
            </a:r>
          </a:p>
          <a:p>
            <a:r>
              <a:rPr lang="en-US" sz="1500" b="1" dirty="0"/>
              <a:t>Screening for postpartum mood disorders</a:t>
            </a:r>
          </a:p>
          <a:p>
            <a:r>
              <a:rPr lang="en-US" sz="1500" b="1" dirty="0"/>
              <a:t>Referrals to newborn care providers &amp; lactation specialists prn</a:t>
            </a:r>
          </a:p>
          <a:p>
            <a:endParaRPr lang="en-US" sz="800" dirty="0"/>
          </a:p>
        </p:txBody>
      </p:sp>
    </p:spTree>
    <p:extLst>
      <p:ext uri="{BB962C8B-B14F-4D97-AF65-F5344CB8AC3E}">
        <p14:creationId xmlns:p14="http://schemas.microsoft.com/office/powerpoint/2010/main" val="1748075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12"/>
          <p:cNvPicPr preferRelativeResize="0"/>
          <p:nvPr/>
        </p:nvPicPr>
        <p:blipFill rotWithShape="1">
          <a:blip r:embed="rId3">
            <a:alphaModFix/>
          </a:blip>
          <a:srcRect l="6938" r="2936"/>
          <a:stretch/>
        </p:blipFill>
        <p:spPr>
          <a:xfrm>
            <a:off x="20" y="10"/>
            <a:ext cx="4635571" cy="6857990"/>
          </a:xfrm>
          <a:prstGeom prst="rect">
            <a:avLst/>
          </a:prstGeom>
          <a:noFill/>
          <a:ln>
            <a:noFill/>
          </a:ln>
        </p:spPr>
      </p:pic>
      <p:sp>
        <p:nvSpPr>
          <p:cNvPr id="298" name="Google Shape;298;p12"/>
          <p:cNvSpPr txBox="1">
            <a:spLocks noGrp="1"/>
          </p:cNvSpPr>
          <p:nvPr>
            <p:ph type="title"/>
          </p:nvPr>
        </p:nvSpPr>
        <p:spPr>
          <a:xfrm>
            <a:off x="4965430" y="629268"/>
            <a:ext cx="6586491" cy="128616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1800"/>
              <a:buNone/>
            </a:pPr>
            <a:r>
              <a:rPr lang="en-US" b="1" dirty="0"/>
              <a:t>WA State Birth Data (2022)</a:t>
            </a:r>
            <a:endParaRPr dirty="0"/>
          </a:p>
        </p:txBody>
      </p:sp>
      <p:sp>
        <p:nvSpPr>
          <p:cNvPr id="299" name="Google Shape;299;p12"/>
          <p:cNvSpPr txBox="1">
            <a:spLocks noGrp="1"/>
          </p:cNvSpPr>
          <p:nvPr>
            <p:ph type="body" idx="1"/>
          </p:nvPr>
        </p:nvSpPr>
        <p:spPr>
          <a:xfrm>
            <a:off x="4965431" y="2438400"/>
            <a:ext cx="6586489" cy="378541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1900"/>
              <a:buNone/>
            </a:pPr>
            <a:r>
              <a:rPr lang="en-US" sz="1900" dirty="0"/>
              <a:t>Total births *        			82,986</a:t>
            </a:r>
            <a:endParaRPr dirty="0"/>
          </a:p>
          <a:p>
            <a:pPr marL="0" marR="0" lvl="0" indent="0" algn="l" rtl="0">
              <a:lnSpc>
                <a:spcPct val="90000"/>
              </a:lnSpc>
              <a:spcBef>
                <a:spcPts val="600"/>
              </a:spcBef>
              <a:spcAft>
                <a:spcPts val="0"/>
              </a:spcAft>
              <a:buClr>
                <a:schemeClr val="dk1"/>
              </a:buClr>
              <a:buSzPts val="1900"/>
              <a:buFont typeface="Calibri"/>
              <a:buNone/>
            </a:pPr>
            <a:r>
              <a:rPr lang="en-US" sz="1900" dirty="0"/>
              <a:t>Hospitals               			79,102            95.3%	</a:t>
            </a:r>
            <a:endParaRPr dirty="0"/>
          </a:p>
          <a:p>
            <a:pPr marL="0" marR="0" lvl="0" indent="0" algn="l" rtl="0">
              <a:lnSpc>
                <a:spcPct val="90000"/>
              </a:lnSpc>
              <a:spcBef>
                <a:spcPts val="600"/>
              </a:spcBef>
              <a:spcAft>
                <a:spcPts val="0"/>
              </a:spcAft>
              <a:buClr>
                <a:schemeClr val="dk1"/>
              </a:buClr>
              <a:buSzPts val="1900"/>
              <a:buFont typeface="Calibri"/>
              <a:buNone/>
            </a:pPr>
            <a:r>
              <a:rPr lang="en-US" sz="1900" dirty="0"/>
              <a:t>Freestanding Birth Centers          	  1,639              2.0%</a:t>
            </a:r>
            <a:endParaRPr dirty="0"/>
          </a:p>
          <a:p>
            <a:pPr marL="0" marR="0" lvl="0" indent="0" algn="l" rtl="0">
              <a:lnSpc>
                <a:spcPct val="90000"/>
              </a:lnSpc>
              <a:spcBef>
                <a:spcPts val="600"/>
              </a:spcBef>
              <a:spcAft>
                <a:spcPts val="0"/>
              </a:spcAft>
              <a:buClr>
                <a:schemeClr val="dk1"/>
              </a:buClr>
              <a:buSzPts val="1900"/>
              <a:buFont typeface="Calibri"/>
              <a:buNone/>
            </a:pPr>
            <a:r>
              <a:rPr lang="en-US" sz="1900" dirty="0"/>
              <a:t>Home Births           		  	  2,142              2.6%</a:t>
            </a:r>
            <a:endParaRPr dirty="0"/>
          </a:p>
          <a:p>
            <a:pPr marL="0" marR="0" lvl="0" indent="0" algn="l" rtl="0">
              <a:lnSpc>
                <a:spcPct val="90000"/>
              </a:lnSpc>
              <a:spcBef>
                <a:spcPts val="600"/>
              </a:spcBef>
              <a:spcAft>
                <a:spcPts val="0"/>
              </a:spcAft>
              <a:buClr>
                <a:schemeClr val="dk1"/>
              </a:buClr>
              <a:buSzPts val="1900"/>
              <a:buFont typeface="Calibri"/>
              <a:buNone/>
            </a:pPr>
            <a:endParaRPr sz="1900" dirty="0"/>
          </a:p>
          <a:p>
            <a:pPr marL="0" marR="0" lvl="0" indent="0" algn="l" rtl="0">
              <a:lnSpc>
                <a:spcPct val="90000"/>
              </a:lnSpc>
              <a:spcBef>
                <a:spcPts val="600"/>
              </a:spcBef>
              <a:spcAft>
                <a:spcPts val="0"/>
              </a:spcAft>
              <a:buClr>
                <a:schemeClr val="dk1"/>
              </a:buClr>
              <a:buSzPts val="1900"/>
              <a:buFont typeface="Calibri"/>
              <a:buNone/>
            </a:pPr>
            <a:r>
              <a:rPr lang="en-US" sz="1900" b="1" dirty="0"/>
              <a:t>* Includes federal facilities, born on arrival, other unknowns</a:t>
            </a:r>
            <a:endParaRPr dirty="0"/>
          </a:p>
          <a:p>
            <a:pPr marL="0" marR="0" lvl="0" indent="0" algn="l" rtl="0">
              <a:lnSpc>
                <a:spcPct val="90000"/>
              </a:lnSpc>
              <a:spcBef>
                <a:spcPts val="600"/>
              </a:spcBef>
              <a:spcAft>
                <a:spcPts val="0"/>
              </a:spcAft>
              <a:buClr>
                <a:schemeClr val="dk1"/>
              </a:buClr>
              <a:buSzPts val="1900"/>
              <a:buFont typeface="Calibri"/>
              <a:buNone/>
            </a:pPr>
            <a:endParaRPr sz="1900" dirty="0"/>
          </a:p>
          <a:p>
            <a:pPr marL="0" marR="0" lvl="0" indent="0" algn="l" rtl="0">
              <a:lnSpc>
                <a:spcPct val="90000"/>
              </a:lnSpc>
              <a:spcBef>
                <a:spcPts val="600"/>
              </a:spcBef>
              <a:spcAft>
                <a:spcPts val="0"/>
              </a:spcAft>
              <a:buClr>
                <a:schemeClr val="dk1"/>
              </a:buClr>
              <a:buSzPts val="1900"/>
              <a:buFont typeface="Calibri"/>
              <a:buNone/>
            </a:pPr>
            <a:endParaRPr sz="1900" dirty="0"/>
          </a:p>
          <a:p>
            <a:pPr marL="0" marR="0" lvl="0" indent="0" algn="l" rtl="0">
              <a:lnSpc>
                <a:spcPct val="90000"/>
              </a:lnSpc>
              <a:spcBef>
                <a:spcPts val="600"/>
              </a:spcBef>
              <a:spcAft>
                <a:spcPts val="0"/>
              </a:spcAft>
              <a:buClr>
                <a:schemeClr val="dk1"/>
              </a:buClr>
              <a:buSzPts val="1900"/>
              <a:buFont typeface="Calibri"/>
              <a:buNone/>
            </a:pPr>
            <a:endParaRPr sz="1900" dirty="0"/>
          </a:p>
          <a:p>
            <a:pPr marL="0" marR="0" lvl="0" indent="0" algn="l" rtl="0">
              <a:lnSpc>
                <a:spcPct val="90000"/>
              </a:lnSpc>
              <a:spcBef>
                <a:spcPts val="600"/>
              </a:spcBef>
              <a:spcAft>
                <a:spcPts val="600"/>
              </a:spcAft>
              <a:buClr>
                <a:schemeClr val="dk1"/>
              </a:buClr>
              <a:buSzPts val="1900"/>
              <a:buFont typeface="Calibri"/>
              <a:buNone/>
            </a:pPr>
            <a:r>
              <a:rPr lang="en-US" sz="1900" dirty="0"/>
              <a:t>WA State Department of Health, Center for Health Statistics, (1/19/24) personal communication, Justin Weisser, Epidemiologist, Washington State Department of Health (2022)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29B50520-B5AA-EF40-9E53-53C45D0FBA63}"/>
              </a:ext>
            </a:extLst>
          </p:cNvPr>
          <p:cNvSpPr>
            <a:spLocks noGrp="1"/>
          </p:cNvSpPr>
          <p:nvPr>
            <p:ph type="title"/>
          </p:nvPr>
        </p:nvSpPr>
        <p:spPr>
          <a:xfrm>
            <a:off x="1136397" y="502021"/>
            <a:ext cx="9688296" cy="1642969"/>
          </a:xfrm>
        </p:spPr>
        <p:txBody>
          <a:bodyPr anchor="b">
            <a:normAutofit/>
          </a:bodyPr>
          <a:lstStyle/>
          <a:p>
            <a:r>
              <a:rPr lang="en-US" sz="4000" b="1"/>
              <a:t>Community Birth Outcomes</a:t>
            </a:r>
            <a:br>
              <a:rPr lang="en-US" sz="4000" b="1"/>
            </a:br>
            <a:r>
              <a:rPr lang="en-US" sz="4000" b="1"/>
              <a:t>MAWS Data in OB COAP 2015 - 2020</a:t>
            </a:r>
          </a:p>
        </p:txBody>
      </p:sp>
      <p:sp>
        <p:nvSpPr>
          <p:cNvPr id="3" name="Text Placeholder 2">
            <a:extLst>
              <a:ext uri="{FF2B5EF4-FFF2-40B4-BE49-F238E27FC236}">
                <a16:creationId xmlns:a16="http://schemas.microsoft.com/office/drawing/2014/main" id="{D850E2DC-2BE9-4841-AECC-C7BD81816161}"/>
              </a:ext>
            </a:extLst>
          </p:cNvPr>
          <p:cNvSpPr>
            <a:spLocks noGrp="1"/>
          </p:cNvSpPr>
          <p:nvPr>
            <p:ph type="body" idx="1"/>
          </p:nvPr>
        </p:nvSpPr>
        <p:spPr>
          <a:xfrm>
            <a:off x="712694" y="2418409"/>
            <a:ext cx="10508877" cy="3854644"/>
          </a:xfrm>
        </p:spPr>
        <p:txBody>
          <a:bodyPr anchor="t">
            <a:normAutofit fontScale="62500" lnSpcReduction="20000"/>
          </a:bodyPr>
          <a:lstStyle/>
          <a:p>
            <a:r>
              <a:rPr lang="en-US" sz="3400" dirty="0"/>
              <a:t>11,442 planned community births (at time of labor)</a:t>
            </a:r>
          </a:p>
          <a:p>
            <a:pPr lvl="1"/>
            <a:r>
              <a:rPr lang="en-US" sz="3400" dirty="0">
                <a:highlight>
                  <a:srgbClr val="FFFF00"/>
                </a:highlight>
              </a:rPr>
              <a:t>85% of these births (n=9,737) occurred in their intended location (home or birth center)</a:t>
            </a:r>
          </a:p>
          <a:p>
            <a:pPr lvl="1"/>
            <a:r>
              <a:rPr lang="en-US" sz="3400" dirty="0"/>
              <a:t>Overall c-section rate was </a:t>
            </a:r>
            <a:r>
              <a:rPr lang="en-US" sz="3400" dirty="0">
                <a:highlight>
                  <a:srgbClr val="FFFF00"/>
                </a:highlight>
              </a:rPr>
              <a:t>5.3%</a:t>
            </a:r>
            <a:r>
              <a:rPr lang="en-US" sz="3400" dirty="0"/>
              <a:t> (n=608) </a:t>
            </a:r>
          </a:p>
          <a:p>
            <a:pPr lvl="2"/>
            <a:r>
              <a:rPr lang="en-US" sz="3400" dirty="0"/>
              <a:t>Nulliparous c-section rate was 12.4% (n=507)</a:t>
            </a:r>
          </a:p>
          <a:p>
            <a:pPr lvl="2"/>
            <a:r>
              <a:rPr lang="en-US" sz="3400" dirty="0"/>
              <a:t>Multiparous c-section rate/no prior history of c-section was 1.0% (n=72)</a:t>
            </a:r>
          </a:p>
          <a:p>
            <a:pPr lvl="2"/>
            <a:r>
              <a:rPr lang="en-US" sz="3400" dirty="0"/>
              <a:t>Multiparous c-section rate/labor after prior c-section was 10.7% (n=29)</a:t>
            </a:r>
          </a:p>
          <a:p>
            <a:pPr lvl="1"/>
            <a:r>
              <a:rPr lang="en-US" sz="3400" dirty="0"/>
              <a:t>Spontaneous vaginal birth rate was 93.8% (n=10,733)</a:t>
            </a:r>
          </a:p>
          <a:p>
            <a:pPr lvl="1"/>
            <a:r>
              <a:rPr lang="en-US" sz="3400" dirty="0"/>
              <a:t>Physiologic birth rate was </a:t>
            </a:r>
            <a:r>
              <a:rPr lang="en-US" sz="3400" dirty="0">
                <a:highlight>
                  <a:srgbClr val="FFFF00"/>
                </a:highlight>
              </a:rPr>
              <a:t>84.1% </a:t>
            </a:r>
            <a:r>
              <a:rPr lang="en-US" sz="3400" dirty="0"/>
              <a:t>(n=9,626)</a:t>
            </a:r>
          </a:p>
          <a:p>
            <a:pPr marL="571500" lvl="1" indent="0">
              <a:buNone/>
            </a:pPr>
            <a:endParaRPr lang="en-US" sz="2000" b="1" dirty="0">
              <a:highlight>
                <a:srgbClr val="FFFF00"/>
              </a:highlight>
            </a:endParaRPr>
          </a:p>
          <a:p>
            <a:pPr marL="571500" lvl="1" indent="0">
              <a:buNone/>
            </a:pPr>
            <a:endParaRPr lang="en-US" sz="2000" b="1" dirty="0">
              <a:highlight>
                <a:srgbClr val="FFFF00"/>
              </a:highlight>
            </a:endParaRPr>
          </a:p>
          <a:p>
            <a:pPr marL="571500" lvl="1" indent="0">
              <a:buNone/>
            </a:pPr>
            <a:endParaRPr lang="en-US" sz="2000" b="1" dirty="0">
              <a:highlight>
                <a:srgbClr val="FFFF00"/>
              </a:highlight>
            </a:endParaRPr>
          </a:p>
          <a:p>
            <a:pPr marL="571500" lvl="1" indent="0">
              <a:buNone/>
            </a:pPr>
            <a:r>
              <a:rPr lang="en-US" sz="2200" dirty="0" err="1"/>
              <a:t>Nethery</a:t>
            </a:r>
            <a:r>
              <a:rPr lang="en-US" sz="2200" dirty="0"/>
              <a:t>, Elizabeth MSC, MSM; </a:t>
            </a:r>
            <a:r>
              <a:rPr lang="en-US" sz="2200" dirty="0" err="1"/>
              <a:t>Schummers</a:t>
            </a:r>
            <a:r>
              <a:rPr lang="en-US" sz="2200" dirty="0"/>
              <a:t>, Laura ScD; Levine, Audrey BA; </a:t>
            </a:r>
            <a:r>
              <a:rPr lang="en-US" sz="2200" dirty="0" err="1"/>
              <a:t>Caughey</a:t>
            </a:r>
            <a:r>
              <a:rPr lang="en-US" sz="2200" dirty="0"/>
              <a:t>, Aaron B. MD, PhD; Souter, Vivienne MBChB, MD; Gordon, Wendy DM, MPH Birth Outcomes for Planned Home and Licensed Freestanding Birth Center Births in Washington State, Obstetrics &amp; Gynecology: November 2021 - Volume 138 - Issue 5 - p 693-702 </a:t>
            </a:r>
            <a:r>
              <a:rPr lang="en-US" sz="2200" dirty="0" err="1"/>
              <a:t>doi</a:t>
            </a:r>
            <a:r>
              <a:rPr lang="en-US" sz="2200" dirty="0"/>
              <a:t>: 10.1097/AOG.0000000000004578 </a:t>
            </a:r>
          </a:p>
          <a:p>
            <a:pPr marL="571500" lvl="1" indent="0">
              <a:buNone/>
            </a:pPr>
            <a:endParaRPr lang="en-US" sz="2000" b="1" dirty="0"/>
          </a:p>
        </p:txBody>
      </p:sp>
      <p:sp>
        <p:nvSpPr>
          <p:cNvPr id="17" name="Rectangle 16">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9" name="Rectangle 18">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1291998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5AE0D152-CE59-4F45-B6DB-8F27A3A84567}"/>
              </a:ext>
            </a:extLst>
          </p:cNvPr>
          <p:cNvSpPr>
            <a:spLocks noGrp="1"/>
          </p:cNvSpPr>
          <p:nvPr>
            <p:ph type="title"/>
          </p:nvPr>
        </p:nvSpPr>
        <p:spPr>
          <a:xfrm>
            <a:off x="838200" y="631825"/>
            <a:ext cx="10515600" cy="1325563"/>
          </a:xfrm>
        </p:spPr>
        <p:txBody>
          <a:bodyPr>
            <a:normAutofit/>
          </a:bodyPr>
          <a:lstStyle/>
          <a:p>
            <a:r>
              <a:rPr lang="en-US" b="1"/>
              <a:t>Community Birth Transfers </a:t>
            </a:r>
            <a:br>
              <a:rPr lang="en-US" b="1"/>
            </a:br>
            <a:r>
              <a:rPr lang="en-US" b="1"/>
              <a:t>Data in OB COAP 2015 - 2020</a:t>
            </a:r>
          </a:p>
        </p:txBody>
      </p:sp>
      <p:sp>
        <p:nvSpPr>
          <p:cNvPr id="3" name="Text Placeholder 2">
            <a:extLst>
              <a:ext uri="{FF2B5EF4-FFF2-40B4-BE49-F238E27FC236}">
                <a16:creationId xmlns:a16="http://schemas.microsoft.com/office/drawing/2014/main" id="{961E1C30-C6F4-1E43-8FE2-8EB0772029EC}"/>
              </a:ext>
            </a:extLst>
          </p:cNvPr>
          <p:cNvSpPr>
            <a:spLocks noGrp="1"/>
          </p:cNvSpPr>
          <p:nvPr>
            <p:ph type="body" idx="1"/>
          </p:nvPr>
        </p:nvSpPr>
        <p:spPr>
          <a:xfrm>
            <a:off x="838200" y="1862419"/>
            <a:ext cx="10515600" cy="4498040"/>
          </a:xfrm>
        </p:spPr>
        <p:txBody>
          <a:bodyPr>
            <a:normAutofit fontScale="40000" lnSpcReduction="20000"/>
          </a:bodyPr>
          <a:lstStyle/>
          <a:p>
            <a:pPr marL="114300" indent="0">
              <a:buNone/>
            </a:pPr>
            <a:endParaRPr lang="en-US" sz="3600" dirty="0"/>
          </a:p>
          <a:p>
            <a:pPr marL="114300" indent="0">
              <a:buNone/>
            </a:pPr>
            <a:r>
              <a:rPr lang="en-US" sz="5000" dirty="0"/>
              <a:t>Intrapartum transfer rate							</a:t>
            </a:r>
            <a:r>
              <a:rPr lang="en-US" sz="5000" dirty="0">
                <a:highlight>
                  <a:srgbClr val="FFFF00"/>
                </a:highlight>
              </a:rPr>
              <a:t>14.9%</a:t>
            </a:r>
            <a:r>
              <a:rPr lang="en-US" sz="5000" dirty="0"/>
              <a:t> (1,705)	</a:t>
            </a:r>
          </a:p>
          <a:p>
            <a:pPr marL="114300" indent="0">
              <a:buNone/>
            </a:pPr>
            <a:r>
              <a:rPr lang="en-US" sz="5000" dirty="0"/>
              <a:t>	Nulliparous transfer rate						32.3% (1,326)</a:t>
            </a:r>
          </a:p>
          <a:p>
            <a:pPr marL="114300" indent="0">
              <a:buNone/>
            </a:pPr>
            <a:r>
              <a:rPr lang="en-US" sz="5000" dirty="0"/>
              <a:t>	Multiparous transfer rate					 	 5.2% (379)</a:t>
            </a:r>
          </a:p>
          <a:p>
            <a:pPr marL="114300" indent="0">
              <a:buNone/>
            </a:pPr>
            <a:r>
              <a:rPr lang="en-US" sz="5000" dirty="0"/>
              <a:t>C-section rate for transfers						</a:t>
            </a:r>
            <a:r>
              <a:rPr lang="en-US" sz="5000" dirty="0">
                <a:highlight>
                  <a:srgbClr val="FFFF00"/>
                </a:highlight>
              </a:rPr>
              <a:t>35.7%</a:t>
            </a:r>
            <a:r>
              <a:rPr lang="en-US" sz="5000" dirty="0"/>
              <a:t> (608)</a:t>
            </a:r>
          </a:p>
          <a:p>
            <a:pPr marL="114300" indent="0">
              <a:buNone/>
            </a:pPr>
            <a:r>
              <a:rPr lang="en-US" sz="5000" dirty="0"/>
              <a:t>Postpartum transfer rate (&lt;6 hours after birth)			 	</a:t>
            </a:r>
            <a:r>
              <a:rPr lang="en-US" sz="5000" dirty="0">
                <a:highlight>
                  <a:srgbClr val="FFFF00"/>
                </a:highlight>
              </a:rPr>
              <a:t> 2.9% </a:t>
            </a:r>
            <a:r>
              <a:rPr lang="en-US" sz="5000" dirty="0"/>
              <a:t>(284)</a:t>
            </a:r>
          </a:p>
          <a:p>
            <a:pPr marL="114300" indent="0">
              <a:buNone/>
            </a:pPr>
            <a:r>
              <a:rPr lang="en-US" sz="5000" dirty="0"/>
              <a:t>Postpartum hospital admissions rate (&lt;6 hours – 30 days PP)		 	 1.0% (117)</a:t>
            </a:r>
          </a:p>
          <a:p>
            <a:pPr marL="114300" indent="0">
              <a:buNone/>
            </a:pPr>
            <a:r>
              <a:rPr lang="en-US" sz="5000" dirty="0"/>
              <a:t>Neonatal transfer rate (&lt;6 hours after birth)			  	  </a:t>
            </a:r>
            <a:r>
              <a:rPr lang="en-US" sz="5000" dirty="0">
                <a:highlight>
                  <a:srgbClr val="FFFF00"/>
                </a:highlight>
              </a:rPr>
              <a:t>2.1%</a:t>
            </a:r>
            <a:r>
              <a:rPr lang="en-US" sz="5000" dirty="0"/>
              <a:t> (201)</a:t>
            </a:r>
          </a:p>
          <a:p>
            <a:pPr marL="114300" indent="0">
              <a:buNone/>
            </a:pPr>
            <a:r>
              <a:rPr lang="en-US" sz="5000" dirty="0"/>
              <a:t>Neonatal hospital admission rate(&gt;6 hours – 30 days after birth)	  	  2.3% (266)</a:t>
            </a:r>
          </a:p>
          <a:p>
            <a:pPr marL="114300" indent="0">
              <a:buNone/>
            </a:pPr>
            <a:r>
              <a:rPr lang="en-US" sz="5000" dirty="0"/>
              <a:t>Perinatal death rate (intrapartum + neonatal &lt; 7 days)		  	  </a:t>
            </a:r>
            <a:r>
              <a:rPr lang="en-US" sz="5000" dirty="0">
                <a:highlight>
                  <a:srgbClr val="FFFF00"/>
                </a:highlight>
              </a:rPr>
              <a:t>0.87%</a:t>
            </a:r>
            <a:r>
              <a:rPr lang="en-US" sz="5000" dirty="0"/>
              <a:t> (10)</a:t>
            </a:r>
            <a:r>
              <a:rPr lang="en-US" sz="3600" dirty="0"/>
              <a:t>												</a:t>
            </a:r>
          </a:p>
          <a:p>
            <a:pPr marL="114300" indent="0">
              <a:buNone/>
            </a:pPr>
            <a:endParaRPr lang="en-US" sz="2000" dirty="0">
              <a:highlight>
                <a:srgbClr val="FFFF00"/>
              </a:highlight>
            </a:endParaRPr>
          </a:p>
          <a:p>
            <a:pPr marL="114300" indent="0">
              <a:buNone/>
            </a:pPr>
            <a:r>
              <a:rPr lang="en-US" sz="3500" dirty="0" err="1"/>
              <a:t>Nethery</a:t>
            </a:r>
            <a:r>
              <a:rPr lang="en-US" sz="3500" dirty="0"/>
              <a:t>, Elizabeth MSC, MSM; </a:t>
            </a:r>
            <a:r>
              <a:rPr lang="en-US" sz="3500" dirty="0" err="1"/>
              <a:t>Schummers</a:t>
            </a:r>
            <a:r>
              <a:rPr lang="en-US" sz="3500" dirty="0"/>
              <a:t>, Laura ScD; Levine, Audrey BA; </a:t>
            </a:r>
            <a:r>
              <a:rPr lang="en-US" sz="3500" dirty="0" err="1"/>
              <a:t>Caughey</a:t>
            </a:r>
            <a:r>
              <a:rPr lang="en-US" sz="3500" dirty="0"/>
              <a:t>, Aaron B. MD, PhD; Souter, Vivienne MBChB, MD; Gordon, Wendy DM, MPH Birth Outcomes for Planned Home and Licensed Freestanding Birth Center Births in Washington State, Obstetrics &amp; Gynecology: November 2021 - Volume 138 - Issue 5 - p 693-702 </a:t>
            </a:r>
            <a:r>
              <a:rPr lang="en-US" sz="3500" dirty="0" err="1"/>
              <a:t>doi</a:t>
            </a:r>
            <a:r>
              <a:rPr lang="en-US" sz="3500" dirty="0"/>
              <a:t>: 10.1097/AOG.0000000000004578 </a:t>
            </a:r>
          </a:p>
          <a:p>
            <a:pPr marL="114300" indent="0">
              <a:buNone/>
            </a:pPr>
            <a:endParaRPr lang="en-US" sz="2000" dirty="0">
              <a:highlight>
                <a:srgbClr val="FFFF00"/>
              </a:highlight>
            </a:endParaRPr>
          </a:p>
        </p:txBody>
      </p:sp>
    </p:spTree>
    <p:extLst>
      <p:ext uri="{BB962C8B-B14F-4D97-AF65-F5344CB8AC3E}">
        <p14:creationId xmlns:p14="http://schemas.microsoft.com/office/powerpoint/2010/main" val="17618221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9F8B6E54-EB56-45B9-05B9-9EA888CDC00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solidFill>
                  <a:srgbClr val="FFFFFF"/>
                </a:solidFill>
                <a:latin typeface="+mj-lt"/>
                <a:ea typeface="+mj-ea"/>
                <a:cs typeface="+mj-cs"/>
              </a:rPr>
              <a:t>Smooth Transitions</a:t>
            </a:r>
          </a:p>
        </p:txBody>
      </p:sp>
      <p:graphicFrame>
        <p:nvGraphicFramePr>
          <p:cNvPr id="18" name="Content Placeholder 2">
            <a:extLst>
              <a:ext uri="{FF2B5EF4-FFF2-40B4-BE49-F238E27FC236}">
                <a16:creationId xmlns:a16="http://schemas.microsoft.com/office/drawing/2014/main" id="{14C5B86A-9D27-1B7F-2C28-A96655DC57AF}"/>
              </a:ext>
            </a:extLst>
          </p:cNvPr>
          <p:cNvGraphicFramePr>
            <a:graphicFrameLocks noGrp="1"/>
          </p:cNvGraphicFramePr>
          <p:nvPr>
            <p:ph idx="1"/>
            <p:extLst>
              <p:ext uri="{D42A27DB-BD31-4B8C-83A1-F6EECF244321}">
                <p14:modId xmlns:p14="http://schemas.microsoft.com/office/powerpoint/2010/main" val="4067978216"/>
              </p:ext>
            </p:extLst>
          </p:nvPr>
        </p:nvGraphicFramePr>
        <p:xfrm>
          <a:off x="838200" y="1825625"/>
          <a:ext cx="10515600" cy="489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3926274"/>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41"/>
          <p:cNvSpPr/>
          <p:nvPr/>
        </p:nvSpPr>
        <p:spPr>
          <a:xfrm>
            <a:off x="7311418" y="450221"/>
            <a:ext cx="4421661" cy="594885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8" name="Google Shape;348;p41"/>
          <p:cNvSpPr txBox="1">
            <a:spLocks noGrp="1"/>
          </p:cNvSpPr>
          <p:nvPr>
            <p:ph type="title"/>
          </p:nvPr>
        </p:nvSpPr>
        <p:spPr>
          <a:xfrm>
            <a:off x="458921" y="450220"/>
            <a:ext cx="6054174" cy="108982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4400"/>
              <a:buFont typeface="Calibri"/>
              <a:buNone/>
            </a:pPr>
            <a:r>
              <a:rPr lang="en-US" b="1" dirty="0">
                <a:solidFill>
                  <a:srgbClr val="FFFFFF"/>
                </a:solidFill>
              </a:rPr>
              <a:t>A c</a:t>
            </a:r>
            <a:r>
              <a:rPr lang="en-US" b="1" dirty="0">
                <a:solidFill>
                  <a:schemeClr val="tx1"/>
                </a:solidFill>
              </a:rPr>
              <a:t>a closer look…</a:t>
            </a:r>
            <a:endParaRPr dirty="0"/>
          </a:p>
        </p:txBody>
      </p:sp>
      <p:sp>
        <p:nvSpPr>
          <p:cNvPr id="349" name="Google Shape;349;p41"/>
          <p:cNvSpPr txBox="1">
            <a:spLocks noGrp="1"/>
          </p:cNvSpPr>
          <p:nvPr>
            <p:ph type="body" idx="1"/>
          </p:nvPr>
        </p:nvSpPr>
        <p:spPr>
          <a:xfrm>
            <a:off x="7348918" y="584616"/>
            <a:ext cx="4381023" cy="5814463"/>
          </a:xfrm>
          <a:prstGeom prst="rect">
            <a:avLst/>
          </a:prstGeom>
          <a:noFill/>
          <a:ln>
            <a:noFill/>
          </a:ln>
        </p:spPr>
        <p:txBody>
          <a:bodyPr spcFirstLastPara="1" wrap="square" lIns="91425" tIns="45700" rIns="91425" bIns="45700" anchor="ctr" anchorCtr="0">
            <a:noAutofit/>
          </a:bodyPr>
          <a:lstStyle/>
          <a:p>
            <a:pPr marL="0" lvl="0" indent="0" algn="ctr">
              <a:spcBef>
                <a:spcPts val="0"/>
              </a:spcBef>
              <a:buSzPts val="2400"/>
              <a:buNone/>
            </a:pPr>
            <a:r>
              <a:rPr lang="en-US" b="1" dirty="0"/>
              <a:t>Perinatal Transfer Committee Meetings</a:t>
            </a:r>
          </a:p>
          <a:p>
            <a:pPr marL="0" lvl="0" indent="0">
              <a:spcBef>
                <a:spcPts val="0"/>
              </a:spcBef>
              <a:buSzPts val="2400"/>
              <a:buNone/>
            </a:pPr>
            <a:endParaRPr lang="en-US" dirty="0"/>
          </a:p>
          <a:p>
            <a:pPr marL="742950" lvl="1" indent="-285750">
              <a:spcBef>
                <a:spcPts val="0"/>
              </a:spcBef>
              <a:buSzPts val="2400"/>
            </a:pPr>
            <a:r>
              <a:rPr lang="en-US" dirty="0"/>
              <a:t>Meet regularly (~4x/year)</a:t>
            </a:r>
          </a:p>
          <a:p>
            <a:pPr marL="457200" lvl="1" indent="0">
              <a:spcBef>
                <a:spcPts val="0"/>
              </a:spcBef>
              <a:buSzPts val="2400"/>
              <a:buNone/>
            </a:pPr>
            <a:endParaRPr lang="en-US" dirty="0"/>
          </a:p>
          <a:p>
            <a:pPr marL="685800" lvl="1" indent="-228600">
              <a:buSzPts val="2400"/>
            </a:pPr>
            <a:r>
              <a:rPr lang="en-US" dirty="0"/>
              <a:t>Examine what’s working/not working, any trends with transfers?</a:t>
            </a:r>
          </a:p>
          <a:p>
            <a:pPr marL="457200" lvl="1" indent="0">
              <a:buSzPts val="2400"/>
              <a:buNone/>
            </a:pPr>
            <a:endParaRPr lang="en-US" dirty="0"/>
          </a:p>
          <a:p>
            <a:pPr marL="685800" lvl="1" indent="-228600">
              <a:buSzPts val="2400"/>
            </a:pPr>
            <a:r>
              <a:rPr lang="en-US" dirty="0"/>
              <a:t>Explore opportunities for interdisciplinary skills training, shared continuing education, or resource development - based on identified needs </a:t>
            </a:r>
          </a:p>
        </p:txBody>
      </p:sp>
      <p:pic>
        <p:nvPicPr>
          <p:cNvPr id="1026" name="Picture 2">
            <a:extLst>
              <a:ext uri="{FF2B5EF4-FFF2-40B4-BE49-F238E27FC236}">
                <a16:creationId xmlns:a16="http://schemas.microsoft.com/office/drawing/2014/main" id="{07F085F9-0196-4FD5-E80D-5C18309BB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44" y="1827079"/>
            <a:ext cx="6858000" cy="4572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9F8B6E54-EB56-45B9-05B9-9EA888CDC00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solidFill>
                  <a:srgbClr val="FFFFFF"/>
                </a:solidFill>
                <a:latin typeface="+mj-lt"/>
                <a:ea typeface="+mj-ea"/>
                <a:cs typeface="+mj-cs"/>
              </a:rPr>
              <a:t>Smooth Transitions</a:t>
            </a:r>
          </a:p>
        </p:txBody>
      </p:sp>
      <p:graphicFrame>
        <p:nvGraphicFramePr>
          <p:cNvPr id="18" name="Content Placeholder 2">
            <a:extLst>
              <a:ext uri="{FF2B5EF4-FFF2-40B4-BE49-F238E27FC236}">
                <a16:creationId xmlns:a16="http://schemas.microsoft.com/office/drawing/2014/main" id="{14C5B86A-9D27-1B7F-2C28-A96655DC57AF}"/>
              </a:ext>
            </a:extLst>
          </p:cNvPr>
          <p:cNvGraphicFramePr>
            <a:graphicFrameLocks noGrp="1"/>
          </p:cNvGraphicFramePr>
          <p:nvPr>
            <p:ph idx="1"/>
            <p:extLst>
              <p:ext uri="{D42A27DB-BD31-4B8C-83A1-F6EECF244321}">
                <p14:modId xmlns:p14="http://schemas.microsoft.com/office/powerpoint/2010/main" val="1969414859"/>
              </p:ext>
            </p:extLst>
          </p:nvPr>
        </p:nvGraphicFramePr>
        <p:xfrm>
          <a:off x="838200" y="1825625"/>
          <a:ext cx="10515600" cy="489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7401423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71"/>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E8558839-0873-4376-AE92-C48699D22F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6D60C498-C9FE-F3D3-A12C-37EAB6EA6C5F}"/>
              </a:ext>
            </a:extLst>
          </p:cNvPr>
          <p:cNvPicPr>
            <a:picLocks noChangeAspect="1"/>
          </p:cNvPicPr>
          <p:nvPr/>
        </p:nvPicPr>
        <p:blipFill rotWithShape="1">
          <a:blip r:embed="rId3"/>
          <a:srcRect t="1645" r="1" b="1"/>
          <a:stretch/>
        </p:blipFill>
        <p:spPr>
          <a:xfrm>
            <a:off x="300715" y="441965"/>
            <a:ext cx="4054391" cy="5974070"/>
          </a:xfrm>
          <a:prstGeom prst="rect">
            <a:avLst/>
          </a:prstGeom>
          <a:ln w="38100">
            <a:solidFill>
              <a:schemeClr val="tx1"/>
            </a:solidFill>
          </a:ln>
        </p:spPr>
      </p:pic>
      <p:pic>
        <p:nvPicPr>
          <p:cNvPr id="1026" name="Picture 2">
            <a:extLst>
              <a:ext uri="{FF2B5EF4-FFF2-40B4-BE49-F238E27FC236}">
                <a16:creationId xmlns:a16="http://schemas.microsoft.com/office/drawing/2014/main" id="{C6895566-5032-1AE9-6EA6-BECFB6D5CF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878" r="15755" b="-1"/>
          <a:stretch/>
        </p:blipFill>
        <p:spPr bwMode="auto">
          <a:xfrm>
            <a:off x="4654296" y="10"/>
            <a:ext cx="7537704" cy="685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5116DFD5-523B-2624-4F8A-0DFE06C80E36}"/>
              </a:ext>
            </a:extLst>
          </p:cNvPr>
          <p:cNvPicPr>
            <a:picLocks noGrp="1" noChangeAspect="1" noChangeArrowheads="1"/>
          </p:cNvPicPr>
          <p:nvPr>
            <p:ph type="pic" idx="2"/>
          </p:nvPr>
        </p:nvPicPr>
        <p:blipFill rotWithShape="1">
          <a:blip r:embed="rId3">
            <a:extLst>
              <a:ext uri="{28A0092B-C50C-407E-A947-70E740481C1C}">
                <a14:useLocalDpi xmlns:a14="http://schemas.microsoft.com/office/drawing/2010/main" val="0"/>
              </a:ext>
            </a:extLst>
          </a:blip>
          <a:srcRect t="15387"/>
          <a:stretch/>
        </p:blipFill>
        <p:spPr bwMode="auto">
          <a:xfrm>
            <a:off x="-1" y="-2"/>
            <a:ext cx="5410198" cy="685800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6208DD50-6823-DC88-087D-D7ACFA19EB5F}"/>
              </a:ext>
            </a:extLst>
          </p:cNvPr>
          <p:cNvSpPr>
            <a:spLocks noGrp="1"/>
          </p:cNvSpPr>
          <p:nvPr>
            <p:ph type="title"/>
          </p:nvPr>
        </p:nvSpPr>
        <p:spPr>
          <a:xfrm>
            <a:off x="6115317" y="405685"/>
            <a:ext cx="5464968" cy="1559301"/>
          </a:xfrm>
        </p:spPr>
        <p:txBody>
          <a:bodyPr vert="horz" lIns="91440" tIns="45720" rIns="91440" bIns="45720" rtlCol="0" anchor="ctr">
            <a:normAutofit/>
          </a:bodyPr>
          <a:lstStyle/>
          <a:p>
            <a:pPr>
              <a:spcBef>
                <a:spcPct val="0"/>
              </a:spcBef>
            </a:pPr>
            <a:r>
              <a:rPr lang="en-US" sz="2800" b="1" kern="1200">
                <a:solidFill>
                  <a:schemeClr val="tx1"/>
                </a:solidFill>
                <a:latin typeface="+mj-lt"/>
                <a:ea typeface="+mj-ea"/>
                <a:cs typeface="+mj-cs"/>
              </a:rPr>
              <a:t>How Sharing Data from Smooth Transitions Surveys Might Advance Equity</a:t>
            </a:r>
          </a:p>
        </p:txBody>
      </p:sp>
      <p:sp>
        <p:nvSpPr>
          <p:cNvPr id="4" name="Text Placeholder 3">
            <a:extLst>
              <a:ext uri="{FF2B5EF4-FFF2-40B4-BE49-F238E27FC236}">
                <a16:creationId xmlns:a16="http://schemas.microsoft.com/office/drawing/2014/main" id="{B2DA306B-0FF3-2C55-95B1-E20F120D1728}"/>
              </a:ext>
            </a:extLst>
          </p:cNvPr>
          <p:cNvSpPr>
            <a:spLocks noGrp="1"/>
          </p:cNvSpPr>
          <p:nvPr>
            <p:ph type="body" idx="1"/>
          </p:nvPr>
        </p:nvSpPr>
        <p:spPr>
          <a:xfrm>
            <a:off x="5829300" y="2491740"/>
            <a:ext cx="5955029" cy="4251960"/>
          </a:xfrm>
        </p:spPr>
        <p:txBody>
          <a:bodyPr vert="horz" lIns="91440" tIns="45720" rIns="91440" bIns="45720" rtlCol="0" anchor="ctr">
            <a:normAutofit/>
          </a:bodyPr>
          <a:lstStyle/>
          <a:p>
            <a:pPr marL="228600" lvl="0">
              <a:spcBef>
                <a:spcPts val="0"/>
              </a:spcBef>
              <a:spcAft>
                <a:spcPts val="0"/>
              </a:spcAft>
              <a:buClr>
                <a:schemeClr val="dk1"/>
              </a:buClr>
              <a:buSzPts val="1700"/>
              <a:buFont typeface="Arial" panose="020B0604020202020204" pitchFamily="34" charset="0"/>
              <a:buChar char="•"/>
            </a:pPr>
            <a:r>
              <a:rPr lang="en-US" sz="1400" b="1" kern="1200" dirty="0">
                <a:solidFill>
                  <a:schemeClr val="tx1"/>
                </a:solidFill>
                <a:latin typeface="+mn-lt"/>
                <a:ea typeface="+mn-ea"/>
                <a:cs typeface="+mn-cs"/>
                <a:sym typeface="Arial"/>
              </a:rPr>
              <a:t>Client surveys capture important demographic data on race/ethnicity, gender identity, sexual orientation, language, and SES.</a:t>
            </a:r>
            <a:endParaRPr lang="en-US" sz="1400" b="1" kern="1200" dirty="0">
              <a:solidFill>
                <a:schemeClr val="tx1"/>
              </a:solidFill>
              <a:latin typeface="+mn-lt"/>
              <a:ea typeface="+mn-ea"/>
              <a:cs typeface="+mn-cs"/>
            </a:endParaRPr>
          </a:p>
          <a:p>
            <a:pPr marL="228600" lvl="0">
              <a:spcBef>
                <a:spcPts val="1000"/>
              </a:spcBef>
              <a:spcAft>
                <a:spcPts val="0"/>
              </a:spcAft>
              <a:buClr>
                <a:schemeClr val="dk1"/>
              </a:buClr>
              <a:buSzPts val="1700"/>
              <a:buFont typeface="Arial" panose="020B0604020202020204" pitchFamily="34" charset="0"/>
              <a:buChar char="•"/>
            </a:pPr>
            <a:endParaRPr lang="en-US" sz="1400" b="1" i="0" u="none" strike="noStrike" kern="1200" dirty="0">
              <a:solidFill>
                <a:schemeClr val="tx1"/>
              </a:solidFill>
              <a:latin typeface="+mn-lt"/>
              <a:ea typeface="+mn-ea"/>
              <a:cs typeface="+mn-cs"/>
              <a:sym typeface="Arial"/>
            </a:endParaRPr>
          </a:p>
          <a:p>
            <a:pPr marL="228600" lvl="0">
              <a:spcBef>
                <a:spcPts val="1000"/>
              </a:spcBef>
              <a:spcAft>
                <a:spcPts val="0"/>
              </a:spcAft>
              <a:buClr>
                <a:schemeClr val="dk1"/>
              </a:buClr>
              <a:buSzPts val="1700"/>
              <a:buFont typeface="Arial" panose="020B0604020202020204" pitchFamily="34" charset="0"/>
              <a:buChar char="•"/>
            </a:pPr>
            <a:r>
              <a:rPr lang="en-US" sz="1400" b="1" kern="1200" dirty="0">
                <a:solidFill>
                  <a:schemeClr val="tx1"/>
                </a:solidFill>
                <a:latin typeface="+mn-lt"/>
                <a:ea typeface="+mn-ea"/>
                <a:cs typeface="+mn-cs"/>
                <a:sym typeface="Arial"/>
              </a:rPr>
              <a:t>Client s</a:t>
            </a:r>
            <a:r>
              <a:rPr lang="en-US" sz="1400" b="1" i="0" u="none" strike="noStrike" kern="1200" dirty="0">
                <a:solidFill>
                  <a:schemeClr val="tx1"/>
                </a:solidFill>
                <a:latin typeface="+mn-lt"/>
                <a:ea typeface="+mn-ea"/>
                <a:cs typeface="+mn-cs"/>
                <a:sym typeface="Arial"/>
              </a:rPr>
              <a:t>urveys ask about abuse/mistreatment, autonomy, respect, and decision-making</a:t>
            </a:r>
            <a:endParaRPr lang="en-US" sz="1400" b="1" kern="1200" dirty="0">
              <a:solidFill>
                <a:schemeClr val="tx1"/>
              </a:solidFill>
              <a:latin typeface="+mn-lt"/>
              <a:ea typeface="+mn-ea"/>
              <a:cs typeface="+mn-cs"/>
            </a:endParaRPr>
          </a:p>
          <a:p>
            <a:pPr marL="228600" lvl="0">
              <a:spcBef>
                <a:spcPts val="1000"/>
              </a:spcBef>
              <a:spcAft>
                <a:spcPts val="0"/>
              </a:spcAft>
              <a:buClr>
                <a:schemeClr val="dk1"/>
              </a:buClr>
              <a:buSzPts val="1700"/>
              <a:buFont typeface="Arial" panose="020B0604020202020204" pitchFamily="34" charset="0"/>
              <a:buChar char="•"/>
            </a:pPr>
            <a:endParaRPr lang="en-US" sz="1400" b="1" i="0" u="none" strike="noStrike" kern="1200" dirty="0">
              <a:solidFill>
                <a:schemeClr val="tx1"/>
              </a:solidFill>
              <a:latin typeface="+mn-lt"/>
              <a:ea typeface="+mn-ea"/>
              <a:cs typeface="+mn-cs"/>
              <a:sym typeface="Arial"/>
            </a:endParaRPr>
          </a:p>
          <a:p>
            <a:pPr marL="228600" lvl="0">
              <a:spcBef>
                <a:spcPts val="1000"/>
              </a:spcBef>
              <a:spcAft>
                <a:spcPts val="0"/>
              </a:spcAft>
              <a:buClr>
                <a:schemeClr val="dk1"/>
              </a:buClr>
              <a:buSzPts val="1700"/>
              <a:buFont typeface="Arial" panose="020B0604020202020204" pitchFamily="34" charset="0"/>
              <a:buChar char="•"/>
            </a:pPr>
            <a:r>
              <a:rPr lang="en-US" sz="1400" b="1" i="0" u="none" strike="noStrike" kern="1200" dirty="0">
                <a:solidFill>
                  <a:schemeClr val="tx1"/>
                </a:solidFill>
                <a:latin typeface="+mn-lt"/>
                <a:ea typeface="+mn-ea"/>
                <a:cs typeface="+mn-cs"/>
                <a:sym typeface="Arial"/>
              </a:rPr>
              <a:t>Smooth Transitions surveys also ask receiving providers, nurses, and community midwives about whether race/ethnicity and/or gender identity had an impact on their interactions with patients or with one another </a:t>
            </a:r>
            <a:endParaRPr lang="en-US" sz="1400" b="1" kern="1200" dirty="0">
              <a:solidFill>
                <a:schemeClr val="tx1"/>
              </a:solidFill>
              <a:latin typeface="+mn-lt"/>
              <a:ea typeface="+mn-ea"/>
              <a:cs typeface="+mn-cs"/>
            </a:endParaRPr>
          </a:p>
          <a:p>
            <a:pPr marL="0" lvl="0">
              <a:spcBef>
                <a:spcPts val="1000"/>
              </a:spcBef>
              <a:spcAft>
                <a:spcPts val="0"/>
              </a:spcAft>
              <a:buClr>
                <a:schemeClr val="dk1"/>
              </a:buClr>
              <a:buSzPts val="1700"/>
              <a:buFont typeface="Arial" panose="020B0604020202020204" pitchFamily="34" charset="0"/>
              <a:buChar char="•"/>
            </a:pPr>
            <a:endParaRPr lang="en-US" sz="1400" b="1" i="0" u="none" strike="noStrike" kern="1200" dirty="0">
              <a:solidFill>
                <a:schemeClr val="tx1"/>
              </a:solidFill>
              <a:latin typeface="+mn-lt"/>
              <a:ea typeface="+mn-ea"/>
              <a:cs typeface="+mn-cs"/>
              <a:sym typeface="Arial"/>
            </a:endParaRPr>
          </a:p>
          <a:p>
            <a:pPr marL="228600" lvl="0">
              <a:spcBef>
                <a:spcPts val="1000"/>
              </a:spcBef>
              <a:spcAft>
                <a:spcPts val="0"/>
              </a:spcAft>
              <a:buClr>
                <a:schemeClr val="dk1"/>
              </a:buClr>
              <a:buSzPts val="1700"/>
              <a:buFont typeface="Arial" panose="020B0604020202020204" pitchFamily="34" charset="0"/>
              <a:buChar char="•"/>
            </a:pPr>
            <a:r>
              <a:rPr lang="en-US" sz="1400" b="1" kern="1200" dirty="0">
                <a:solidFill>
                  <a:schemeClr val="tx1"/>
                </a:solidFill>
                <a:latin typeface="+mn-lt"/>
                <a:ea typeface="+mn-ea"/>
                <a:cs typeface="+mn-cs"/>
                <a:sym typeface="Arial"/>
              </a:rPr>
              <a:t>S</a:t>
            </a:r>
            <a:r>
              <a:rPr lang="en-US" sz="1400" b="1" i="0" u="none" strike="noStrike" kern="1200" dirty="0">
                <a:solidFill>
                  <a:schemeClr val="tx1"/>
                </a:solidFill>
                <a:latin typeface="+mn-lt"/>
                <a:ea typeface="+mn-ea"/>
                <a:cs typeface="+mn-cs"/>
                <a:sym typeface="Arial"/>
              </a:rPr>
              <a:t>urvey data gets de-identified, aggregated, and discussed at Perinatal Transfer Committee meetings with hospital staff and community midwives.</a:t>
            </a:r>
            <a:endParaRPr lang="en-US" sz="1400" b="1" kern="1200" dirty="0">
              <a:solidFill>
                <a:schemeClr val="tx1"/>
              </a:solidFill>
              <a:latin typeface="+mn-lt"/>
              <a:ea typeface="+mn-ea"/>
              <a:cs typeface="+mn-cs"/>
            </a:endParaRPr>
          </a:p>
          <a:p>
            <a:pPr>
              <a:buFont typeface="Arial" panose="020B0604020202020204" pitchFamily="34" charset="0"/>
              <a:buChar char="•"/>
            </a:pPr>
            <a:endParaRPr lang="en-US" sz="1100" kern="1200" dirty="0">
              <a:solidFill>
                <a:schemeClr val="tx1"/>
              </a:solidFill>
              <a:latin typeface="+mn-lt"/>
              <a:ea typeface="+mn-ea"/>
              <a:cs typeface="+mn-cs"/>
            </a:endParaRPr>
          </a:p>
        </p:txBody>
      </p:sp>
    </p:spTree>
    <p:extLst>
      <p:ext uri="{BB962C8B-B14F-4D97-AF65-F5344CB8AC3E}">
        <p14:creationId xmlns:p14="http://schemas.microsoft.com/office/powerpoint/2010/main" val="239204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012D4-3FF4-7445-BE59-CBA983CCDB3E}"/>
              </a:ext>
            </a:extLst>
          </p:cNvPr>
          <p:cNvSpPr>
            <a:spLocks noGrp="1"/>
          </p:cNvSpPr>
          <p:nvPr>
            <p:ph type="title"/>
          </p:nvPr>
        </p:nvSpPr>
        <p:spPr>
          <a:xfrm>
            <a:off x="4965431" y="-1"/>
            <a:ext cx="6586491" cy="1528997"/>
          </a:xfrm>
        </p:spPr>
        <p:txBody>
          <a:bodyPr>
            <a:normAutofit/>
          </a:bodyPr>
          <a:lstStyle/>
          <a:p>
            <a:r>
              <a:rPr lang="en-US" sz="5400" dirty="0"/>
              <a:t>National Context</a:t>
            </a:r>
          </a:p>
        </p:txBody>
      </p:sp>
      <p:pic>
        <p:nvPicPr>
          <p:cNvPr id="25" name="Picture 24">
            <a:extLst>
              <a:ext uri="{FF2B5EF4-FFF2-40B4-BE49-F238E27FC236}">
                <a16:creationId xmlns:a16="http://schemas.microsoft.com/office/drawing/2014/main" id="{1F6888A6-3889-7468-A69E-F984B127F145}"/>
              </a:ext>
            </a:extLst>
          </p:cNvPr>
          <p:cNvPicPr>
            <a:picLocks noChangeAspect="1"/>
          </p:cNvPicPr>
          <p:nvPr/>
        </p:nvPicPr>
        <p:blipFill rotWithShape="1">
          <a:blip r:embed="rId3"/>
          <a:srcRect l="39547" r="22432"/>
          <a:stretch/>
        </p:blipFill>
        <p:spPr>
          <a:xfrm>
            <a:off x="20" y="10"/>
            <a:ext cx="4635571" cy="6857990"/>
          </a:xfrm>
          <a:prstGeom prst="rect">
            <a:avLst/>
          </a:prstGeom>
          <a:effectLst/>
        </p:spPr>
      </p:pic>
      <p:graphicFrame>
        <p:nvGraphicFramePr>
          <p:cNvPr id="5" name="Content Placeholder 2">
            <a:extLst>
              <a:ext uri="{FF2B5EF4-FFF2-40B4-BE49-F238E27FC236}">
                <a16:creationId xmlns:a16="http://schemas.microsoft.com/office/drawing/2014/main" id="{8BADB08B-B049-8AE6-342F-9F65978FB06F}"/>
              </a:ext>
            </a:extLst>
          </p:cNvPr>
          <p:cNvGraphicFramePr>
            <a:graphicFrameLocks noGrp="1"/>
          </p:cNvGraphicFramePr>
          <p:nvPr>
            <p:ph idx="1"/>
          </p:nvPr>
        </p:nvGraphicFramePr>
        <p:xfrm>
          <a:off x="4965431" y="1334125"/>
          <a:ext cx="7101651" cy="52315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30622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2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9" name="Google Shape;389;p21"/>
          <p:cNvSpPr/>
          <p:nvPr/>
        </p:nvSpPr>
        <p:spPr>
          <a:xfrm>
            <a:off x="643475" y="625059"/>
            <a:ext cx="5452525" cy="5607882"/>
          </a:xfrm>
          <a:prstGeom prst="rect">
            <a:avLst/>
          </a:prstGeom>
          <a:solidFill>
            <a:srgbClr val="7F7F7F">
              <a:alpha val="24705"/>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0" name="Google Shape;390;p21"/>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1" name="Google Shape;391;p21"/>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92" name="Google Shape;392;p21"/>
          <p:cNvSpPr txBox="1">
            <a:spLocks noGrp="1"/>
          </p:cNvSpPr>
          <p:nvPr>
            <p:ph type="title"/>
          </p:nvPr>
        </p:nvSpPr>
        <p:spPr>
          <a:xfrm>
            <a:off x="1006900" y="1188637"/>
            <a:ext cx="4623363"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6100"/>
              <a:buFont typeface="Calibri"/>
              <a:buNone/>
            </a:pPr>
            <a:r>
              <a:rPr lang="en-US" sz="6600" dirty="0">
                <a:solidFill>
                  <a:srgbClr val="3F3F3F"/>
                </a:solidFill>
              </a:rPr>
              <a:t>What the surveys </a:t>
            </a:r>
            <a:br>
              <a:rPr lang="en-US" sz="6600" dirty="0">
                <a:solidFill>
                  <a:srgbClr val="3F3F3F"/>
                </a:solidFill>
              </a:rPr>
            </a:br>
            <a:r>
              <a:rPr lang="en-US" sz="6600" dirty="0">
                <a:solidFill>
                  <a:srgbClr val="3F3F3F"/>
                </a:solidFill>
              </a:rPr>
              <a:t>show </a:t>
            </a:r>
            <a:br>
              <a:rPr lang="en-US" sz="6100" dirty="0">
                <a:solidFill>
                  <a:srgbClr val="3F3F3F"/>
                </a:solidFill>
              </a:rPr>
            </a:br>
            <a:endParaRPr sz="6100" dirty="0">
              <a:solidFill>
                <a:srgbClr val="3F3F3F"/>
              </a:solidFill>
            </a:endParaRPr>
          </a:p>
        </p:txBody>
      </p:sp>
      <p:sp>
        <p:nvSpPr>
          <p:cNvPr id="393" name="Google Shape;393;p21"/>
          <p:cNvSpPr txBox="1">
            <a:spLocks noGrp="1"/>
          </p:cNvSpPr>
          <p:nvPr>
            <p:ph type="body" idx="1"/>
          </p:nvPr>
        </p:nvSpPr>
        <p:spPr>
          <a:xfrm>
            <a:off x="6577584" y="1896645"/>
            <a:ext cx="3953775" cy="3064712"/>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sz="2000" b="1" i="0" u="none" strike="noStrike">
                <a:latin typeface="Arial"/>
                <a:ea typeface="Arial"/>
                <a:cs typeface="Arial"/>
                <a:sym typeface="Arial"/>
              </a:rPr>
              <a:t>Benefits to Patients</a:t>
            </a:r>
            <a:r>
              <a:rPr lang="en-US" sz="1800" b="1" i="0" u="none" strike="noStrike">
                <a:latin typeface="Arial"/>
                <a:ea typeface="Arial"/>
                <a:cs typeface="Arial"/>
                <a:sym typeface="Arial"/>
              </a:rPr>
              <a:t>:</a:t>
            </a:r>
            <a:r>
              <a:rPr lang="en-US" sz="1800" b="0" i="0" u="none" strike="noStrike">
                <a:latin typeface="Arial"/>
                <a:ea typeface="Arial"/>
                <a:cs typeface="Arial"/>
                <a:sym typeface="Arial"/>
              </a:rPr>
              <a:t> </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M</a:t>
            </a:r>
            <a:r>
              <a:rPr lang="en-US" sz="1800" b="0" i="0" u="none" strike="noStrike">
                <a:latin typeface="Arial"/>
                <a:ea typeface="Arial"/>
                <a:cs typeface="Arial"/>
                <a:sym typeface="Arial"/>
              </a:rPr>
              <a:t>ore respectful care</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C</a:t>
            </a:r>
            <a:r>
              <a:rPr lang="en-US" sz="1800" b="0" i="0" u="none" strike="noStrike">
                <a:latin typeface="Arial"/>
                <a:ea typeface="Arial"/>
                <a:cs typeface="Arial"/>
                <a:sym typeface="Arial"/>
              </a:rPr>
              <a:t>ontinuity of care</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H</a:t>
            </a:r>
            <a:r>
              <a:rPr lang="en-US" sz="1800" b="0" i="0" u="none" strike="noStrike">
                <a:latin typeface="Arial"/>
                <a:ea typeface="Arial"/>
                <a:cs typeface="Arial"/>
                <a:sym typeface="Arial"/>
              </a:rPr>
              <a:t>aving their trusted provider included as part of the care team </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S</a:t>
            </a:r>
            <a:r>
              <a:rPr lang="en-US" sz="1800" b="0" i="0" u="none" strike="noStrike">
                <a:latin typeface="Arial"/>
                <a:ea typeface="Arial"/>
                <a:cs typeface="Arial"/>
                <a:sym typeface="Arial"/>
              </a:rPr>
              <a:t>eamless transition from one venue to another</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P</a:t>
            </a:r>
            <a:r>
              <a:rPr lang="en-US" sz="1800" b="0" i="0" u="none" strike="noStrike">
                <a:latin typeface="Arial"/>
                <a:ea typeface="Arial"/>
                <a:cs typeface="Arial"/>
                <a:sym typeface="Arial"/>
              </a:rPr>
              <a:t>atient’s perspective is valued</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H</a:t>
            </a:r>
            <a:r>
              <a:rPr lang="en-US" sz="1800" b="0" i="0" u="none" strike="noStrike">
                <a:latin typeface="Arial"/>
                <a:ea typeface="Arial"/>
                <a:cs typeface="Arial"/>
                <a:sym typeface="Arial"/>
              </a:rPr>
              <a:t>igh quality of communication with hospital provider</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G</a:t>
            </a:r>
            <a:r>
              <a:rPr lang="en-US" sz="1800" b="0" i="0" u="none" strike="noStrike">
                <a:latin typeface="Arial"/>
                <a:ea typeface="Arial"/>
                <a:cs typeface="Arial"/>
                <a:sym typeface="Arial"/>
              </a:rPr>
              <a:t>iven an opportunity to provide feedback about their transfer experience that will be used for quality improvement</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Midwife to midwife</a:t>
            </a:r>
            <a:r>
              <a:rPr lang="en-US" sz="1800" b="0" i="0" u="none" strike="noStrike">
                <a:latin typeface="Arial"/>
                <a:ea typeface="Arial"/>
                <a:cs typeface="Arial"/>
                <a:sym typeface="Arial"/>
              </a:rPr>
              <a:t> transfers</a:t>
            </a:r>
            <a:endParaRPr sz="18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22"/>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22"/>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1" name="Google Shape;401;p22"/>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2" name="Google Shape;402;p22"/>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600"/>
              <a:buFont typeface="Calibri"/>
              <a:buNone/>
            </a:pPr>
            <a:r>
              <a:rPr lang="en-US" sz="6600" dirty="0"/>
              <a:t>What the surveys show</a:t>
            </a:r>
            <a:endParaRPr dirty="0"/>
          </a:p>
        </p:txBody>
      </p:sp>
      <p:cxnSp>
        <p:nvCxnSpPr>
          <p:cNvPr id="403" name="Google Shape;403;p22"/>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sp>
        <p:nvSpPr>
          <p:cNvPr id="404" name="Google Shape;404;p22"/>
          <p:cNvSpPr txBox="1">
            <a:spLocks noGrp="1"/>
          </p:cNvSpPr>
          <p:nvPr>
            <p:ph type="body" idx="1"/>
          </p:nvPr>
        </p:nvSpPr>
        <p:spPr>
          <a:xfrm>
            <a:off x="5255260" y="1648870"/>
            <a:ext cx="4702848" cy="356026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2000"/>
              <a:buNone/>
            </a:pPr>
            <a:r>
              <a:rPr lang="en-US" sz="2000" b="1" i="0" u="none" strike="noStrike">
                <a:latin typeface="Arial"/>
                <a:ea typeface="Arial"/>
                <a:cs typeface="Arial"/>
                <a:sym typeface="Arial"/>
              </a:rPr>
              <a:t>Benefits to Community Midwives:</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C</a:t>
            </a:r>
            <a:r>
              <a:rPr lang="en-US" sz="1800" b="0" i="0" u="none" strike="noStrike">
                <a:latin typeface="Arial"/>
                <a:ea typeface="Arial"/>
                <a:cs typeface="Arial"/>
                <a:sym typeface="Arial"/>
              </a:rPr>
              <a:t>lear role during the transfer</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K</a:t>
            </a:r>
            <a:r>
              <a:rPr lang="en-US" sz="1800" b="0" i="0" u="none" strike="noStrike">
                <a:latin typeface="Arial"/>
                <a:ea typeface="Arial"/>
                <a:cs typeface="Arial"/>
                <a:sym typeface="Arial"/>
              </a:rPr>
              <a:t>now what to expect from the hospital staff</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T</a:t>
            </a:r>
            <a:r>
              <a:rPr lang="en-US" sz="1800" b="0" i="0" u="none" strike="noStrike">
                <a:latin typeface="Arial"/>
                <a:ea typeface="Arial"/>
                <a:cs typeface="Arial"/>
                <a:sym typeface="Arial"/>
              </a:rPr>
              <a:t>reated respectfully, as professionals and as part of the care team</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H</a:t>
            </a:r>
            <a:r>
              <a:rPr lang="en-US" sz="1800" b="0" i="0" u="none" strike="noStrike">
                <a:latin typeface="Arial"/>
                <a:ea typeface="Arial"/>
                <a:cs typeface="Arial"/>
                <a:sym typeface="Arial"/>
              </a:rPr>
              <a:t>igh quality of communication with hospital staff</a:t>
            </a:r>
            <a:endParaRPr/>
          </a:p>
          <a:p>
            <a:pPr marL="228600" lvl="0" indent="-228600" algn="l" rtl="0">
              <a:lnSpc>
                <a:spcPct val="90000"/>
              </a:lnSpc>
              <a:spcBef>
                <a:spcPts val="1000"/>
              </a:spcBef>
              <a:spcAft>
                <a:spcPts val="0"/>
              </a:spcAft>
              <a:buClr>
                <a:schemeClr val="dk1"/>
              </a:buClr>
              <a:buSzPts val="1800"/>
              <a:buChar char="•"/>
            </a:pPr>
            <a:r>
              <a:rPr lang="en-US" sz="1800">
                <a:latin typeface="Arial"/>
                <a:ea typeface="Arial"/>
                <a:cs typeface="Arial"/>
                <a:sym typeface="Arial"/>
              </a:rPr>
              <a:t>G</a:t>
            </a:r>
            <a:r>
              <a:rPr lang="en-US" sz="1800" b="0" i="0" u="none" strike="noStrike">
                <a:latin typeface="Arial"/>
                <a:ea typeface="Arial"/>
                <a:cs typeface="Arial"/>
                <a:sym typeface="Arial"/>
              </a:rPr>
              <a:t>iven an opportunity to provide feedback about their transfer experience that will be reviewed for QI purposes</a:t>
            </a:r>
            <a:endParaRPr/>
          </a:p>
          <a:p>
            <a:pPr marL="228600" lvl="0" indent="-228600" algn="l" rtl="0">
              <a:lnSpc>
                <a:spcPct val="90000"/>
              </a:lnSpc>
              <a:spcBef>
                <a:spcPts val="1000"/>
              </a:spcBef>
              <a:spcAft>
                <a:spcPts val="0"/>
              </a:spcAft>
              <a:buClr>
                <a:schemeClr val="dk1"/>
              </a:buClr>
              <a:buSzPts val="1800"/>
              <a:buChar char="•"/>
            </a:pPr>
            <a:r>
              <a:rPr lang="en-US" sz="1800" b="0" i="0" u="none" strike="noStrike">
                <a:latin typeface="Arial"/>
                <a:ea typeface="Arial"/>
                <a:cs typeface="Arial"/>
                <a:sym typeface="Arial"/>
              </a:rPr>
              <a:t>EMR access to enhance communication around discharge</a:t>
            </a:r>
            <a:endParaRPr sz="18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23"/>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1" name="Google Shape;411;p23"/>
          <p:cNvSpPr/>
          <p:nvPr/>
        </p:nvSpPr>
        <p:spPr>
          <a:xfrm flipH="1">
            <a:off x="8576720" y="3335867"/>
            <a:ext cx="3291840" cy="3200400"/>
          </a:xfrm>
          <a:prstGeom prst="rtTriangle">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2" name="Google Shape;412;p23"/>
          <p:cNvSpPr/>
          <p:nvPr/>
        </p:nvSpPr>
        <p:spPr>
          <a:xfrm>
            <a:off x="641774" y="623275"/>
            <a:ext cx="10905053" cy="5607882"/>
          </a:xfrm>
          <a:prstGeom prst="rect">
            <a:avLst/>
          </a:prstGeom>
          <a:noFill/>
          <a:ln w="1905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13" name="Google Shape;413;p23"/>
          <p:cNvSpPr txBox="1">
            <a:spLocks noGrp="1"/>
          </p:cNvSpPr>
          <p:nvPr>
            <p:ph type="title"/>
          </p:nvPr>
        </p:nvSpPr>
        <p:spPr>
          <a:xfrm>
            <a:off x="1075767" y="1188637"/>
            <a:ext cx="2988234" cy="4480726"/>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chemeClr val="dk1"/>
              </a:buClr>
              <a:buSzPts val="6600"/>
              <a:buFont typeface="Calibri"/>
              <a:buNone/>
            </a:pPr>
            <a:r>
              <a:rPr lang="en-US" sz="6600"/>
              <a:t>What the surveys show</a:t>
            </a:r>
            <a:endParaRPr/>
          </a:p>
        </p:txBody>
      </p:sp>
      <p:cxnSp>
        <p:nvCxnSpPr>
          <p:cNvPr id="414" name="Google Shape;414;p23"/>
          <p:cNvCxnSpPr/>
          <p:nvPr/>
        </p:nvCxnSpPr>
        <p:spPr>
          <a:xfrm>
            <a:off x="4654296" y="1852863"/>
            <a:ext cx="0" cy="3236495"/>
          </a:xfrm>
          <a:prstGeom prst="straightConnector1">
            <a:avLst/>
          </a:prstGeom>
          <a:noFill/>
          <a:ln w="19050" cap="sq" cmpd="sng">
            <a:solidFill>
              <a:srgbClr val="3F3F3F"/>
            </a:solidFill>
            <a:prstDash val="solid"/>
            <a:miter lim="800000"/>
            <a:headEnd type="none" w="sm" len="sm"/>
            <a:tailEnd type="none" w="sm" len="sm"/>
          </a:ln>
        </p:spPr>
      </p:cxnSp>
      <p:grpSp>
        <p:nvGrpSpPr>
          <p:cNvPr id="415" name="Google Shape;415;p23"/>
          <p:cNvGrpSpPr/>
          <p:nvPr/>
        </p:nvGrpSpPr>
        <p:grpSpPr>
          <a:xfrm>
            <a:off x="5098576" y="1555820"/>
            <a:ext cx="5933486" cy="3560092"/>
            <a:chOff x="101888" y="83"/>
            <a:chExt cx="5933486" cy="3560092"/>
          </a:xfrm>
        </p:grpSpPr>
        <p:sp>
          <p:nvSpPr>
            <p:cNvPr id="416" name="Google Shape;416;p23"/>
            <p:cNvSpPr/>
            <p:nvPr/>
          </p:nvSpPr>
          <p:spPr>
            <a:xfrm>
              <a:off x="101888" y="83"/>
              <a:ext cx="5933486" cy="356009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3"/>
            <p:cNvSpPr txBox="1"/>
            <p:nvPr/>
          </p:nvSpPr>
          <p:spPr>
            <a:xfrm>
              <a:off x="101888" y="83"/>
              <a:ext cx="5933486" cy="3560092"/>
            </a:xfrm>
            <a:prstGeom prst="rect">
              <a:avLst/>
            </a:prstGeom>
            <a:noFill/>
            <a:ln>
              <a:noFill/>
            </a:ln>
          </p:spPr>
          <p:txBody>
            <a:bodyPr spcFirstLastPara="1" wrap="square" lIns="290725" tIns="305175" rIns="290725" bIns="305175" anchor="t" anchorCtr="0">
              <a:noAutofit/>
            </a:bodyPr>
            <a:lstStyle/>
            <a:p>
              <a:pPr marL="0" marR="0" lvl="0" indent="0" algn="l" rtl="0">
                <a:lnSpc>
                  <a:spcPct val="90000"/>
                </a:lnSpc>
                <a:spcBef>
                  <a:spcPts val="0"/>
                </a:spcBef>
                <a:spcAft>
                  <a:spcPts val="0"/>
                </a:spcAft>
                <a:buClr>
                  <a:schemeClr val="lt1"/>
                </a:buClr>
                <a:buSzPts val="2300"/>
                <a:buFont typeface="Calibri"/>
                <a:buNone/>
              </a:pPr>
              <a:r>
                <a:rPr lang="en-US" sz="2300" b="1">
                  <a:solidFill>
                    <a:schemeClr val="lt1"/>
                  </a:solidFill>
                  <a:latin typeface="Calibri"/>
                  <a:ea typeface="Calibri"/>
                  <a:cs typeface="Calibri"/>
                  <a:sym typeface="Calibri"/>
                </a:rPr>
                <a:t>Benefits to Receiving Providers and Staff:</a:t>
              </a:r>
              <a:endParaRPr sz="2300">
                <a:solidFill>
                  <a:schemeClr val="lt1"/>
                </a:solidFill>
                <a:latin typeface="Calibri"/>
                <a:ea typeface="Calibri"/>
                <a:cs typeface="Calibri"/>
                <a:sym typeface="Calibri"/>
              </a:endParaRPr>
            </a:p>
            <a:p>
              <a:pPr marL="171450" marR="0" lvl="1" indent="-171450" algn="l" rtl="0">
                <a:lnSpc>
                  <a:spcPct val="90000"/>
                </a:lnSpc>
                <a:spcBef>
                  <a:spcPts val="805"/>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Transfers are likely to come in earlier and be less acute</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More timely transfers give providers more care options</a:t>
              </a:r>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Providers have a better sense of what to expect from transferring midwives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Patients are better prepared for transfers and likely hospital interventions</a:t>
              </a:r>
              <a:endParaRPr sz="1800" b="0" i="0" u="none" strike="noStrike" cap="none">
                <a:solidFill>
                  <a:schemeClr val="lt1"/>
                </a:solidFill>
                <a:latin typeface="Calibri"/>
                <a:ea typeface="Calibri"/>
                <a:cs typeface="Calibri"/>
                <a:sym typeface="Calibri"/>
              </a:endParaRPr>
            </a:p>
            <a:p>
              <a:pPr marL="171450" marR="0" lvl="1" indent="-171450" algn="l" rtl="0">
                <a:lnSpc>
                  <a:spcPct val="90000"/>
                </a:lnSpc>
                <a:spcBef>
                  <a:spcPts val="270"/>
                </a:spcBef>
                <a:spcAft>
                  <a:spcPts val="0"/>
                </a:spcAft>
                <a:buClr>
                  <a:schemeClr val="lt1"/>
                </a:buClr>
                <a:buSzPts val="1800"/>
                <a:buFont typeface="Calibri"/>
                <a:buChar char="•"/>
              </a:pPr>
              <a:r>
                <a:rPr lang="en-US" sz="1800" b="0" i="0" u="none" strike="noStrike" cap="none">
                  <a:solidFill>
                    <a:schemeClr val="lt1"/>
                  </a:solidFill>
                  <a:latin typeface="Calibri"/>
                  <a:ea typeface="Calibri"/>
                  <a:cs typeface="Calibri"/>
                  <a:sym typeface="Calibri"/>
                </a:rPr>
                <a:t>Providers and staff are given an opportunity to provide feedback about their transfer experience that will be reviewed for QI purposes</a:t>
              </a:r>
              <a:endParaRPr sz="18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0F4E9-B8FA-DBF2-6DCA-972CEBB97108}"/>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spcBef>
                <a:spcPct val="0"/>
              </a:spcBef>
            </a:pPr>
            <a:r>
              <a:rPr lang="en-US" sz="5400" kern="1200">
                <a:solidFill>
                  <a:schemeClr val="tx1"/>
                </a:solidFill>
                <a:latin typeface="+mj-lt"/>
                <a:ea typeface="+mj-ea"/>
                <a:cs typeface="+mj-cs"/>
              </a:rPr>
              <a:t>CURRENT WORK</a:t>
            </a:r>
          </a:p>
        </p:txBody>
      </p:sp>
      <p:sp>
        <p:nvSpPr>
          <p:cNvPr id="4" name="Text Placeholder 3">
            <a:extLst>
              <a:ext uri="{FF2B5EF4-FFF2-40B4-BE49-F238E27FC236}">
                <a16:creationId xmlns:a16="http://schemas.microsoft.com/office/drawing/2014/main" id="{42DD44EF-973D-6A57-8C01-7B22C23C7B5B}"/>
              </a:ext>
            </a:extLst>
          </p:cNvPr>
          <p:cNvSpPr>
            <a:spLocks noGrp="1"/>
          </p:cNvSpPr>
          <p:nvPr>
            <p:ph type="body" idx="2"/>
          </p:nvPr>
        </p:nvSpPr>
        <p:spPr>
          <a:xfrm>
            <a:off x="640080" y="2508422"/>
            <a:ext cx="4541520" cy="4005921"/>
          </a:xfrm>
        </p:spPr>
        <p:txBody>
          <a:bodyPr vert="horz" lIns="91440" tIns="45720" rIns="91440" bIns="45720" rtlCol="0">
            <a:normAutofit/>
          </a:bodyPr>
          <a:lstStyle/>
          <a:p>
            <a:pPr marL="514350">
              <a:buFont typeface="Arial" panose="020B0604020202020204" pitchFamily="34" charset="0"/>
              <a:buChar char="•"/>
            </a:pPr>
            <a:r>
              <a:rPr lang="en-US" sz="2400" b="1" kern="1200" dirty="0">
                <a:solidFill>
                  <a:schemeClr val="tx1"/>
                </a:solidFill>
                <a:latin typeface="+mn-lt"/>
                <a:ea typeface="+mn-ea"/>
                <a:cs typeface="+mn-cs"/>
              </a:rPr>
              <a:t>Protected Reviews</a:t>
            </a:r>
          </a:p>
          <a:p>
            <a:pPr marL="514350">
              <a:buFont typeface="Arial" panose="020B0604020202020204" pitchFamily="34" charset="0"/>
              <a:buChar char="•"/>
            </a:pPr>
            <a:r>
              <a:rPr lang="en-US" sz="2400" b="1" kern="1200" dirty="0">
                <a:solidFill>
                  <a:schemeClr val="tx1"/>
                </a:solidFill>
                <a:latin typeface="+mn-lt"/>
                <a:ea typeface="+mn-ea"/>
                <a:cs typeface="+mn-cs"/>
              </a:rPr>
              <a:t>EMS &amp; community midwives</a:t>
            </a:r>
          </a:p>
          <a:p>
            <a:pPr marL="514350">
              <a:buFont typeface="Arial" panose="020B0604020202020204" pitchFamily="34" charset="0"/>
              <a:buChar char="•"/>
            </a:pPr>
            <a:r>
              <a:rPr lang="en-US" sz="2400" b="1" kern="1200" dirty="0" err="1">
                <a:solidFill>
                  <a:schemeClr val="tx1"/>
                </a:solidFill>
                <a:latin typeface="+mn-lt"/>
                <a:ea typeface="+mn-ea"/>
                <a:cs typeface="+mn-cs"/>
              </a:rPr>
              <a:t>TeamBirth</a:t>
            </a:r>
            <a:r>
              <a:rPr lang="en-US" sz="2400" b="1" kern="1200" dirty="0">
                <a:solidFill>
                  <a:schemeClr val="tx1"/>
                </a:solidFill>
                <a:latin typeface="+mn-lt"/>
                <a:ea typeface="+mn-ea"/>
                <a:cs typeface="+mn-cs"/>
              </a:rPr>
              <a:t> (Ariadne Labs)</a:t>
            </a:r>
          </a:p>
          <a:p>
            <a:pPr marL="514350">
              <a:buFont typeface="Arial" panose="020B0604020202020204" pitchFamily="34" charset="0"/>
              <a:buChar char="•"/>
            </a:pPr>
            <a:r>
              <a:rPr lang="en-US" sz="2400" b="1" kern="1200" dirty="0">
                <a:solidFill>
                  <a:schemeClr val="tx1"/>
                </a:solidFill>
                <a:latin typeface="+mn-lt"/>
                <a:ea typeface="+mn-ea"/>
                <a:cs typeface="+mn-cs"/>
              </a:rPr>
              <a:t>Pilot Project -Tulsa, OK</a:t>
            </a:r>
          </a:p>
          <a:p>
            <a:pPr marL="514350">
              <a:buFont typeface="Arial" panose="020B0604020202020204" pitchFamily="34" charset="0"/>
              <a:buChar char="•"/>
            </a:pPr>
            <a:r>
              <a:rPr lang="en-US" sz="2400" b="1" kern="1200" dirty="0">
                <a:solidFill>
                  <a:schemeClr val="tx1"/>
                </a:solidFill>
                <a:latin typeface="+mn-lt"/>
                <a:ea typeface="+mn-ea"/>
                <a:cs typeface="+mn-cs"/>
              </a:rPr>
              <a:t>Consulting - CMQCC</a:t>
            </a:r>
          </a:p>
          <a:p>
            <a:pPr marL="514350">
              <a:buFont typeface="Arial" panose="020B0604020202020204" pitchFamily="34" charset="0"/>
              <a:buChar char="•"/>
            </a:pPr>
            <a:r>
              <a:rPr lang="en-US" sz="2400" b="1" kern="1200" dirty="0">
                <a:solidFill>
                  <a:schemeClr val="tx1"/>
                </a:solidFill>
                <a:latin typeface="+mn-lt"/>
                <a:ea typeface="+mn-ea"/>
                <a:cs typeface="+mn-cs"/>
              </a:rPr>
              <a:t>Community Birth Data Registry (CBDR)</a:t>
            </a:r>
          </a:p>
          <a:p>
            <a:pPr marL="285750" indent="0"/>
            <a:endParaRPr lang="en-US" sz="2000" kern="1200" dirty="0">
              <a:solidFill>
                <a:schemeClr val="tx1"/>
              </a:solidFill>
              <a:latin typeface="+mn-lt"/>
              <a:ea typeface="+mn-ea"/>
              <a:cs typeface="+mn-cs"/>
            </a:endParaRPr>
          </a:p>
          <a:p>
            <a:pPr marL="514350">
              <a:buFont typeface="Arial" panose="020B0604020202020204" pitchFamily="34" charset="0"/>
              <a:buChar char="•"/>
            </a:pPr>
            <a:endParaRPr lang="en-US" sz="2000" kern="1200" dirty="0">
              <a:solidFill>
                <a:schemeClr val="tx1"/>
              </a:solidFill>
              <a:latin typeface="+mn-lt"/>
              <a:ea typeface="+mn-ea"/>
              <a:cs typeface="+mn-cs"/>
            </a:endParaRPr>
          </a:p>
        </p:txBody>
      </p:sp>
      <p:pic>
        <p:nvPicPr>
          <p:cNvPr id="2052" name="Picture 4">
            <a:extLst>
              <a:ext uri="{FF2B5EF4-FFF2-40B4-BE49-F238E27FC236}">
                <a16:creationId xmlns:a16="http://schemas.microsoft.com/office/drawing/2014/main" id="{3B27B14A-948B-BCEE-4DDB-C28BB239BEF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6649" r="16398" b="-1"/>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76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img.huffingtonpost.com/asset/,scalefit_600_noupscale/5807783e170000c316acce74.jpeg">
            <a:extLst>
              <a:ext uri="{FF2B5EF4-FFF2-40B4-BE49-F238E27FC236}">
                <a16:creationId xmlns:a16="http://schemas.microsoft.com/office/drawing/2014/main" id="{3991E97D-17AD-415C-8B17-E36E8615DF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28" r="-1" b="13845"/>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5356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Click="0" advTm="10000"/>
    </mc:Choice>
    <mc:Fallback xmlns:mv="urn:schemas-microsoft-com:mac:vml" xmlns="">
      <p:transition spd="slow" advClick="0" advTm="100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2"/>
        <p:cNvGrpSpPr/>
        <p:nvPr/>
      </p:nvGrpSpPr>
      <p:grpSpPr>
        <a:xfrm>
          <a:off x="0" y="0"/>
          <a:ext cx="0" cy="0"/>
          <a:chOff x="0" y="0"/>
          <a:chExt cx="0" cy="0"/>
        </a:xfrm>
      </p:grpSpPr>
      <p:sp>
        <p:nvSpPr>
          <p:cNvPr id="473" name="Google Shape;473;p28"/>
          <p:cNvSpPr/>
          <p:nvPr/>
        </p:nvSpPr>
        <p:spPr>
          <a:xfrm>
            <a:off x="1525" y="0"/>
            <a:ext cx="12190475"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4" name="Google Shape;474;p28"/>
          <p:cNvSpPr/>
          <p:nvPr/>
        </p:nvSpPr>
        <p:spPr>
          <a:xfrm flipH="1">
            <a:off x="3059849" y="-479"/>
            <a:ext cx="9132151" cy="6858478"/>
          </a:xfrm>
          <a:custGeom>
            <a:avLst/>
            <a:gdLst/>
            <a:ahLst/>
            <a:cxnLst/>
            <a:rect l="l" t="t" r="r" b="b"/>
            <a:pathLst>
              <a:path w="9132151" h="6858478" extrusionOk="0">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5" name="Google Shape;475;p28"/>
          <p:cNvSpPr/>
          <p:nvPr/>
        </p:nvSpPr>
        <p:spPr>
          <a:xfrm flipH="1">
            <a:off x="3372465" y="-3325"/>
            <a:ext cx="8819535" cy="6861324"/>
          </a:xfrm>
          <a:custGeom>
            <a:avLst/>
            <a:gdLst/>
            <a:ahLst/>
            <a:cxnLst/>
            <a:rect l="l" t="t" r="r" b="b"/>
            <a:pathLst>
              <a:path w="8722688" h="6861324" extrusionOk="0">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rgbClr val="26262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77" name="Google Shape;477;p28"/>
          <p:cNvSpPr txBox="1">
            <a:spLocks noGrp="1"/>
          </p:cNvSpPr>
          <p:nvPr>
            <p:ph type="body" idx="1"/>
          </p:nvPr>
        </p:nvSpPr>
        <p:spPr>
          <a:xfrm>
            <a:off x="6647934" y="501386"/>
            <a:ext cx="5329623" cy="5040818"/>
          </a:xfrm>
          <a:prstGeom prst="rect">
            <a:avLst/>
          </a:prstGeom>
          <a:noFill/>
          <a:ln>
            <a:noFill/>
          </a:ln>
        </p:spPr>
        <p:txBody>
          <a:bodyPr spcFirstLastPara="1" wrap="square" lIns="91425" tIns="45700" rIns="91425" bIns="45700" anchor="ctr" anchorCtr="0">
            <a:normAutofit fontScale="85000" lnSpcReduction="20000"/>
          </a:bodyPr>
          <a:lstStyle/>
          <a:p>
            <a:pPr marL="0" lvl="0" indent="0" algn="l" rtl="0">
              <a:lnSpc>
                <a:spcPct val="90000"/>
              </a:lnSpc>
              <a:spcBef>
                <a:spcPts val="0"/>
              </a:spcBef>
              <a:spcAft>
                <a:spcPts val="0"/>
              </a:spcAft>
              <a:buClr>
                <a:schemeClr val="lt1"/>
              </a:buClr>
              <a:buSzPct val="100000"/>
              <a:buNone/>
            </a:pPr>
            <a:endParaRPr lang="en-US" sz="1200" dirty="0"/>
          </a:p>
          <a:p>
            <a:pPr marL="0" lvl="0" indent="0" algn="l" rtl="0">
              <a:lnSpc>
                <a:spcPct val="90000"/>
              </a:lnSpc>
              <a:spcBef>
                <a:spcPts val="0"/>
              </a:spcBef>
              <a:spcAft>
                <a:spcPts val="0"/>
              </a:spcAft>
              <a:buClr>
                <a:schemeClr val="lt1"/>
              </a:buClr>
              <a:buSzPct val="100000"/>
              <a:buNone/>
            </a:pPr>
            <a:endParaRPr lang="en-US" sz="1200" dirty="0"/>
          </a:p>
          <a:p>
            <a:pPr marL="0" lvl="0" indent="0" algn="l" rtl="0">
              <a:lnSpc>
                <a:spcPct val="90000"/>
              </a:lnSpc>
              <a:spcBef>
                <a:spcPts val="0"/>
              </a:spcBef>
              <a:spcAft>
                <a:spcPts val="0"/>
              </a:spcAft>
              <a:buClr>
                <a:schemeClr val="lt1"/>
              </a:buClr>
              <a:buSzPct val="100000"/>
              <a:buNone/>
            </a:pPr>
            <a:endParaRPr lang="en-US" sz="1200" dirty="0"/>
          </a:p>
          <a:p>
            <a:pPr marL="0" lvl="0" indent="0" algn="l" rtl="0">
              <a:lnSpc>
                <a:spcPct val="90000"/>
              </a:lnSpc>
              <a:spcBef>
                <a:spcPts val="0"/>
              </a:spcBef>
              <a:spcAft>
                <a:spcPts val="0"/>
              </a:spcAft>
              <a:buClr>
                <a:schemeClr val="lt1"/>
              </a:buClr>
              <a:buSzPct val="100000"/>
              <a:buNone/>
            </a:pPr>
            <a:endParaRPr sz="1200" dirty="0"/>
          </a:p>
          <a:p>
            <a:pPr marL="0" lvl="0" indent="0" algn="l" rtl="0">
              <a:lnSpc>
                <a:spcPct val="90000"/>
              </a:lnSpc>
              <a:spcBef>
                <a:spcPts val="1000"/>
              </a:spcBef>
              <a:spcAft>
                <a:spcPts val="0"/>
              </a:spcAft>
              <a:buClr>
                <a:schemeClr val="lt1"/>
              </a:buClr>
              <a:buSzPct val="100000"/>
              <a:buNone/>
            </a:pPr>
            <a:r>
              <a:rPr lang="en-US" dirty="0"/>
              <a:t>Dale Reisner, MD</a:t>
            </a:r>
          </a:p>
          <a:p>
            <a:pPr marL="0" lvl="0" indent="0" algn="l" rtl="0">
              <a:lnSpc>
                <a:spcPct val="90000"/>
              </a:lnSpc>
              <a:spcBef>
                <a:spcPts val="1000"/>
              </a:spcBef>
              <a:spcAft>
                <a:spcPts val="0"/>
              </a:spcAft>
              <a:buClr>
                <a:schemeClr val="lt1"/>
              </a:buClr>
              <a:buSzPct val="100000"/>
              <a:buNone/>
            </a:pPr>
            <a:r>
              <a:rPr lang="en-US" dirty="0"/>
              <a:t>Co-Chair, Smooth Transitions</a:t>
            </a:r>
          </a:p>
          <a:p>
            <a:pPr marL="0" lvl="0" indent="0" algn="l" rtl="0">
              <a:lnSpc>
                <a:spcPct val="90000"/>
              </a:lnSpc>
              <a:spcBef>
                <a:spcPts val="1000"/>
              </a:spcBef>
              <a:spcAft>
                <a:spcPts val="0"/>
              </a:spcAft>
              <a:buClr>
                <a:srgbClr val="2F5496"/>
              </a:buClr>
              <a:buSzPct val="100000"/>
              <a:buNone/>
            </a:pPr>
            <a:r>
              <a:rPr lang="en-US" b="0" i="0" u="sng" dirty="0">
                <a:solidFill>
                  <a:srgbClr val="2F5496"/>
                </a:solidFill>
                <a:latin typeface="Arial"/>
                <a:ea typeface="Arial"/>
                <a:cs typeface="Arial"/>
                <a:sym typeface="Arial"/>
                <a:hlinkClick r:id="rId3">
                  <a:extLst>
                    <a:ext uri="{A12FA001-AC4F-418D-AE19-62706E023703}">
                      <ahyp:hlinkClr xmlns:ahyp="http://schemas.microsoft.com/office/drawing/2018/hyperlinkcolor" val="tx"/>
                    </a:ext>
                  </a:extLst>
                </a:hlinkClick>
              </a:rPr>
              <a:t>dalereisner@gmail.com</a:t>
            </a:r>
            <a:r>
              <a:rPr lang="en-US" b="0" i="0" u="sng" dirty="0">
                <a:solidFill>
                  <a:srgbClr val="2F5496"/>
                </a:solidFill>
                <a:latin typeface="Arial"/>
                <a:ea typeface="Arial"/>
                <a:cs typeface="Arial"/>
                <a:sym typeface="Arial"/>
              </a:rPr>
              <a:t> </a:t>
            </a:r>
            <a:endParaRPr lang="en-US" u="sng" dirty="0">
              <a:solidFill>
                <a:srgbClr val="2F5496"/>
              </a:solidFill>
            </a:endParaRPr>
          </a:p>
          <a:p>
            <a:pPr marL="0" lvl="0" indent="0" algn="l" rtl="0">
              <a:lnSpc>
                <a:spcPct val="90000"/>
              </a:lnSpc>
              <a:spcBef>
                <a:spcPts val="1000"/>
              </a:spcBef>
              <a:spcAft>
                <a:spcPts val="0"/>
              </a:spcAft>
              <a:buClr>
                <a:schemeClr val="lt1"/>
              </a:buClr>
              <a:buSzPct val="100000"/>
              <a:buNone/>
            </a:pPr>
            <a:endParaRPr lang="en-US" dirty="0"/>
          </a:p>
          <a:p>
            <a:pPr marL="0" lvl="0" indent="0" algn="l" rtl="0">
              <a:lnSpc>
                <a:spcPct val="90000"/>
              </a:lnSpc>
              <a:spcBef>
                <a:spcPts val="1000"/>
              </a:spcBef>
              <a:spcAft>
                <a:spcPts val="0"/>
              </a:spcAft>
              <a:buClr>
                <a:schemeClr val="lt1"/>
              </a:buClr>
              <a:buSzPct val="100000"/>
              <a:buNone/>
            </a:pPr>
            <a:r>
              <a:rPr lang="en-US" dirty="0"/>
              <a:t>Melissa Denmark, MA, LM - retired</a:t>
            </a:r>
            <a:endParaRPr dirty="0"/>
          </a:p>
          <a:p>
            <a:pPr marL="0" lvl="0" indent="0" algn="l" rtl="0">
              <a:lnSpc>
                <a:spcPct val="90000"/>
              </a:lnSpc>
              <a:spcBef>
                <a:spcPts val="1000"/>
              </a:spcBef>
              <a:spcAft>
                <a:spcPts val="0"/>
              </a:spcAft>
              <a:buClr>
                <a:schemeClr val="lt1"/>
              </a:buClr>
              <a:buSzPct val="100000"/>
              <a:buNone/>
            </a:pPr>
            <a:r>
              <a:rPr lang="en-US" dirty="0"/>
              <a:t>Co-Chair, Smooth Transitions</a:t>
            </a:r>
            <a:endParaRPr dirty="0"/>
          </a:p>
          <a:p>
            <a:pPr marL="0" lvl="0" indent="0" algn="l" rtl="0">
              <a:lnSpc>
                <a:spcPct val="90000"/>
              </a:lnSpc>
              <a:spcBef>
                <a:spcPts val="1000"/>
              </a:spcBef>
              <a:spcAft>
                <a:spcPts val="0"/>
              </a:spcAft>
              <a:buClr>
                <a:schemeClr val="lt1"/>
              </a:buClr>
              <a:buSzPct val="100000"/>
              <a:buNone/>
            </a:pPr>
            <a:r>
              <a:rPr lang="en-US" u="sng" dirty="0">
                <a:solidFill>
                  <a:schemeClr val="hlink"/>
                </a:solidFill>
                <a:hlinkClick r:id="rId4"/>
              </a:rPr>
              <a:t>smoothtransitions@qualityhealth.org</a:t>
            </a:r>
            <a:endParaRPr dirty="0"/>
          </a:p>
          <a:p>
            <a:pPr marL="0" lvl="0" indent="0" algn="l" rtl="0">
              <a:lnSpc>
                <a:spcPct val="90000"/>
              </a:lnSpc>
              <a:spcBef>
                <a:spcPts val="1000"/>
              </a:spcBef>
              <a:spcAft>
                <a:spcPts val="0"/>
              </a:spcAft>
              <a:buClr>
                <a:schemeClr val="lt1"/>
              </a:buClr>
              <a:buSzPct val="100000"/>
              <a:buNone/>
            </a:pPr>
            <a:endParaRPr sz="2600" dirty="0"/>
          </a:p>
          <a:p>
            <a:pPr marL="0" lvl="0" indent="0" algn="l" rtl="0">
              <a:lnSpc>
                <a:spcPct val="90000"/>
              </a:lnSpc>
              <a:spcBef>
                <a:spcPts val="1000"/>
              </a:spcBef>
              <a:spcAft>
                <a:spcPts val="0"/>
              </a:spcAft>
              <a:buClr>
                <a:schemeClr val="lt1"/>
              </a:buClr>
              <a:buSzPct val="100000"/>
              <a:buNone/>
            </a:pPr>
            <a:r>
              <a:rPr lang="en-US" dirty="0"/>
              <a:t>Sarah Davidson, MSM, LM - retired</a:t>
            </a:r>
          </a:p>
          <a:p>
            <a:pPr marL="0" lvl="0" indent="0" algn="l" rtl="0">
              <a:lnSpc>
                <a:spcPct val="90000"/>
              </a:lnSpc>
              <a:spcBef>
                <a:spcPts val="1000"/>
              </a:spcBef>
              <a:spcAft>
                <a:spcPts val="0"/>
              </a:spcAft>
              <a:buClr>
                <a:schemeClr val="lt1"/>
              </a:buClr>
              <a:buSzPct val="100000"/>
              <a:buNone/>
            </a:pPr>
            <a:r>
              <a:rPr lang="en-US" dirty="0"/>
              <a:t>Program Manager, Smooth Transitions</a:t>
            </a:r>
          </a:p>
          <a:p>
            <a:pPr marL="0" lvl="0" indent="0" algn="l" rtl="0">
              <a:lnSpc>
                <a:spcPct val="90000"/>
              </a:lnSpc>
              <a:spcBef>
                <a:spcPts val="1000"/>
              </a:spcBef>
              <a:spcAft>
                <a:spcPts val="0"/>
              </a:spcAft>
              <a:buClr>
                <a:schemeClr val="lt1"/>
              </a:buClr>
              <a:buSzPct val="100000"/>
              <a:buNone/>
            </a:pPr>
            <a:r>
              <a:rPr lang="en-US" dirty="0"/>
              <a:t> </a:t>
            </a:r>
            <a:r>
              <a:rPr lang="en-US" u="sng" dirty="0">
                <a:solidFill>
                  <a:schemeClr val="hlink"/>
                </a:solidFill>
                <a:hlinkClick r:id="rId5"/>
              </a:rPr>
              <a:t>sdavidson@qualityhealth.org</a:t>
            </a:r>
            <a:endParaRPr lang="en-US" u="sng" dirty="0">
              <a:solidFill>
                <a:schemeClr val="hlink"/>
              </a:solidFill>
            </a:endParaRPr>
          </a:p>
          <a:p>
            <a:pPr marL="0" lvl="0" indent="0" algn="l" rtl="0">
              <a:lnSpc>
                <a:spcPct val="90000"/>
              </a:lnSpc>
              <a:spcBef>
                <a:spcPts val="1000"/>
              </a:spcBef>
              <a:spcAft>
                <a:spcPts val="0"/>
              </a:spcAft>
              <a:buClr>
                <a:schemeClr val="lt1"/>
              </a:buClr>
              <a:buSzPct val="100000"/>
              <a:buNone/>
            </a:pPr>
            <a:endParaRPr lang="en-US" dirty="0"/>
          </a:p>
          <a:p>
            <a:pPr marL="0" lvl="0" indent="0" algn="l" rtl="0">
              <a:lnSpc>
                <a:spcPct val="90000"/>
              </a:lnSpc>
              <a:spcBef>
                <a:spcPts val="1000"/>
              </a:spcBef>
              <a:spcAft>
                <a:spcPts val="0"/>
              </a:spcAft>
              <a:buClr>
                <a:schemeClr val="lt1"/>
              </a:buClr>
              <a:buSzPct val="100000"/>
              <a:buNone/>
            </a:pPr>
            <a:endParaRPr sz="2400" dirty="0"/>
          </a:p>
        </p:txBody>
      </p:sp>
      <p:sp>
        <p:nvSpPr>
          <p:cNvPr id="2" name="TextBox 1">
            <a:extLst>
              <a:ext uri="{FF2B5EF4-FFF2-40B4-BE49-F238E27FC236}">
                <a16:creationId xmlns:a16="http://schemas.microsoft.com/office/drawing/2014/main" id="{60CEF9FE-9A31-3AC2-FCF7-D7D35155145B}"/>
              </a:ext>
            </a:extLst>
          </p:cNvPr>
          <p:cNvSpPr txBox="1"/>
          <p:nvPr/>
        </p:nvSpPr>
        <p:spPr>
          <a:xfrm>
            <a:off x="5051788" y="5641059"/>
            <a:ext cx="6626019" cy="535531"/>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
                <a:srgbClr val="0070C0"/>
              </a:buClr>
              <a:buSzPct val="100000"/>
              <a:buFont typeface="Arial"/>
              <a:buNone/>
              <a:tabLst/>
              <a:defRPr/>
            </a:pPr>
            <a:r>
              <a:rPr kumimoji="0" lang="en-US" sz="3200" b="0" i="0" u="sng" strike="noStrike" kern="0" cap="none" spc="0" normalizeH="0" baseline="0" noProof="0" dirty="0">
                <a:ln>
                  <a:noFill/>
                </a:ln>
                <a:solidFill>
                  <a:srgbClr val="FFFFFF"/>
                </a:solidFill>
                <a:effectLst/>
                <a:uLnTx/>
                <a:uFillTx/>
                <a:latin typeface="Arial"/>
                <a:cs typeface="Arial"/>
                <a:sym typeface="Arial"/>
              </a:rPr>
              <a:t>qualityhealth.org/</a:t>
            </a:r>
            <a:r>
              <a:rPr kumimoji="0" lang="en-US" sz="3200" b="0" i="0" u="sng" strike="noStrike" kern="0" cap="none" spc="0" normalizeH="0" baseline="0" noProof="0" dirty="0" err="1">
                <a:ln>
                  <a:noFill/>
                </a:ln>
                <a:solidFill>
                  <a:srgbClr val="FFFFFF"/>
                </a:solidFill>
                <a:effectLst/>
                <a:uLnTx/>
                <a:uFillTx/>
                <a:latin typeface="Arial"/>
                <a:cs typeface="Arial"/>
                <a:sym typeface="Arial"/>
              </a:rPr>
              <a:t>smoothtransitions</a:t>
            </a:r>
            <a:r>
              <a:rPr kumimoji="0" lang="en-US" sz="3200" b="0" i="0" u="sng" strike="noStrike" kern="0" cap="none" spc="0" normalizeH="0" baseline="0" noProof="0" dirty="0">
                <a:ln>
                  <a:noFill/>
                </a:ln>
                <a:solidFill>
                  <a:srgbClr val="FFFFFF"/>
                </a:solidFill>
                <a:effectLst/>
                <a:uLnTx/>
                <a:uFillTx/>
                <a:latin typeface="Arial"/>
                <a:cs typeface="Arial"/>
                <a:sym typeface="Arial"/>
              </a:rPr>
              <a:t> </a:t>
            </a:r>
            <a:endParaRPr kumimoji="0" lang="en-US" sz="3200" b="0" i="0" u="none" strike="noStrike" kern="0" cap="none" spc="0" normalizeH="0" baseline="0" noProof="0" dirty="0">
              <a:ln>
                <a:noFill/>
              </a:ln>
              <a:solidFill>
                <a:srgbClr val="FFFFFF"/>
              </a:solidFill>
              <a:effectLst/>
              <a:uLnTx/>
              <a:uFillTx/>
              <a:latin typeface="Arial"/>
              <a:cs typeface="Arial"/>
              <a:sym typeface="Arial"/>
            </a:endParaRPr>
          </a:p>
        </p:txBody>
      </p:sp>
      <p:sp>
        <p:nvSpPr>
          <p:cNvPr id="3" name="TextBox 2">
            <a:extLst>
              <a:ext uri="{FF2B5EF4-FFF2-40B4-BE49-F238E27FC236}">
                <a16:creationId xmlns:a16="http://schemas.microsoft.com/office/drawing/2014/main" id="{20E82DC6-5E7C-C522-2304-018A3100697D}"/>
              </a:ext>
            </a:extLst>
          </p:cNvPr>
          <p:cNvSpPr txBox="1"/>
          <p:nvPr/>
        </p:nvSpPr>
        <p:spPr>
          <a:xfrm>
            <a:off x="467900" y="1793518"/>
            <a:ext cx="4494564" cy="830997"/>
          </a:xfrm>
          <a:prstGeom prst="rect">
            <a:avLst/>
          </a:prstGeom>
          <a:noFill/>
        </p:spPr>
        <p:txBody>
          <a:bodyPr wrap="square" rtlCol="0">
            <a:spAutoFit/>
          </a:bodyPr>
          <a:lstStyle/>
          <a:p>
            <a:r>
              <a:rPr lang="en-US" sz="4800" dirty="0"/>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216"/>
        <p:cNvGrpSpPr/>
        <p:nvPr/>
      </p:nvGrpSpPr>
      <p:grpSpPr>
        <a:xfrm>
          <a:off x="0" y="0"/>
          <a:ext cx="0" cy="0"/>
          <a:chOff x="0" y="0"/>
          <a:chExt cx="0" cy="0"/>
        </a:xfrm>
      </p:grpSpPr>
      <p:sp>
        <p:nvSpPr>
          <p:cNvPr id="217" name="Google Shape;217;p4"/>
          <p:cNvSpPr/>
          <p:nvPr/>
        </p:nvSpPr>
        <p:spPr>
          <a:xfrm>
            <a:off x="879542" y="0"/>
            <a:ext cx="10432916" cy="6858000"/>
          </a:xfrm>
          <a:custGeom>
            <a:avLst/>
            <a:gdLst/>
            <a:ahLst/>
            <a:cxnLst/>
            <a:rect l="l" t="t" r="r" b="b"/>
            <a:pathLst>
              <a:path w="10432916" h="6858000" extrusionOk="0">
                <a:moveTo>
                  <a:pt x="1287962" y="0"/>
                </a:moveTo>
                <a:lnTo>
                  <a:pt x="9144956" y="0"/>
                </a:lnTo>
                <a:lnTo>
                  <a:pt x="9241731" y="111692"/>
                </a:lnTo>
                <a:cubicBezTo>
                  <a:pt x="9985889" y="1013175"/>
                  <a:pt x="10432916" y="2168897"/>
                  <a:pt x="10432916" y="3429001"/>
                </a:cubicBezTo>
                <a:cubicBezTo>
                  <a:pt x="10432916" y="4689105"/>
                  <a:pt x="9985889" y="5844827"/>
                  <a:pt x="9241730" y="6746310"/>
                </a:cubicBezTo>
                <a:lnTo>
                  <a:pt x="9144957" y="6858000"/>
                </a:lnTo>
                <a:lnTo>
                  <a:pt x="1287959" y="6858000"/>
                </a:lnTo>
                <a:lnTo>
                  <a:pt x="1191186" y="6746310"/>
                </a:lnTo>
                <a:cubicBezTo>
                  <a:pt x="447027" y="5844827"/>
                  <a:pt x="0" y="4689105"/>
                  <a:pt x="0" y="3429001"/>
                </a:cubicBezTo>
                <a:cubicBezTo>
                  <a:pt x="0" y="2168897"/>
                  <a:pt x="447027" y="1013175"/>
                  <a:pt x="1191186" y="111692"/>
                </a:cubicBez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8" name="Google Shape;218;p4"/>
          <p:cNvSpPr/>
          <p:nvPr/>
        </p:nvSpPr>
        <p:spPr>
          <a:xfrm>
            <a:off x="1134942" y="0"/>
            <a:ext cx="9922116" cy="6858000"/>
          </a:xfrm>
          <a:custGeom>
            <a:avLst/>
            <a:gdLst/>
            <a:ahLst/>
            <a:cxnLst/>
            <a:rect l="l" t="t" r="r" b="b"/>
            <a:pathLst>
              <a:path w="9922116" h="6858000" extrusionOk="0">
                <a:moveTo>
                  <a:pt x="1378575" y="0"/>
                </a:moveTo>
                <a:lnTo>
                  <a:pt x="8543542" y="0"/>
                </a:lnTo>
                <a:lnTo>
                  <a:pt x="8633323" y="94145"/>
                </a:lnTo>
                <a:cubicBezTo>
                  <a:pt x="9434072" y="974941"/>
                  <a:pt x="9922116" y="2144991"/>
                  <a:pt x="9922116" y="3429001"/>
                </a:cubicBezTo>
                <a:cubicBezTo>
                  <a:pt x="9922116" y="4713011"/>
                  <a:pt x="9434072" y="5883061"/>
                  <a:pt x="8633323" y="6763858"/>
                </a:cubicBezTo>
                <a:lnTo>
                  <a:pt x="8543544" y="6858000"/>
                </a:lnTo>
                <a:lnTo>
                  <a:pt x="1378573" y="6858000"/>
                </a:lnTo>
                <a:lnTo>
                  <a:pt x="1288793" y="6763858"/>
                </a:lnTo>
                <a:cubicBezTo>
                  <a:pt x="488044" y="5883061"/>
                  <a:pt x="0" y="4713011"/>
                  <a:pt x="0" y="3429001"/>
                </a:cubicBezTo>
                <a:cubicBezTo>
                  <a:pt x="0" y="2144991"/>
                  <a:pt x="488044" y="974941"/>
                  <a:pt x="1288793" y="94145"/>
                </a:cubicBezTo>
                <a:close/>
              </a:path>
            </a:pathLst>
          </a:custGeom>
          <a:solidFill>
            <a:srgbClr val="59595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219" name="Google Shape;219;p4"/>
          <p:cNvSpPr txBox="1">
            <a:spLocks noGrp="1"/>
          </p:cNvSpPr>
          <p:nvPr>
            <p:ph type="title"/>
          </p:nvPr>
        </p:nvSpPr>
        <p:spPr>
          <a:xfrm>
            <a:off x="2311147" y="365760"/>
            <a:ext cx="7569706" cy="12882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Calibri"/>
              <a:buNone/>
            </a:pPr>
            <a:r>
              <a:rPr lang="en-US"/>
              <a:t>ACOG Committee Opinion</a:t>
            </a:r>
            <a:endParaRPr/>
          </a:p>
        </p:txBody>
      </p:sp>
      <p:sp>
        <p:nvSpPr>
          <p:cNvPr id="220" name="Google Shape;220;p4"/>
          <p:cNvSpPr txBox="1">
            <a:spLocks noGrp="1"/>
          </p:cNvSpPr>
          <p:nvPr>
            <p:ph type="body" idx="1"/>
          </p:nvPr>
        </p:nvSpPr>
        <p:spPr>
          <a:xfrm>
            <a:off x="2165569" y="1956816"/>
            <a:ext cx="7860863" cy="40248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000"/>
              <a:buNone/>
            </a:pPr>
            <a:r>
              <a:rPr lang="en-US" sz="1700" i="1"/>
              <a:t>Although the American College of Obstetricians and Gynecologists believes that hospitals and accredited birth centers are the safest settings for birth, </a:t>
            </a:r>
            <a:r>
              <a:rPr lang="en-US" sz="1700" b="1" i="1"/>
              <a:t>each woman has the right to make a medically informed decision about delivery</a:t>
            </a:r>
            <a:r>
              <a:rPr lang="en-US" sz="1700" i="1"/>
              <a:t>.</a:t>
            </a:r>
            <a:endParaRPr sz="1700"/>
          </a:p>
          <a:p>
            <a:pPr marL="0" lvl="0" indent="0" algn="l" rtl="0">
              <a:lnSpc>
                <a:spcPct val="90000"/>
              </a:lnSpc>
              <a:spcBef>
                <a:spcPts val="600"/>
              </a:spcBef>
              <a:spcAft>
                <a:spcPts val="0"/>
              </a:spcAft>
              <a:buClr>
                <a:schemeClr val="dk1"/>
              </a:buClr>
              <a:buSzPts val="2000"/>
              <a:buNone/>
            </a:pPr>
            <a:endParaRPr sz="1700" i="1"/>
          </a:p>
          <a:p>
            <a:pPr marL="0" lvl="0" indent="0" algn="l" rtl="0">
              <a:lnSpc>
                <a:spcPct val="90000"/>
              </a:lnSpc>
              <a:spcBef>
                <a:spcPts val="600"/>
              </a:spcBef>
              <a:spcAft>
                <a:spcPts val="0"/>
              </a:spcAft>
              <a:buClr>
                <a:schemeClr val="dk1"/>
              </a:buClr>
              <a:buSzPts val="2000"/>
              <a:buNone/>
            </a:pPr>
            <a:r>
              <a:rPr lang="en-US" sz="1700" i="1"/>
              <a:t>Several factors are critical to reducing perinatal mortality rates and achieving favorable home birth outcomes (including) ready access to consultation and </a:t>
            </a:r>
            <a:r>
              <a:rPr lang="en-US" sz="1700" b="1" i="1"/>
              <a:t>access to safe and timely transport to nearby hospitals</a:t>
            </a:r>
            <a:r>
              <a:rPr lang="en-US" sz="1700" i="1"/>
              <a:t>.</a:t>
            </a:r>
            <a:endParaRPr sz="1700"/>
          </a:p>
          <a:p>
            <a:pPr marL="0" lvl="0" indent="0" algn="l" rtl="0">
              <a:lnSpc>
                <a:spcPct val="90000"/>
              </a:lnSpc>
              <a:spcBef>
                <a:spcPts val="600"/>
              </a:spcBef>
              <a:spcAft>
                <a:spcPts val="0"/>
              </a:spcAft>
              <a:buClr>
                <a:schemeClr val="dk1"/>
              </a:buClr>
              <a:buSzPts val="2000"/>
              <a:buNone/>
            </a:pPr>
            <a:endParaRPr sz="1700" i="1"/>
          </a:p>
          <a:p>
            <a:pPr marL="0" lvl="0" indent="0" algn="l" rtl="0">
              <a:lnSpc>
                <a:spcPct val="90000"/>
              </a:lnSpc>
              <a:spcBef>
                <a:spcPts val="600"/>
              </a:spcBef>
              <a:spcAft>
                <a:spcPts val="0"/>
              </a:spcAft>
              <a:buClr>
                <a:schemeClr val="dk1"/>
              </a:buClr>
              <a:buSzPts val="2000"/>
              <a:buNone/>
            </a:pPr>
            <a:r>
              <a:rPr lang="en-US" sz="1700" i="1"/>
              <a:t>When antepartum, intrapartum, or postpartum transfer of a woman from home to a hospital occurs, the receiving health care provider should </a:t>
            </a:r>
            <a:r>
              <a:rPr lang="en-US" sz="1700" b="1" i="1"/>
              <a:t>maintain a nonjudgmental demeanor </a:t>
            </a:r>
            <a:r>
              <a:rPr lang="en-US" sz="1700" i="1"/>
              <a:t>with regard to the woman and those individuals accompanying her to the hospital.</a:t>
            </a:r>
            <a:endParaRPr sz="1700"/>
          </a:p>
          <a:p>
            <a:pPr marL="0" lvl="0" indent="0" algn="l" rtl="0">
              <a:lnSpc>
                <a:spcPct val="90000"/>
              </a:lnSpc>
              <a:spcBef>
                <a:spcPts val="600"/>
              </a:spcBef>
              <a:spcAft>
                <a:spcPts val="0"/>
              </a:spcAft>
              <a:buClr>
                <a:schemeClr val="dk1"/>
              </a:buClr>
              <a:buSzPts val="1700"/>
              <a:buNone/>
            </a:pPr>
            <a:endParaRPr sz="1700" b="1" i="1"/>
          </a:p>
          <a:p>
            <a:pPr marL="0" lvl="0" indent="0" algn="l" rtl="0">
              <a:lnSpc>
                <a:spcPct val="90000"/>
              </a:lnSpc>
              <a:spcBef>
                <a:spcPts val="600"/>
              </a:spcBef>
              <a:spcAft>
                <a:spcPts val="0"/>
              </a:spcAft>
              <a:buClr>
                <a:schemeClr val="dk1"/>
              </a:buClr>
              <a:buSzPts val="1700"/>
              <a:buNone/>
            </a:pPr>
            <a:r>
              <a:rPr lang="en-US" sz="1700" b="1" i="1"/>
              <a:t>		Committee Opinion Number 697, April 2017 (reaffirmed in 2020)</a:t>
            </a:r>
            <a:endParaRPr sz="1700"/>
          </a:p>
          <a:p>
            <a:pPr marL="0" lvl="0" indent="0" algn="l" rtl="0">
              <a:lnSpc>
                <a:spcPct val="90000"/>
              </a:lnSpc>
              <a:spcBef>
                <a:spcPts val="1000"/>
              </a:spcBef>
              <a:spcAft>
                <a:spcPts val="0"/>
              </a:spcAft>
              <a:buClr>
                <a:schemeClr val="lt1"/>
              </a:buClr>
              <a:buSzPts val="1700"/>
              <a:buNone/>
            </a:pPr>
            <a:endParaRPr sz="17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map of the united states&#10;&#10;Description automatically generated">
            <a:extLst>
              <a:ext uri="{FF2B5EF4-FFF2-40B4-BE49-F238E27FC236}">
                <a16:creationId xmlns:a16="http://schemas.microsoft.com/office/drawing/2014/main" id="{F1C8B3BE-A198-AC52-B3F0-3714A6DAA3B2}"/>
              </a:ext>
            </a:extLst>
          </p:cNvPr>
          <p:cNvPicPr>
            <a:picLocks noChangeAspect="1"/>
          </p:cNvPicPr>
          <p:nvPr/>
        </p:nvPicPr>
        <p:blipFill rotWithShape="1">
          <a:blip r:embed="rId3"/>
          <a:srcRect t="6519" r="1" b="10894"/>
          <a:stretch/>
        </p:blipFill>
        <p:spPr>
          <a:xfrm>
            <a:off x="1" y="10"/>
            <a:ext cx="11862683" cy="6857990"/>
          </a:xfrm>
          <a:custGeom>
            <a:avLst/>
            <a:gdLst/>
            <a:ahLst/>
            <a:cxnLst/>
            <a:rect l="l" t="t" r="r" b="b"/>
            <a:pathLst>
              <a:path w="11862683" h="6858000">
                <a:moveTo>
                  <a:pt x="0" y="0"/>
                </a:moveTo>
                <a:lnTo>
                  <a:pt x="4038600" y="0"/>
                </a:lnTo>
                <a:lnTo>
                  <a:pt x="4114800" y="0"/>
                </a:lnTo>
                <a:lnTo>
                  <a:pt x="4282294" y="0"/>
                </a:lnTo>
                <a:lnTo>
                  <a:pt x="6139260" y="0"/>
                </a:lnTo>
                <a:lnTo>
                  <a:pt x="6362810" y="0"/>
                </a:lnTo>
                <a:lnTo>
                  <a:pt x="7272221" y="0"/>
                </a:lnTo>
                <a:lnTo>
                  <a:pt x="10815342" y="0"/>
                </a:lnTo>
                <a:cubicBezTo>
                  <a:pt x="10709672" y="35571"/>
                  <a:pt x="10607020" y="78255"/>
                  <a:pt x="10501350" y="110269"/>
                </a:cubicBezTo>
                <a:cubicBezTo>
                  <a:pt x="10516447" y="145839"/>
                  <a:pt x="10531542" y="138725"/>
                  <a:pt x="10546639" y="135168"/>
                </a:cubicBezTo>
                <a:cubicBezTo>
                  <a:pt x="10637212" y="120941"/>
                  <a:pt x="10730806" y="110269"/>
                  <a:pt x="10818360" y="71141"/>
                </a:cubicBezTo>
                <a:cubicBezTo>
                  <a:pt x="10839496" y="64027"/>
                  <a:pt x="10863648" y="64027"/>
                  <a:pt x="10872705" y="88927"/>
                </a:cubicBezTo>
                <a:cubicBezTo>
                  <a:pt x="10887801" y="124497"/>
                  <a:pt x="10866668" y="145839"/>
                  <a:pt x="10845532" y="163625"/>
                </a:cubicBezTo>
                <a:cubicBezTo>
                  <a:pt x="10809304" y="195638"/>
                  <a:pt x="10767036" y="188525"/>
                  <a:pt x="10727787" y="192082"/>
                </a:cubicBezTo>
                <a:cubicBezTo>
                  <a:pt x="10619098" y="209867"/>
                  <a:pt x="10567772" y="259665"/>
                  <a:pt x="10543619" y="373491"/>
                </a:cubicBezTo>
                <a:cubicBezTo>
                  <a:pt x="10637212" y="327250"/>
                  <a:pt x="10730806" y="384162"/>
                  <a:pt x="10821380" y="352148"/>
                </a:cubicBezTo>
                <a:cubicBezTo>
                  <a:pt x="10845532" y="345034"/>
                  <a:pt x="10881763" y="355706"/>
                  <a:pt x="10869686" y="394834"/>
                </a:cubicBezTo>
                <a:cubicBezTo>
                  <a:pt x="10857610" y="430405"/>
                  <a:pt x="10818360" y="458860"/>
                  <a:pt x="10887801" y="451747"/>
                </a:cubicBezTo>
                <a:cubicBezTo>
                  <a:pt x="10939127" y="448189"/>
                  <a:pt x="10954222" y="405504"/>
                  <a:pt x="10969318" y="359262"/>
                </a:cubicBezTo>
                <a:cubicBezTo>
                  <a:pt x="10981394" y="334364"/>
                  <a:pt x="11014605" y="320135"/>
                  <a:pt x="11038758" y="334364"/>
                </a:cubicBezTo>
                <a:cubicBezTo>
                  <a:pt x="11068949" y="348592"/>
                  <a:pt x="11059892" y="387720"/>
                  <a:pt x="11059892" y="416176"/>
                </a:cubicBezTo>
                <a:cubicBezTo>
                  <a:pt x="11062912" y="469532"/>
                  <a:pt x="11038758" y="494431"/>
                  <a:pt x="10996491" y="505101"/>
                </a:cubicBezTo>
                <a:cubicBezTo>
                  <a:pt x="10945164" y="519330"/>
                  <a:pt x="10893840" y="537116"/>
                  <a:pt x="10827418" y="558458"/>
                </a:cubicBezTo>
                <a:cubicBezTo>
                  <a:pt x="10899878" y="594028"/>
                  <a:pt x="10954222" y="586915"/>
                  <a:pt x="11008566" y="558458"/>
                </a:cubicBezTo>
                <a:cubicBezTo>
                  <a:pt x="11074988" y="526444"/>
                  <a:pt x="11162542" y="483759"/>
                  <a:pt x="11216886" y="522887"/>
                </a:cubicBezTo>
                <a:cubicBezTo>
                  <a:pt x="11298403" y="579800"/>
                  <a:pt x="11364824" y="544229"/>
                  <a:pt x="11437284" y="533558"/>
                </a:cubicBezTo>
                <a:cubicBezTo>
                  <a:pt x="11588242" y="512216"/>
                  <a:pt x="11494648" y="480203"/>
                  <a:pt x="11645605" y="462417"/>
                </a:cubicBezTo>
                <a:cubicBezTo>
                  <a:pt x="11705988" y="455303"/>
                  <a:pt x="11769390" y="426847"/>
                  <a:pt x="11856944" y="465975"/>
                </a:cubicBezTo>
                <a:cubicBezTo>
                  <a:pt x="11461437" y="672284"/>
                  <a:pt x="11274250" y="658055"/>
                  <a:pt x="10921012" y="910606"/>
                </a:cubicBezTo>
                <a:cubicBezTo>
                  <a:pt x="10936107" y="935506"/>
                  <a:pt x="10951202" y="924835"/>
                  <a:pt x="10966299" y="921277"/>
                </a:cubicBezTo>
                <a:cubicBezTo>
                  <a:pt x="10990452" y="917720"/>
                  <a:pt x="11020644" y="903491"/>
                  <a:pt x="11026682" y="949734"/>
                </a:cubicBezTo>
                <a:cubicBezTo>
                  <a:pt x="11029702" y="985305"/>
                  <a:pt x="11011585" y="1003089"/>
                  <a:pt x="10981394" y="1006647"/>
                </a:cubicBezTo>
                <a:cubicBezTo>
                  <a:pt x="10893840" y="1020875"/>
                  <a:pt x="10815342" y="1070674"/>
                  <a:pt x="10736844" y="1113358"/>
                </a:cubicBezTo>
                <a:cubicBezTo>
                  <a:pt x="10700615" y="1131144"/>
                  <a:pt x="10661366" y="1156043"/>
                  <a:pt x="10676462" y="1220069"/>
                </a:cubicBezTo>
                <a:cubicBezTo>
                  <a:pt x="10706652" y="1237855"/>
                  <a:pt x="10727787" y="1212955"/>
                  <a:pt x="10751940" y="1209399"/>
                </a:cubicBezTo>
                <a:cubicBezTo>
                  <a:pt x="10776093" y="1205842"/>
                  <a:pt x="10833457" y="1220069"/>
                  <a:pt x="10818360" y="1230741"/>
                </a:cubicBezTo>
                <a:cubicBezTo>
                  <a:pt x="10748920" y="1269868"/>
                  <a:pt x="10875724" y="1365909"/>
                  <a:pt x="10791190" y="1365909"/>
                </a:cubicBezTo>
                <a:cubicBezTo>
                  <a:pt x="10652309" y="1365909"/>
                  <a:pt x="10576830" y="1536647"/>
                  <a:pt x="10443988" y="1540204"/>
                </a:cubicBezTo>
                <a:cubicBezTo>
                  <a:pt x="10422854" y="1540204"/>
                  <a:pt x="10413797" y="1572219"/>
                  <a:pt x="10413797" y="1597117"/>
                </a:cubicBezTo>
                <a:cubicBezTo>
                  <a:pt x="10413797" y="1629132"/>
                  <a:pt x="10434930" y="1632688"/>
                  <a:pt x="10456064" y="1636245"/>
                </a:cubicBezTo>
                <a:cubicBezTo>
                  <a:pt x="10489275" y="1639802"/>
                  <a:pt x="10525504" y="1597117"/>
                  <a:pt x="10567772" y="1657587"/>
                </a:cubicBezTo>
                <a:cubicBezTo>
                  <a:pt x="10489275" y="1693158"/>
                  <a:pt x="10407758" y="1728729"/>
                  <a:pt x="10410777" y="1849668"/>
                </a:cubicBezTo>
                <a:cubicBezTo>
                  <a:pt x="10410777" y="1881683"/>
                  <a:pt x="10377566" y="1895910"/>
                  <a:pt x="10353413" y="1903025"/>
                </a:cubicBezTo>
                <a:cubicBezTo>
                  <a:pt x="10311146" y="1917252"/>
                  <a:pt x="10277935" y="1938595"/>
                  <a:pt x="10253782" y="1984836"/>
                </a:cubicBezTo>
                <a:cubicBezTo>
                  <a:pt x="10253782" y="1995507"/>
                  <a:pt x="10253782" y="2002622"/>
                  <a:pt x="10253782" y="2013292"/>
                </a:cubicBezTo>
                <a:cubicBezTo>
                  <a:pt x="10259820" y="2123562"/>
                  <a:pt x="10320202" y="2120004"/>
                  <a:pt x="10386624" y="2102219"/>
                </a:cubicBezTo>
                <a:cubicBezTo>
                  <a:pt x="10465122" y="2080877"/>
                  <a:pt x="10543619" y="2038192"/>
                  <a:pt x="10628156" y="2077320"/>
                </a:cubicBezTo>
                <a:cubicBezTo>
                  <a:pt x="10510408" y="2130676"/>
                  <a:pt x="10380586" y="2134233"/>
                  <a:pt x="10271896" y="2208931"/>
                </a:cubicBezTo>
                <a:cubicBezTo>
                  <a:pt x="10676462" y="2223159"/>
                  <a:pt x="11032720" y="1984836"/>
                  <a:pt x="11425208" y="1892353"/>
                </a:cubicBezTo>
                <a:cubicBezTo>
                  <a:pt x="11413131" y="1952823"/>
                  <a:pt x="11379920" y="1967051"/>
                  <a:pt x="11352748" y="1974165"/>
                </a:cubicBezTo>
                <a:cubicBezTo>
                  <a:pt x="11207830" y="2020407"/>
                  <a:pt x="11081026" y="2112891"/>
                  <a:pt x="10948184" y="2191146"/>
                </a:cubicBezTo>
                <a:cubicBezTo>
                  <a:pt x="10893840" y="2223159"/>
                  <a:pt x="10854590" y="2258731"/>
                  <a:pt x="10833457" y="2326314"/>
                </a:cubicBezTo>
                <a:cubicBezTo>
                  <a:pt x="10815342" y="2390340"/>
                  <a:pt x="10779112" y="2418796"/>
                  <a:pt x="10712690" y="2401012"/>
                </a:cubicBezTo>
                <a:cubicBezTo>
                  <a:pt x="10658346" y="2386784"/>
                  <a:pt x="10600982" y="2393898"/>
                  <a:pt x="10543619" y="2401012"/>
                </a:cubicBezTo>
                <a:cubicBezTo>
                  <a:pt x="10480218" y="2408126"/>
                  <a:pt x="10407758" y="2479267"/>
                  <a:pt x="10422854" y="2518395"/>
                </a:cubicBezTo>
                <a:cubicBezTo>
                  <a:pt x="10453044" y="2582422"/>
                  <a:pt x="10504370" y="2550408"/>
                  <a:pt x="10546639" y="2543294"/>
                </a:cubicBezTo>
                <a:cubicBezTo>
                  <a:pt x="10597964" y="2536181"/>
                  <a:pt x="10691556" y="2518395"/>
                  <a:pt x="10691556" y="2525509"/>
                </a:cubicBezTo>
                <a:cubicBezTo>
                  <a:pt x="10724768" y="2685576"/>
                  <a:pt x="10800246" y="2564636"/>
                  <a:pt x="10854590" y="2564636"/>
                </a:cubicBezTo>
                <a:cubicBezTo>
                  <a:pt x="10905916" y="2564636"/>
                  <a:pt x="10957241" y="2546851"/>
                  <a:pt x="11005548" y="2532623"/>
                </a:cubicBezTo>
                <a:cubicBezTo>
                  <a:pt x="11068949" y="2514837"/>
                  <a:pt x="11126312" y="2546851"/>
                  <a:pt x="11186696" y="2553965"/>
                </a:cubicBezTo>
                <a:cubicBezTo>
                  <a:pt x="11241040" y="2561080"/>
                  <a:pt x="11210850" y="2653563"/>
                  <a:pt x="11244060" y="2692689"/>
                </a:cubicBezTo>
                <a:cubicBezTo>
                  <a:pt x="11250097" y="2703362"/>
                  <a:pt x="11256136" y="2703362"/>
                  <a:pt x="11262174" y="2703362"/>
                </a:cubicBezTo>
                <a:cubicBezTo>
                  <a:pt x="11280289" y="2980812"/>
                  <a:pt x="11597299" y="2913227"/>
                  <a:pt x="11597299" y="2923898"/>
                </a:cubicBezTo>
                <a:cubicBezTo>
                  <a:pt x="11624471" y="2941684"/>
                  <a:pt x="11657682" y="2899000"/>
                  <a:pt x="11690892" y="2941684"/>
                </a:cubicBezTo>
                <a:cubicBezTo>
                  <a:pt x="11548993" y="3137322"/>
                  <a:pt x="11331614" y="3183563"/>
                  <a:pt x="11138390" y="3329402"/>
                </a:cubicBezTo>
                <a:cubicBezTo>
                  <a:pt x="11298403" y="3379202"/>
                  <a:pt x="11391998" y="3208463"/>
                  <a:pt x="11509744" y="3229805"/>
                </a:cubicBezTo>
                <a:cubicBezTo>
                  <a:pt x="11567107" y="3283162"/>
                  <a:pt x="11395016" y="3368530"/>
                  <a:pt x="11561068" y="3393429"/>
                </a:cubicBezTo>
                <a:cubicBezTo>
                  <a:pt x="11488610" y="3439672"/>
                  <a:pt x="11437284" y="3485914"/>
                  <a:pt x="11385959" y="3539269"/>
                </a:cubicBezTo>
                <a:cubicBezTo>
                  <a:pt x="11298403" y="3635309"/>
                  <a:pt x="11280289" y="3699337"/>
                  <a:pt x="11322556" y="3827390"/>
                </a:cubicBezTo>
                <a:cubicBezTo>
                  <a:pt x="11349730" y="3912759"/>
                  <a:pt x="11388978" y="3991015"/>
                  <a:pt x="11352748" y="4090612"/>
                </a:cubicBezTo>
                <a:cubicBezTo>
                  <a:pt x="11328595" y="4158196"/>
                  <a:pt x="11337653" y="4204438"/>
                  <a:pt x="11428226" y="4172424"/>
                </a:cubicBezTo>
                <a:cubicBezTo>
                  <a:pt x="11524840" y="4140411"/>
                  <a:pt x="11561068" y="4200882"/>
                  <a:pt x="11536915" y="4321821"/>
                </a:cubicBezTo>
                <a:cubicBezTo>
                  <a:pt x="11521821" y="4400076"/>
                  <a:pt x="11536915" y="4424975"/>
                  <a:pt x="11603338" y="4414305"/>
                </a:cubicBezTo>
                <a:cubicBezTo>
                  <a:pt x="11675796" y="4403633"/>
                  <a:pt x="11745236" y="4353835"/>
                  <a:pt x="11835811" y="4378734"/>
                </a:cubicBezTo>
                <a:cubicBezTo>
                  <a:pt x="11763352" y="4521016"/>
                  <a:pt x="11609374" y="4478331"/>
                  <a:pt x="11524840" y="4613499"/>
                </a:cubicBezTo>
                <a:cubicBezTo>
                  <a:pt x="11624471" y="4613499"/>
                  <a:pt x="11702969" y="4613499"/>
                  <a:pt x="11775427" y="4585042"/>
                </a:cubicBezTo>
                <a:cubicBezTo>
                  <a:pt x="11805619" y="4574373"/>
                  <a:pt x="11838830" y="4560144"/>
                  <a:pt x="11856944" y="4602828"/>
                </a:cubicBezTo>
                <a:cubicBezTo>
                  <a:pt x="11878080" y="4652628"/>
                  <a:pt x="11835811" y="4670412"/>
                  <a:pt x="11811658" y="4677526"/>
                </a:cubicBezTo>
                <a:cubicBezTo>
                  <a:pt x="11742216" y="4702425"/>
                  <a:pt x="11687874" y="4759339"/>
                  <a:pt x="11627490" y="4805580"/>
                </a:cubicBezTo>
                <a:cubicBezTo>
                  <a:pt x="11497668" y="4905177"/>
                  <a:pt x="11355767" y="4990547"/>
                  <a:pt x="11247078" y="5154171"/>
                </a:cubicBezTo>
                <a:cubicBezTo>
                  <a:pt x="11382940" y="5111487"/>
                  <a:pt x="11485590" y="5011889"/>
                  <a:pt x="11615414" y="4994104"/>
                </a:cubicBezTo>
                <a:cubicBezTo>
                  <a:pt x="11503704" y="5143500"/>
                  <a:pt x="11361806" y="5243097"/>
                  <a:pt x="11228964" y="5353367"/>
                </a:cubicBezTo>
                <a:cubicBezTo>
                  <a:pt x="11189714" y="5385379"/>
                  <a:pt x="11150466" y="5406721"/>
                  <a:pt x="11144428" y="5474306"/>
                </a:cubicBezTo>
                <a:cubicBezTo>
                  <a:pt x="11126312" y="5605917"/>
                  <a:pt x="11078008" y="5712629"/>
                  <a:pt x="10969318" y="5769542"/>
                </a:cubicBezTo>
                <a:cubicBezTo>
                  <a:pt x="10969318" y="5769542"/>
                  <a:pt x="10975356" y="5790884"/>
                  <a:pt x="10978374" y="5801555"/>
                </a:cubicBezTo>
                <a:cubicBezTo>
                  <a:pt x="11044797" y="5805112"/>
                  <a:pt x="11096122" y="5726858"/>
                  <a:pt x="11177639" y="5755314"/>
                </a:cubicBezTo>
                <a:cubicBezTo>
                  <a:pt x="11096122" y="5862025"/>
                  <a:pt x="11029702" y="5954508"/>
                  <a:pt x="10917992" y="6004307"/>
                </a:cubicBezTo>
                <a:cubicBezTo>
                  <a:pt x="10827418" y="6043434"/>
                  <a:pt x="10715710" y="6068335"/>
                  <a:pt x="10649289" y="6196388"/>
                </a:cubicBezTo>
                <a:cubicBezTo>
                  <a:pt x="10724768" y="6221287"/>
                  <a:pt x="10782132" y="6189274"/>
                  <a:pt x="10839496" y="6167932"/>
                </a:cubicBezTo>
                <a:cubicBezTo>
                  <a:pt x="10927050" y="6132361"/>
                  <a:pt x="11014605" y="6093234"/>
                  <a:pt x="11102160" y="6057663"/>
                </a:cubicBezTo>
                <a:cubicBezTo>
                  <a:pt x="11135372" y="6043434"/>
                  <a:pt x="11171600" y="6036320"/>
                  <a:pt x="11192734" y="6100347"/>
                </a:cubicBezTo>
                <a:cubicBezTo>
                  <a:pt x="11081026" y="6114575"/>
                  <a:pt x="11014605" y="6199945"/>
                  <a:pt x="10945164" y="6281757"/>
                </a:cubicBezTo>
                <a:cubicBezTo>
                  <a:pt x="10905916" y="6327999"/>
                  <a:pt x="10872705" y="6388469"/>
                  <a:pt x="10803265" y="6367127"/>
                </a:cubicBezTo>
                <a:cubicBezTo>
                  <a:pt x="10767036" y="6356456"/>
                  <a:pt x="10742882" y="6388469"/>
                  <a:pt x="10745901" y="6431153"/>
                </a:cubicBezTo>
                <a:cubicBezTo>
                  <a:pt x="10760998" y="6580550"/>
                  <a:pt x="10673442" y="6630349"/>
                  <a:pt x="10582868" y="6658805"/>
                </a:cubicBezTo>
                <a:cubicBezTo>
                  <a:pt x="10450026" y="6701489"/>
                  <a:pt x="10332280" y="6786859"/>
                  <a:pt x="10208496" y="6858000"/>
                </a:cubicBezTo>
                <a:lnTo>
                  <a:pt x="7272221" y="6858000"/>
                </a:lnTo>
                <a:lnTo>
                  <a:pt x="6362810" y="6858000"/>
                </a:lnTo>
                <a:lnTo>
                  <a:pt x="6139260" y="6858000"/>
                </a:lnTo>
                <a:lnTo>
                  <a:pt x="4282294" y="6858000"/>
                </a:lnTo>
                <a:lnTo>
                  <a:pt x="4114800" y="6858000"/>
                </a:lnTo>
                <a:lnTo>
                  <a:pt x="4038600" y="6858000"/>
                </a:lnTo>
                <a:lnTo>
                  <a:pt x="0" y="6858000"/>
                </a:lnTo>
                <a:close/>
              </a:path>
            </a:pathLst>
          </a:custGeom>
        </p:spPr>
      </p:pic>
      <p:sp>
        <p:nvSpPr>
          <p:cNvPr id="3" name="TextBox 2">
            <a:extLst>
              <a:ext uri="{FF2B5EF4-FFF2-40B4-BE49-F238E27FC236}">
                <a16:creationId xmlns:a16="http://schemas.microsoft.com/office/drawing/2014/main" id="{62B5934E-9F84-3470-564E-92A89FD7D047}"/>
              </a:ext>
            </a:extLst>
          </p:cNvPr>
          <p:cNvSpPr txBox="1"/>
          <p:nvPr/>
        </p:nvSpPr>
        <p:spPr>
          <a:xfrm>
            <a:off x="3046863" y="3278524"/>
            <a:ext cx="6093724" cy="307777"/>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
                <a:srgbClr val="000000"/>
              </a:buClr>
              <a:buSzTx/>
              <a:buFont typeface="Arial"/>
              <a:buNone/>
              <a:tabLst/>
              <a:defRPr/>
            </a:pPr>
            <a:r>
              <a:rPr kumimoji="0" lang="en-US" b="0" i="0" u="none" strike="noStrike" kern="0" cap="none" spc="0" normalizeH="0" baseline="0" noProof="0">
                <a:ln>
                  <a:noFill/>
                </a:ln>
                <a:solidFill>
                  <a:srgbClr val="000000"/>
                </a:solidFill>
                <a:effectLst/>
                <a:uLnTx/>
                <a:uFillTx/>
                <a:latin typeface="Arial"/>
                <a:cs typeface="Arial"/>
                <a:sym typeface="Arial"/>
              </a:rPr>
              <a:t> </a:t>
            </a:r>
          </a:p>
        </p:txBody>
      </p:sp>
      <p:sp>
        <p:nvSpPr>
          <p:cNvPr id="6" name="TextBox 5">
            <a:extLst>
              <a:ext uri="{FF2B5EF4-FFF2-40B4-BE49-F238E27FC236}">
                <a16:creationId xmlns:a16="http://schemas.microsoft.com/office/drawing/2014/main" id="{6844D620-C451-5BDF-FC1E-01D3A1DCBF5E}"/>
              </a:ext>
            </a:extLst>
          </p:cNvPr>
          <p:cNvSpPr txBox="1"/>
          <p:nvPr/>
        </p:nvSpPr>
        <p:spPr>
          <a:xfrm>
            <a:off x="3046863" y="3278524"/>
            <a:ext cx="6093724" cy="307777"/>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
                <a:srgbClr val="000000"/>
              </a:buClr>
              <a:buSzTx/>
              <a:buFont typeface="Arial"/>
              <a:buNone/>
              <a:tabLst/>
              <a:defRPr/>
            </a:pPr>
            <a:r>
              <a:rPr kumimoji="0" lang="en-US" b="0" i="0" u="none" strike="noStrike" kern="0" cap="none" spc="0" normalizeH="0" baseline="0" noProof="0">
                <a:ln>
                  <a:noFill/>
                </a:ln>
                <a:solidFill>
                  <a:srgbClr val="000000"/>
                </a:solidFill>
                <a:effectLst/>
                <a:uLnTx/>
                <a:uFillTx/>
                <a:latin typeface="Arial"/>
                <a:cs typeface="Arial"/>
                <a:sym typeface="Arial"/>
              </a:rPr>
              <a:t> </a:t>
            </a:r>
          </a:p>
        </p:txBody>
      </p:sp>
      <p:sp>
        <p:nvSpPr>
          <p:cNvPr id="8" name="TextBox 7">
            <a:extLst>
              <a:ext uri="{FF2B5EF4-FFF2-40B4-BE49-F238E27FC236}">
                <a16:creationId xmlns:a16="http://schemas.microsoft.com/office/drawing/2014/main" id="{FECE4B61-B4A9-3F29-8637-60F1FD3B3838}"/>
              </a:ext>
            </a:extLst>
          </p:cNvPr>
          <p:cNvSpPr txBox="1"/>
          <p:nvPr/>
        </p:nvSpPr>
        <p:spPr>
          <a:xfrm>
            <a:off x="2966423" y="3705234"/>
            <a:ext cx="6093724" cy="307777"/>
          </a:xfrm>
          <a:prstGeom prst="rect">
            <a:avLst/>
          </a:prstGeom>
          <a:noFill/>
        </p:spPr>
        <p:txBody>
          <a:bodyPr wrap="square">
            <a:spAutoFit/>
          </a:bodyPr>
          <a:lstStyle/>
          <a:p>
            <a:pPr marL="0" marR="0" lvl="0" indent="0" algn="l" defTabSz="914400" rtl="0" eaLnBrk="1" fontAlgn="auto" latinLnBrk="0" hangingPunct="1">
              <a:spcBef>
                <a:spcPts val="0"/>
              </a:spcBef>
              <a:spcAft>
                <a:spcPts val="600"/>
              </a:spcAft>
              <a:buClr>
                <a:srgbClr val="000000"/>
              </a:buClr>
              <a:buSzTx/>
              <a:buFont typeface="Arial"/>
              <a:buNone/>
              <a:tabLst/>
              <a:defRPr/>
            </a:pPr>
            <a:r>
              <a:rPr kumimoji="0" lang="en-US" b="0" i="0" u="none" strike="noStrike" kern="0" cap="none" spc="0" normalizeH="0" baseline="0" noProof="0">
                <a:ln>
                  <a:noFill/>
                </a:ln>
                <a:solidFill>
                  <a:srgbClr val="000000"/>
                </a:solidFill>
                <a:effectLst/>
                <a:uLnTx/>
                <a:uFillTx/>
                <a:latin typeface="Arial"/>
                <a:cs typeface="Arial"/>
                <a:sym typeface="Arial"/>
              </a:rPr>
              <a:t> </a:t>
            </a:r>
          </a:p>
        </p:txBody>
      </p:sp>
    </p:spTree>
    <p:extLst>
      <p:ext uri="{BB962C8B-B14F-4D97-AF65-F5344CB8AC3E}">
        <p14:creationId xmlns:p14="http://schemas.microsoft.com/office/powerpoint/2010/main" val="4277774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9" name="Rectangle 104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59E58B5D-FE12-0B24-E9E5-80241DFEB18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6067"/>
          <a:stretch/>
        </p:blipFill>
        <p:spPr bwMode="auto">
          <a:xfrm>
            <a:off x="255544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51" name="Rectangle 105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9F4BFF3-4878-D4AF-D615-CDBECBABEF2F}"/>
              </a:ext>
            </a:extLst>
          </p:cNvPr>
          <p:cNvSpPr>
            <a:spLocks noGrp="1"/>
          </p:cNvSpPr>
          <p:nvPr>
            <p:ph type="title"/>
          </p:nvPr>
        </p:nvSpPr>
        <p:spPr>
          <a:xfrm>
            <a:off x="838200" y="365125"/>
            <a:ext cx="3822189" cy="1899912"/>
          </a:xfrm>
        </p:spPr>
        <p:txBody>
          <a:bodyPr vert="horz" lIns="91440" tIns="45720" rIns="91440" bIns="45720" rtlCol="0" anchor="ctr">
            <a:normAutofit/>
          </a:bodyPr>
          <a:lstStyle/>
          <a:p>
            <a:pPr>
              <a:spcBef>
                <a:spcPct val="0"/>
              </a:spcBef>
            </a:pPr>
            <a:r>
              <a:rPr lang="en-US" sz="3100" b="1" kern="1200">
                <a:solidFill>
                  <a:schemeClr val="tx1"/>
                </a:solidFill>
                <a:latin typeface="+mj-lt"/>
                <a:ea typeface="+mj-ea"/>
                <a:cs typeface="+mj-cs"/>
              </a:rPr>
              <a:t>Smooth Transitions Quality Improvement Program</a:t>
            </a:r>
            <a:endParaRPr lang="en-US" sz="3100" kern="1200">
              <a:solidFill>
                <a:schemeClr val="tx1"/>
              </a:solidFill>
              <a:latin typeface="+mj-lt"/>
              <a:ea typeface="+mj-ea"/>
              <a:cs typeface="+mj-cs"/>
            </a:endParaRPr>
          </a:p>
        </p:txBody>
      </p:sp>
      <p:sp>
        <p:nvSpPr>
          <p:cNvPr id="5" name="Content Placeholder 4">
            <a:extLst>
              <a:ext uri="{FF2B5EF4-FFF2-40B4-BE49-F238E27FC236}">
                <a16:creationId xmlns:a16="http://schemas.microsoft.com/office/drawing/2014/main" id="{5AAF06A9-73D9-CB70-7CE1-C82C19558A3A}"/>
              </a:ext>
            </a:extLst>
          </p:cNvPr>
          <p:cNvSpPr>
            <a:spLocks/>
          </p:cNvSpPr>
          <p:nvPr/>
        </p:nvSpPr>
        <p:spPr>
          <a:xfrm>
            <a:off x="838200" y="2434201"/>
            <a:ext cx="4001429" cy="4058674"/>
          </a:xfrm>
          <a:prstGeom prst="rect">
            <a:avLst/>
          </a:prstGeom>
        </p:spPr>
        <p:txBody>
          <a:bodyPr vert="horz" lIns="91440" tIns="45720" rIns="91440" bIns="45720" rtlCol="0">
            <a:normAutofit lnSpcReduction="10000"/>
          </a:bodyPr>
          <a:lstStyle/>
          <a:p>
            <a:pPr marL="205740" indent="-228600">
              <a:lnSpc>
                <a:spcPct val="90000"/>
              </a:lnSpc>
              <a:buSzPts val="2400"/>
              <a:buFont typeface="Arial" panose="020B0604020202020204" pitchFamily="34" charset="0"/>
              <a:buChar char="•"/>
              <a:defRPr sz="1800" b="0" i="0" u="none" strike="noStrike" kern="0" cap="none" spc="0" baseline="0">
                <a:solidFill>
                  <a:srgbClr val="000000"/>
                </a:solidFill>
                <a:uFillTx/>
              </a:defRPr>
            </a:pPr>
            <a:endParaRPr lang="en-US" sz="2000" b="1" i="0" u="none" strike="noStrike" kern="1200" cap="none" dirty="0">
              <a:solidFill>
                <a:schemeClr val="tx1"/>
              </a:solidFill>
              <a:latin typeface="+mn-lt"/>
              <a:ea typeface="+mn-ea"/>
              <a:cs typeface="+mn-cs"/>
              <a:sym typeface="Arial"/>
            </a:endParaRPr>
          </a:p>
          <a:p>
            <a:pPr marL="205740" indent="-228600">
              <a:lnSpc>
                <a:spcPct val="90000"/>
              </a:lnSpc>
              <a:buSzPts val="2400"/>
              <a:buFont typeface="Arial" panose="020B0604020202020204" pitchFamily="34" charset="0"/>
              <a:buChar char="•"/>
              <a:defRPr sz="1800" b="0" i="0" u="none" strike="noStrike" kern="0" cap="none" spc="0" baseline="0">
                <a:solidFill>
                  <a:srgbClr val="000000"/>
                </a:solidFill>
                <a:uFillTx/>
              </a:defRPr>
            </a:pPr>
            <a:r>
              <a:rPr lang="en-US" sz="2400" b="1" i="0" u="none" strike="noStrike" kern="1200" cap="none" dirty="0">
                <a:solidFill>
                  <a:schemeClr val="tx1"/>
                </a:solidFill>
                <a:latin typeface="+mn-lt"/>
                <a:ea typeface="+mn-ea"/>
                <a:cs typeface="+mn-cs"/>
                <a:sym typeface="Arial"/>
              </a:rPr>
              <a:t>Launched in 2009 under the auspices of the Washington State Perinatal Collaborative</a:t>
            </a:r>
          </a:p>
          <a:p>
            <a:pPr>
              <a:lnSpc>
                <a:spcPct val="90000"/>
              </a:lnSpc>
              <a:buSzPts val="2400"/>
              <a:defRPr sz="1800" b="0" i="0" u="none" strike="noStrike" kern="0" cap="none" spc="0" baseline="0">
                <a:solidFill>
                  <a:srgbClr val="000000"/>
                </a:solidFill>
                <a:uFillTx/>
              </a:defRPr>
            </a:pPr>
            <a:endParaRPr lang="en-US" sz="2400" b="0" i="0" u="none" strike="noStrike" kern="1200" cap="none" dirty="0">
              <a:solidFill>
                <a:schemeClr val="tx1"/>
              </a:solidFill>
              <a:latin typeface="+mn-lt"/>
              <a:ea typeface="+mn-ea"/>
              <a:cs typeface="+mn-cs"/>
              <a:sym typeface="Arial"/>
            </a:endParaRPr>
          </a:p>
          <a:p>
            <a:pPr marL="205740" indent="-228600">
              <a:lnSpc>
                <a:spcPct val="90000"/>
              </a:lnSpc>
              <a:spcBef>
                <a:spcPts val="432"/>
              </a:spcBef>
              <a:buSzPts val="2400"/>
              <a:buFont typeface="Arial" panose="020B0604020202020204" pitchFamily="34" charset="0"/>
              <a:buChar char="•"/>
              <a:defRPr sz="1800" b="0" i="0" u="none" strike="noStrike" kern="0" cap="none" spc="0" baseline="0">
                <a:solidFill>
                  <a:srgbClr val="000000"/>
                </a:solidFill>
                <a:uFillTx/>
              </a:defRPr>
            </a:pPr>
            <a:r>
              <a:rPr lang="en-US" sz="2400" b="1" i="0" u="none" strike="noStrike" kern="1200" cap="none" dirty="0">
                <a:solidFill>
                  <a:schemeClr val="tx1"/>
                </a:solidFill>
                <a:latin typeface="+mn-lt"/>
                <a:ea typeface="+mn-ea"/>
                <a:cs typeface="+mn-cs"/>
                <a:sym typeface="Arial"/>
              </a:rPr>
              <a:t>Since 2018, it has been housed at the Foundation for Health Care Quality</a:t>
            </a:r>
          </a:p>
          <a:p>
            <a:pPr>
              <a:lnSpc>
                <a:spcPct val="90000"/>
              </a:lnSpc>
              <a:spcBef>
                <a:spcPts val="432"/>
              </a:spcBef>
              <a:buSzPts val="2400"/>
              <a:defRPr sz="1800" b="0" i="0" u="none" strike="noStrike" kern="0" cap="none" spc="0" baseline="0">
                <a:solidFill>
                  <a:srgbClr val="000000"/>
                </a:solidFill>
                <a:uFillTx/>
              </a:defRPr>
            </a:pPr>
            <a:endParaRPr lang="en-US" sz="2400" b="0" i="0" u="none" strike="noStrike" kern="1200" cap="none" dirty="0">
              <a:solidFill>
                <a:schemeClr val="tx1"/>
              </a:solidFill>
              <a:latin typeface="+mn-lt"/>
              <a:ea typeface="+mn-ea"/>
              <a:cs typeface="+mn-cs"/>
              <a:sym typeface="Arial"/>
            </a:endParaRPr>
          </a:p>
          <a:p>
            <a:pPr marL="205740" indent="-228600">
              <a:lnSpc>
                <a:spcPct val="90000"/>
              </a:lnSpc>
              <a:spcBef>
                <a:spcPts val="432"/>
              </a:spcBef>
              <a:buSzPts val="2400"/>
              <a:buFont typeface="Arial" panose="020B0604020202020204" pitchFamily="34" charset="0"/>
              <a:buChar char="•"/>
              <a:defRPr sz="1800" b="0" i="0" u="none" strike="noStrike" kern="0" cap="none" spc="0" baseline="0">
                <a:solidFill>
                  <a:srgbClr val="000000"/>
                </a:solidFill>
                <a:uFillTx/>
              </a:defRPr>
            </a:pPr>
            <a:r>
              <a:rPr lang="en-US" sz="2400" b="1" i="0" u="none" strike="noStrike" kern="1200" cap="none" dirty="0">
                <a:solidFill>
                  <a:schemeClr val="tx1"/>
                </a:solidFill>
                <a:latin typeface="+mn-lt"/>
                <a:ea typeface="+mn-ea"/>
                <a:cs typeface="+mn-cs"/>
                <a:sym typeface="Arial"/>
              </a:rPr>
              <a:t>24 hospitals currently participating in the program</a:t>
            </a:r>
            <a:endParaRPr lang="en-US" sz="2400" b="0" i="0" u="none" strike="noStrike" kern="1200" cap="none" dirty="0">
              <a:solidFill>
                <a:schemeClr val="tx1"/>
              </a:solidFill>
              <a:latin typeface="+mn-lt"/>
              <a:ea typeface="+mn-ea"/>
              <a:cs typeface="+mn-cs"/>
              <a:sym typeface="Arial"/>
            </a:endParaRPr>
          </a:p>
          <a:p>
            <a:pPr indent="-228600">
              <a:lnSpc>
                <a:spcPct val="90000"/>
              </a:lnSpc>
              <a:buFont typeface="Arial" panose="020B0604020202020204" pitchFamily="34" charset="0"/>
              <a:buChar char="•"/>
            </a:pPr>
            <a:endParaRPr lang="en-US" sz="2000" kern="1200" dirty="0">
              <a:solidFill>
                <a:schemeClr val="tx1"/>
              </a:solidFill>
              <a:latin typeface="+mn-lt"/>
              <a:ea typeface="+mn-ea"/>
              <a:cs typeface="+mn-cs"/>
            </a:endParaRPr>
          </a:p>
        </p:txBody>
      </p:sp>
      <p:sp>
        <p:nvSpPr>
          <p:cNvPr id="6" name="Text Placeholder 5">
            <a:extLst>
              <a:ext uri="{FF2B5EF4-FFF2-40B4-BE49-F238E27FC236}">
                <a16:creationId xmlns:a16="http://schemas.microsoft.com/office/drawing/2014/main" id="{3A531AF8-69F0-ABA1-D947-00C30B53440E}"/>
              </a:ext>
            </a:extLst>
          </p:cNvPr>
          <p:cNvSpPr>
            <a:spLocks/>
          </p:cNvSpPr>
          <p:nvPr/>
        </p:nvSpPr>
        <p:spPr>
          <a:xfrm flipH="1">
            <a:off x="11698013" y="5815326"/>
            <a:ext cx="45719" cy="45719"/>
          </a:xfrm>
          <a:prstGeom prst="rect">
            <a:avLst/>
          </a:prstGeom>
        </p:spPr>
        <p:txBody>
          <a:bodyPr/>
          <a:lstStyle/>
          <a:p>
            <a:endParaRPr lang="en-US" dirty="0"/>
          </a:p>
        </p:txBody>
      </p:sp>
    </p:spTree>
    <p:extLst>
      <p:ext uri="{BB962C8B-B14F-4D97-AF65-F5344CB8AC3E}">
        <p14:creationId xmlns:p14="http://schemas.microsoft.com/office/powerpoint/2010/main" val="3319051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0B629-0E41-498B-946A-2A6948C7E6BA}"/>
              </a:ext>
            </a:extLst>
          </p:cNvPr>
          <p:cNvSpPr>
            <a:spLocks noGrp="1"/>
          </p:cNvSpPr>
          <p:nvPr>
            <p:ph type="title"/>
          </p:nvPr>
        </p:nvSpPr>
        <p:spPr>
          <a:xfrm>
            <a:off x="838200" y="556995"/>
            <a:ext cx="10878457" cy="1145788"/>
          </a:xfrm>
        </p:spPr>
        <p:txBody>
          <a:bodyPr>
            <a:normAutofit fontScale="90000"/>
          </a:bodyPr>
          <a:lstStyle/>
          <a:p>
            <a:r>
              <a:rPr lang="en-US" sz="5200" b="1"/>
              <a:t>Participating Hospitals &amp; CNM Partners</a:t>
            </a:r>
          </a:p>
        </p:txBody>
      </p:sp>
      <p:graphicFrame>
        <p:nvGraphicFramePr>
          <p:cNvPr id="14" name="Text Placeholder 2">
            <a:extLst>
              <a:ext uri="{FF2B5EF4-FFF2-40B4-BE49-F238E27FC236}">
                <a16:creationId xmlns:a16="http://schemas.microsoft.com/office/drawing/2014/main" id="{781B3669-1216-4C3B-BC57-376F1B488DEA}"/>
              </a:ext>
            </a:extLst>
          </p:cNvPr>
          <p:cNvGraphicFramePr/>
          <p:nvPr>
            <p:extLst>
              <p:ext uri="{D42A27DB-BD31-4B8C-83A1-F6EECF244321}">
                <p14:modId xmlns:p14="http://schemas.microsoft.com/office/powerpoint/2010/main" val="8044311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8502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p:nvPr/>
        </p:nvSpPr>
        <p:spPr>
          <a:xfrm>
            <a:off x="0" y="-2"/>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7" name="Google Shape;187;p28"/>
          <p:cNvSpPr/>
          <p:nvPr/>
        </p:nvSpPr>
        <p:spPr>
          <a:xfrm>
            <a:off x="4654296" y="0"/>
            <a:ext cx="7537704" cy="685800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88" name="Google Shape;188;p28"/>
          <p:cNvPicPr preferRelativeResize="0"/>
          <p:nvPr/>
        </p:nvPicPr>
        <p:blipFill rotWithShape="1">
          <a:blip r:embed="rId3">
            <a:alphaModFix/>
          </a:blip>
          <a:srcRect/>
          <a:stretch/>
        </p:blipFill>
        <p:spPr>
          <a:xfrm>
            <a:off x="971242" y="330189"/>
            <a:ext cx="7001243" cy="1703001"/>
          </a:xfrm>
          <a:prstGeom prst="rect">
            <a:avLst/>
          </a:prstGeom>
          <a:noFill/>
          <a:ln>
            <a:noFill/>
          </a:ln>
        </p:spPr>
      </p:pic>
      <p:sp>
        <p:nvSpPr>
          <p:cNvPr id="189" name="Google Shape;189;p28"/>
          <p:cNvSpPr txBox="1"/>
          <p:nvPr/>
        </p:nvSpPr>
        <p:spPr>
          <a:xfrm>
            <a:off x="838200" y="631825"/>
            <a:ext cx="10515600" cy="1325563"/>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None/>
            </a:pPr>
            <a:endParaRPr sz="4400" b="0" i="0" u="none" strike="noStrike" cap="none">
              <a:solidFill>
                <a:schemeClr val="lt1"/>
              </a:solidFill>
              <a:latin typeface="Calibri"/>
              <a:ea typeface="Calibri"/>
              <a:cs typeface="Calibri"/>
              <a:sym typeface="Calibri"/>
            </a:endParaRPr>
          </a:p>
        </p:txBody>
      </p:sp>
      <p:sp>
        <p:nvSpPr>
          <p:cNvPr id="190" name="Google Shape;190;p28"/>
          <p:cNvSpPr txBox="1">
            <a:spLocks noGrp="1"/>
          </p:cNvSpPr>
          <p:nvPr>
            <p:ph type="body" idx="1"/>
          </p:nvPr>
        </p:nvSpPr>
        <p:spPr>
          <a:xfrm>
            <a:off x="5901944" y="1016000"/>
            <a:ext cx="5970265" cy="551181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FFFF"/>
              </a:buClr>
              <a:buSzPts val="2800"/>
              <a:buNone/>
            </a:pPr>
            <a:endParaRPr sz="2000" dirty="0">
              <a:solidFill>
                <a:srgbClr val="FFFFFF"/>
              </a:solidFill>
            </a:endParaRPr>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Foundation for Health Care Quality – OB COAP</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State Hospital Association (WSHA)</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Midwives’ Association of Washington State (MAWS)</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State Obstetrical Association (WSOA)</a:t>
            </a:r>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Chapter of AWHONN</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State Department of Health (DOH)</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Washington Affiliate of the ACNM</a:t>
            </a:r>
            <a:endParaRPr lang="en-US" sz="2000" dirty="0"/>
          </a:p>
          <a:p>
            <a:pPr marL="228600" lvl="0" indent="-228600" algn="l" rtl="0">
              <a:lnSpc>
                <a:spcPct val="90000"/>
              </a:lnSpc>
              <a:spcBef>
                <a:spcPts val="1000"/>
              </a:spcBef>
              <a:spcAft>
                <a:spcPts val="0"/>
              </a:spcAft>
              <a:buClr>
                <a:srgbClr val="FFFFFF"/>
              </a:buClr>
              <a:buSzPts val="2000"/>
              <a:buFont typeface="Noto Sans Symbols"/>
              <a:buChar char="❖"/>
            </a:pPr>
            <a:r>
              <a:rPr lang="en-US" sz="2000" dirty="0">
                <a:solidFill>
                  <a:srgbClr val="FFFFFF"/>
                </a:solidFill>
              </a:rPr>
              <a:t>American Institutes for Research (AIR) grant</a:t>
            </a:r>
          </a:p>
          <a:p>
            <a:pPr marL="228600" indent="-228600">
              <a:buClr>
                <a:srgbClr val="FFFFFF"/>
              </a:buClr>
              <a:buSzPts val="2000"/>
              <a:buFont typeface="Noto Sans Symbols"/>
              <a:buChar char="❖"/>
            </a:pPr>
            <a:r>
              <a:rPr lang="en-US" sz="2000" dirty="0">
                <a:solidFill>
                  <a:srgbClr val="FFFFFF"/>
                </a:solidFill>
              </a:rPr>
              <a:t>Washington Alliance for Responsible Midwifery (WARM)</a:t>
            </a:r>
          </a:p>
          <a:p>
            <a:pPr marL="228600" indent="-228600">
              <a:buClr>
                <a:srgbClr val="FFFFFF"/>
              </a:buClr>
              <a:buSzPts val="2000"/>
              <a:buFont typeface="Noto Sans Symbols"/>
              <a:buChar char="❖"/>
            </a:pPr>
            <a:r>
              <a:rPr lang="en-US" sz="2000" dirty="0">
                <a:solidFill>
                  <a:srgbClr val="FFFFFF"/>
                </a:solidFill>
              </a:rPr>
              <a:t>OB Hospitalist Group, Inc (OBHG)</a:t>
            </a:r>
          </a:p>
          <a:p>
            <a:pPr marL="228600" indent="-228600">
              <a:buClr>
                <a:srgbClr val="FFFFFF"/>
              </a:buClr>
              <a:buSzPts val="2000"/>
              <a:buFont typeface="Noto Sans Symbols"/>
              <a:buChar char="❖"/>
            </a:pPr>
            <a:r>
              <a:rPr lang="en-US" sz="2000" dirty="0">
                <a:solidFill>
                  <a:srgbClr val="FFFFFF"/>
                </a:solidFill>
              </a:rPr>
              <a:t>Skyline Foundation (formerly Yellow Chair Foundation)</a:t>
            </a:r>
          </a:p>
          <a:p>
            <a:pPr marL="228600" indent="-228600">
              <a:buClr>
                <a:srgbClr val="FFFFFF"/>
              </a:buClr>
              <a:buSzPts val="2000"/>
              <a:buFont typeface="Noto Sans Symbols"/>
              <a:buChar char="❖"/>
            </a:pPr>
            <a:r>
              <a:rPr lang="en-US" sz="2000" dirty="0">
                <a:solidFill>
                  <a:srgbClr val="FFFFFF"/>
                </a:solidFill>
              </a:rPr>
              <a:t>George Kaiser Family Foundation (GKFF)</a:t>
            </a:r>
          </a:p>
          <a:p>
            <a:pPr marL="0" indent="0">
              <a:buClr>
                <a:srgbClr val="FFFFFF"/>
              </a:buClr>
              <a:buSzPts val="2000"/>
              <a:buNone/>
            </a:pPr>
            <a:endParaRPr lang="en-US" sz="2000" dirty="0">
              <a:solidFill>
                <a:srgbClr val="FFFFFF"/>
              </a:solidFill>
            </a:endParaRPr>
          </a:p>
          <a:p>
            <a:pPr marL="228600" indent="-228600">
              <a:buClr>
                <a:srgbClr val="FFFFFF"/>
              </a:buClr>
              <a:buSzPts val="2000"/>
              <a:buFont typeface="Noto Sans Symbols"/>
              <a:buChar char="❖"/>
            </a:pPr>
            <a:endParaRPr lang="en-US" sz="2000" dirty="0"/>
          </a:p>
          <a:p>
            <a:pPr marL="228600" lvl="0" indent="-101600" algn="l" rtl="0">
              <a:lnSpc>
                <a:spcPct val="90000"/>
              </a:lnSpc>
              <a:spcBef>
                <a:spcPts val="1000"/>
              </a:spcBef>
              <a:spcAft>
                <a:spcPts val="0"/>
              </a:spcAft>
              <a:buClr>
                <a:schemeClr val="lt1"/>
              </a:buClr>
              <a:buSzPts val="2000"/>
              <a:buFont typeface="Arial"/>
              <a:buNone/>
            </a:pPr>
            <a:endParaRPr sz="2000" dirty="0">
              <a:solidFill>
                <a:srgbClr val="FFFFFF"/>
              </a:solidFill>
            </a:endParaRPr>
          </a:p>
        </p:txBody>
      </p:sp>
      <p:pic>
        <p:nvPicPr>
          <p:cNvPr id="8" name="Picture 7">
            <a:extLst>
              <a:ext uri="{FF2B5EF4-FFF2-40B4-BE49-F238E27FC236}">
                <a16:creationId xmlns:a16="http://schemas.microsoft.com/office/drawing/2014/main" id="{7722A219-9BD5-6F46-B48A-B5C50318368B}"/>
              </a:ext>
            </a:extLst>
          </p:cNvPr>
          <p:cNvPicPr>
            <a:picLocks noChangeAspect="1"/>
          </p:cNvPicPr>
          <p:nvPr/>
        </p:nvPicPr>
        <p:blipFill rotWithShape="1">
          <a:blip r:embed="rId4"/>
          <a:srcRect t="9275" r="1" b="14192"/>
          <a:stretch/>
        </p:blipFill>
        <p:spPr>
          <a:xfrm>
            <a:off x="0" y="2589215"/>
            <a:ext cx="5765787" cy="29455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8"/>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a:extLst>
              <a:ext uri="{FF2B5EF4-FFF2-40B4-BE49-F238E27FC236}">
                <a16:creationId xmlns:a16="http://schemas.microsoft.com/office/drawing/2014/main" id="{0BCFFBD7-39B8-8499-09E5-92D0612EA3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882" b="-1"/>
          <a:stretch/>
        </p:blipFill>
        <p:spPr bwMode="auto">
          <a:xfrm>
            <a:off x="2332786"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4105" name="Rectangle 4104">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2" name="Google Shape;212;p30"/>
          <p:cNvSpPr txBox="1">
            <a:spLocks noGrp="1"/>
          </p:cNvSpPr>
          <p:nvPr>
            <p:ph type="body" idx="1"/>
          </p:nvPr>
        </p:nvSpPr>
        <p:spPr>
          <a:xfrm>
            <a:off x="189572" y="256478"/>
            <a:ext cx="4951140" cy="6378498"/>
          </a:xfrm>
          <a:prstGeom prst="rect">
            <a:avLst/>
          </a:prstGeom>
        </p:spPr>
        <p:txBody>
          <a:bodyPr spcFirstLastPara="1" lIns="91425" tIns="45700" rIns="91425" bIns="45700" anchorCtr="0">
            <a:normAutofit/>
          </a:bodyPr>
          <a:lstStyle/>
          <a:p>
            <a:pPr marL="0" marR="0" lvl="0" indent="0" rtl="0">
              <a:spcBef>
                <a:spcPts val="0"/>
              </a:spcBef>
              <a:spcAft>
                <a:spcPts val="0"/>
              </a:spcAft>
              <a:buClr>
                <a:schemeClr val="dk1"/>
              </a:buClr>
              <a:buSzPts val="2000"/>
              <a:buFont typeface="Calibri"/>
              <a:buNone/>
            </a:pPr>
            <a:endParaRPr lang="en-US" sz="1200" b="1" dirty="0"/>
          </a:p>
          <a:p>
            <a:pPr marL="0" marR="0" lvl="0" indent="0" rtl="0">
              <a:spcBef>
                <a:spcPts val="0"/>
              </a:spcBef>
              <a:spcAft>
                <a:spcPts val="0"/>
              </a:spcAft>
              <a:buClr>
                <a:schemeClr val="dk1"/>
              </a:buClr>
              <a:buSzPts val="2000"/>
              <a:buFont typeface="Calibri"/>
              <a:buNone/>
            </a:pPr>
            <a:r>
              <a:rPr lang="en-US" sz="2000" b="1" dirty="0"/>
              <a:t>Mission:</a:t>
            </a:r>
            <a:r>
              <a:rPr lang="en-US" sz="2000" dirty="0"/>
              <a:t> </a:t>
            </a:r>
          </a:p>
          <a:p>
            <a:pPr marL="0" marR="0" lvl="0" indent="0" rtl="0">
              <a:spcBef>
                <a:spcPts val="0"/>
              </a:spcBef>
              <a:spcAft>
                <a:spcPts val="0"/>
              </a:spcAft>
              <a:buNone/>
            </a:pPr>
            <a:endParaRPr lang="en-US" sz="1800" dirty="0"/>
          </a:p>
          <a:p>
            <a:pPr marL="0" marR="0" lvl="0" indent="0" rtl="0">
              <a:spcBef>
                <a:spcPts val="0"/>
              </a:spcBef>
              <a:spcAft>
                <a:spcPts val="0"/>
              </a:spcAft>
              <a:buNone/>
            </a:pPr>
            <a:r>
              <a:rPr lang="en-US" sz="1800" b="1" dirty="0"/>
              <a:t>To address our shared responsibility for improving </a:t>
            </a:r>
          </a:p>
          <a:p>
            <a:pPr marL="0" marR="0" lvl="0" indent="0" rtl="0">
              <a:spcBef>
                <a:spcPts val="0"/>
              </a:spcBef>
              <a:spcAft>
                <a:spcPts val="0"/>
              </a:spcAft>
              <a:buNone/>
            </a:pPr>
            <a:r>
              <a:rPr lang="en-US" sz="1800" b="1" dirty="0"/>
              <a:t>hospital transfers from planned community-based </a:t>
            </a:r>
          </a:p>
          <a:p>
            <a:pPr marL="0" marR="0" lvl="0" indent="0" rtl="0">
              <a:spcBef>
                <a:spcPts val="0"/>
              </a:spcBef>
              <a:spcAft>
                <a:spcPts val="0"/>
              </a:spcAft>
              <a:buNone/>
            </a:pPr>
            <a:r>
              <a:rPr lang="en-US" sz="1800" b="1" dirty="0"/>
              <a:t>births to promote greater patient safety and satisfaction. </a:t>
            </a:r>
          </a:p>
          <a:p>
            <a:pPr marL="0" marR="0" lvl="0" indent="0" rtl="0">
              <a:spcBef>
                <a:spcPts val="600"/>
              </a:spcBef>
              <a:spcAft>
                <a:spcPts val="0"/>
              </a:spcAft>
              <a:buClr>
                <a:schemeClr val="dk1"/>
              </a:buClr>
              <a:buSzPts val="2000"/>
              <a:buFont typeface="Calibri"/>
              <a:buNone/>
            </a:pPr>
            <a:endParaRPr lang="en-US" sz="1800" dirty="0"/>
          </a:p>
          <a:p>
            <a:pPr marL="0" marR="0" lvl="0" indent="0" rtl="0">
              <a:spcBef>
                <a:spcPts val="600"/>
              </a:spcBef>
              <a:spcAft>
                <a:spcPts val="0"/>
              </a:spcAft>
              <a:buClr>
                <a:schemeClr val="dk1"/>
              </a:buClr>
              <a:buSzPts val="2000"/>
              <a:buFont typeface="Calibri"/>
              <a:buNone/>
            </a:pPr>
            <a:r>
              <a:rPr lang="en-US" sz="2000" b="1" dirty="0"/>
              <a:t>Goals:</a:t>
            </a:r>
          </a:p>
          <a:p>
            <a:pPr marL="228600" lvl="0" indent="-228600" rtl="0">
              <a:spcBef>
                <a:spcPts val="600"/>
              </a:spcBef>
              <a:spcAft>
                <a:spcPts val="0"/>
              </a:spcAft>
              <a:buClr>
                <a:schemeClr val="dk1"/>
              </a:buClr>
              <a:buSzPts val="2000"/>
              <a:buFont typeface="Arial"/>
              <a:buChar char="•"/>
            </a:pPr>
            <a:r>
              <a:rPr lang="en-US" sz="1800" b="1" dirty="0"/>
              <a:t>Improve whole person safety* and efficiency of the transfer process through the establishment of system-wide protocols</a:t>
            </a:r>
          </a:p>
          <a:p>
            <a:pPr marL="0" lvl="0" indent="0" rtl="0">
              <a:spcBef>
                <a:spcPts val="600"/>
              </a:spcBef>
              <a:spcAft>
                <a:spcPts val="0"/>
              </a:spcAft>
              <a:buClr>
                <a:schemeClr val="dk1"/>
              </a:buClr>
              <a:buSzPts val="2000"/>
              <a:buNone/>
            </a:pPr>
            <a:endParaRPr lang="en-US" sz="1800" b="1" dirty="0"/>
          </a:p>
          <a:p>
            <a:pPr marL="228600" lvl="0" indent="-228600" rtl="0">
              <a:spcBef>
                <a:spcPts val="600"/>
              </a:spcBef>
              <a:spcAft>
                <a:spcPts val="0"/>
              </a:spcAft>
              <a:buClr>
                <a:schemeClr val="dk1"/>
              </a:buClr>
              <a:buSzPts val="2000"/>
              <a:buFont typeface="Arial"/>
              <a:buChar char="•"/>
            </a:pPr>
            <a:r>
              <a:rPr lang="en-US" sz="1800" b="1" dirty="0"/>
              <a:t>Collect and analyze transfer outcome data for the purpose of quality improvement</a:t>
            </a:r>
          </a:p>
          <a:p>
            <a:pPr marL="0" lvl="0" indent="0" rtl="0">
              <a:spcBef>
                <a:spcPts val="600"/>
              </a:spcBef>
              <a:spcAft>
                <a:spcPts val="0"/>
              </a:spcAft>
              <a:buClr>
                <a:schemeClr val="dk1"/>
              </a:buClr>
              <a:buSzPts val="2000"/>
              <a:buNone/>
            </a:pPr>
            <a:endParaRPr lang="en-US" sz="1800" b="1" dirty="0"/>
          </a:p>
          <a:p>
            <a:pPr marL="228600" marR="0" lvl="0" indent="-228600" rtl="0">
              <a:spcBef>
                <a:spcPts val="600"/>
              </a:spcBef>
              <a:spcAft>
                <a:spcPts val="0"/>
              </a:spcAft>
              <a:buClr>
                <a:schemeClr val="dk1"/>
              </a:buClr>
              <a:buSzPts val="2000"/>
              <a:buFont typeface="Arial"/>
              <a:buChar char="•"/>
            </a:pPr>
            <a:r>
              <a:rPr lang="en-US" sz="1800" b="1" dirty="0"/>
              <a:t>Build greater collaboration between community-based midwives, EMS, and hospital care team</a:t>
            </a:r>
          </a:p>
          <a:p>
            <a:pPr marL="0" marR="0" lvl="0" indent="0" rtl="0">
              <a:spcBef>
                <a:spcPts val="600"/>
              </a:spcBef>
              <a:spcAft>
                <a:spcPts val="0"/>
              </a:spcAft>
              <a:buClr>
                <a:schemeClr val="dk1"/>
              </a:buClr>
              <a:buSzPts val="2000"/>
              <a:buNone/>
            </a:pPr>
            <a:endParaRPr lang="en-US" sz="1800" b="1" dirty="0"/>
          </a:p>
          <a:p>
            <a:pPr marL="228600" marR="0" lvl="0" indent="-228600" rtl="0">
              <a:spcBef>
                <a:spcPts val="600"/>
              </a:spcBef>
              <a:spcAft>
                <a:spcPts val="0"/>
              </a:spcAft>
              <a:buClr>
                <a:schemeClr val="dk1"/>
              </a:buClr>
              <a:buSzPts val="2000"/>
              <a:buFont typeface="Arial"/>
              <a:buChar char="•"/>
            </a:pPr>
            <a:r>
              <a:rPr lang="en-US" sz="1800" b="1" dirty="0"/>
              <a:t>Enhance the patient experience of care when transfers occur</a:t>
            </a:r>
            <a:endParaRPr lang="en-US" sz="16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Title 1">
            <a:extLst>
              <a:ext uri="{FF2B5EF4-FFF2-40B4-BE49-F238E27FC236}">
                <a16:creationId xmlns:a16="http://schemas.microsoft.com/office/drawing/2014/main" id="{9F8B6E54-EB56-45B9-05B9-9EA888CDC007}"/>
              </a:ext>
            </a:extLst>
          </p:cNvPr>
          <p:cNvSpPr>
            <a:spLocks noGrp="1"/>
          </p:cNvSpPr>
          <p:nvPr>
            <p:ph type="title"/>
          </p:nvPr>
        </p:nvSpPr>
        <p:spPr>
          <a:xfrm>
            <a:off x="838200" y="365125"/>
            <a:ext cx="10515600" cy="1325563"/>
          </a:xfrm>
        </p:spPr>
        <p:txBody>
          <a:bodyPr vert="horz" lIns="91440" tIns="45720" rIns="91440" bIns="45720" rtlCol="0">
            <a:normAutofit/>
          </a:bodyPr>
          <a:lstStyle/>
          <a:p>
            <a:r>
              <a:rPr lang="en-US" kern="1200" dirty="0">
                <a:solidFill>
                  <a:srgbClr val="FFFFFF"/>
                </a:solidFill>
                <a:latin typeface="+mj-lt"/>
                <a:ea typeface="+mj-ea"/>
                <a:cs typeface="+mj-cs"/>
              </a:rPr>
              <a:t>Smooth Transitions</a:t>
            </a:r>
          </a:p>
        </p:txBody>
      </p:sp>
      <p:graphicFrame>
        <p:nvGraphicFramePr>
          <p:cNvPr id="18" name="Content Placeholder 2">
            <a:extLst>
              <a:ext uri="{FF2B5EF4-FFF2-40B4-BE49-F238E27FC236}">
                <a16:creationId xmlns:a16="http://schemas.microsoft.com/office/drawing/2014/main" id="{14C5B86A-9D27-1B7F-2C28-A96655DC57AF}"/>
              </a:ext>
            </a:extLst>
          </p:cNvPr>
          <p:cNvGraphicFramePr>
            <a:graphicFrameLocks noGrp="1"/>
          </p:cNvGraphicFramePr>
          <p:nvPr>
            <p:ph idx="1"/>
          </p:nvPr>
        </p:nvGraphicFramePr>
        <p:xfrm>
          <a:off x="838200" y="1825625"/>
          <a:ext cx="10515600" cy="4893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1695943"/>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2C52D7FD6DE38458A5E928FDE3A0415" ma:contentTypeVersion="15" ma:contentTypeDescription="Create a new document." ma:contentTypeScope="" ma:versionID="5a7468a83839942a76ecbb7d7655f86d">
  <xsd:schema xmlns:xsd="http://www.w3.org/2001/XMLSchema" xmlns:xs="http://www.w3.org/2001/XMLSchema" xmlns:p="http://schemas.microsoft.com/office/2006/metadata/properties" xmlns:ns2="22d79978-c258-4b06-a578-52dc92321bce" xmlns:ns3="ac1d08e3-6cdc-44e1-8c40-35a15b4e8374" targetNamespace="http://schemas.microsoft.com/office/2006/metadata/properties" ma:root="true" ma:fieldsID="6af143a44470270c16c6c7d749630112" ns2:_="" ns3:_="">
    <xsd:import namespace="22d79978-c258-4b06-a578-52dc92321bce"/>
    <xsd:import namespace="ac1d08e3-6cdc-44e1-8c40-35a15b4e83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d79978-c258-4b06-a578-52dc92321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06d3087-7421-4ee1-8c49-b3c8cbaf401e"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1d08e3-6cdc-44e1-8c40-35a15b4e8374"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1e5bc27-7bff-4ca7-8df6-71b9ab56902f}" ma:internalName="TaxCatchAll" ma:showField="CatchAllData" ma:web="ac1d08e3-6cdc-44e1-8c40-35a15b4e8374">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2d79978-c258-4b06-a578-52dc92321bce">
      <Terms xmlns="http://schemas.microsoft.com/office/infopath/2007/PartnerControls"/>
    </lcf76f155ced4ddcb4097134ff3c332f>
    <TaxCatchAll xmlns="ac1d08e3-6cdc-44e1-8c40-35a15b4e8374" xsi:nil="true"/>
  </documentManagement>
</p:properties>
</file>

<file path=customXml/itemProps1.xml><?xml version="1.0" encoding="utf-8"?>
<ds:datastoreItem xmlns:ds="http://schemas.openxmlformats.org/officeDocument/2006/customXml" ds:itemID="{6D81CE33-00B1-435D-A32D-FFB8BDC8B544}">
  <ds:schemaRefs>
    <ds:schemaRef ds:uri="http://schemas.microsoft.com/sharepoint/v3/contenttype/forms"/>
  </ds:schemaRefs>
</ds:datastoreItem>
</file>

<file path=customXml/itemProps2.xml><?xml version="1.0" encoding="utf-8"?>
<ds:datastoreItem xmlns:ds="http://schemas.openxmlformats.org/officeDocument/2006/customXml" ds:itemID="{26CDB0B6-BC91-4D24-82A5-A474FE96F8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d79978-c258-4b06-a578-52dc92321bce"/>
    <ds:schemaRef ds:uri="ac1d08e3-6cdc-44e1-8c40-35a15b4e83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03DFE5A-B4CD-4388-A407-3F64450A2AEE}">
  <ds:schemaRefs>
    <ds:schemaRef ds:uri="http://schemas.microsoft.com/office/2006/metadata/properties"/>
    <ds:schemaRef ds:uri="http://schemas.microsoft.com/office/infopath/2007/PartnerControls"/>
    <ds:schemaRef ds:uri="22d79978-c258-4b06-a578-52dc92321bce"/>
    <ds:schemaRef ds:uri="ac1d08e3-6cdc-44e1-8c40-35a15b4e8374"/>
  </ds:schemaRefs>
</ds:datastoreItem>
</file>

<file path=docProps/app.xml><?xml version="1.0" encoding="utf-8"?>
<Properties xmlns="http://schemas.openxmlformats.org/officeDocument/2006/extended-properties" xmlns:vt="http://schemas.openxmlformats.org/officeDocument/2006/docPropsVTypes">
  <TotalTime>27363</TotalTime>
  <Words>6657</Words>
  <Application>Microsoft Office PowerPoint</Application>
  <PresentationFormat>Widescreen</PresentationFormat>
  <Paragraphs>353</Paragraphs>
  <Slides>25</Slides>
  <Notes>25</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25</vt:i4>
      </vt:variant>
    </vt:vector>
  </HeadingPairs>
  <TitlesOfParts>
    <vt:vector size="38" baseType="lpstr">
      <vt:lpstr>DengXian</vt:lpstr>
      <vt:lpstr>Aptos</vt:lpstr>
      <vt:lpstr>Arial</vt:lpstr>
      <vt:lpstr>Calibri</vt:lpstr>
      <vt:lpstr>Calibri Light</vt:lpstr>
      <vt:lpstr>Noto Sans Symbols</vt:lpstr>
      <vt:lpstr>Segoe UI</vt:lpstr>
      <vt:lpstr>Wingdings</vt:lpstr>
      <vt:lpstr>Office Theme</vt:lpstr>
      <vt:lpstr>Office Theme</vt:lpstr>
      <vt:lpstr>1_Office Theme</vt:lpstr>
      <vt:lpstr>2_Office Theme</vt:lpstr>
      <vt:lpstr>3_Office Theme</vt:lpstr>
      <vt:lpstr>PowerPoint Presentation</vt:lpstr>
      <vt:lpstr>National Context</vt:lpstr>
      <vt:lpstr>ACOG Committee Opinion</vt:lpstr>
      <vt:lpstr>PowerPoint Presentation</vt:lpstr>
      <vt:lpstr>Smooth Transitions Quality Improvement Program</vt:lpstr>
      <vt:lpstr>Participating Hospitals &amp; CNM Partners</vt:lpstr>
      <vt:lpstr>PowerPoint Presentation</vt:lpstr>
      <vt:lpstr>PowerPoint Presentation</vt:lpstr>
      <vt:lpstr>Smooth Transitions</vt:lpstr>
      <vt:lpstr>Licensed Midwives:  Landscape in Washington State</vt:lpstr>
      <vt:lpstr>Postpartum &amp; Newborn Care </vt:lpstr>
      <vt:lpstr>WA State Birth Data (2022)</vt:lpstr>
      <vt:lpstr>Community Birth Outcomes MAWS Data in OB COAP 2015 - 2020</vt:lpstr>
      <vt:lpstr>Community Birth Transfers  Data in OB COAP 2015 - 2020</vt:lpstr>
      <vt:lpstr>Smooth Transitions</vt:lpstr>
      <vt:lpstr>A ca closer look…</vt:lpstr>
      <vt:lpstr>Smooth Transitions</vt:lpstr>
      <vt:lpstr>PowerPoint Presentation</vt:lpstr>
      <vt:lpstr>How Sharing Data from Smooth Transitions Surveys Might Advance Equity</vt:lpstr>
      <vt:lpstr>What the surveys  show  </vt:lpstr>
      <vt:lpstr>What the surveys show</vt:lpstr>
      <vt:lpstr>What the surveys show</vt:lpstr>
      <vt:lpstr>CURRENT WORK</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Denmark</dc:creator>
  <cp:lastModifiedBy>Sarah Davidson</cp:lastModifiedBy>
  <cp:revision>151</cp:revision>
  <cp:lastPrinted>2023-03-29T17:56:51Z</cp:lastPrinted>
  <dcterms:created xsi:type="dcterms:W3CDTF">2020-12-07T17:21:29Z</dcterms:created>
  <dcterms:modified xsi:type="dcterms:W3CDTF">2024-06-24T22:38:39Z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0x01010002C52D7FD6DE38458A5E928FDE3A0415</vt:lpwstr>
  </property>
  <property fmtid="{D5CDD505-2E9C-101B-9397-08002B2CF9AE}" pid="3" name="MediaServiceImageTags">
    <vt:lpwstr/>
  </property>
</Properties>
</file>