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62" r:id="rId4"/>
    <p:sldId id="259" r:id="rId5"/>
    <p:sldId id="261" r:id="rId6"/>
    <p:sldId id="257" r:id="rId7"/>
    <p:sldId id="264" r:id="rId8"/>
    <p:sldId id="265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2DEB9-55BA-DEF6-8AD0-82782720E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28B1E-98E0-7AF9-626C-79B2BF7F0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CD13C-98DD-ABC8-B4F5-73407A47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3EC2E-5020-51D9-5554-E2C168B0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33491-3EC4-8200-9937-1CD9BD29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7AE8-A595-FDD0-A608-FB34F474B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64A09-2B38-1139-2257-CD12015CB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56418-431F-AF66-BD63-FBB911DA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7B629-52B6-6D76-FCD7-C9193D72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5EBB7-7A09-9E5C-1298-1FA7ADD5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1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A67D7F-4F9E-A8B5-C050-8AFE69174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1958F-6F0C-BB7B-DB34-80B9684B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4A752-D2F8-19B8-11B1-00A3BC02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97851-D7C0-32F1-5611-85882CB0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4EBB6-7639-C50B-33F6-7E6E63F67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2DEB9-55BA-DEF6-8AD0-82782720E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28B1E-98E0-7AF9-626C-79B2BF7F0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CD13C-98DD-ABC8-B4F5-73407A47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3EC2E-5020-51D9-5554-E2C168B0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33491-3EC4-8200-9937-1CD9BD29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CEC7-0F2B-8C4E-58ED-954C71888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CCB13-66FD-7E9A-167C-0735D091D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6D34A-40B9-BFD2-BC7B-6C82A62D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E66E-E945-6434-F44E-E3270201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DCCA-710B-E127-0A82-BDB781B7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06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E1677-EE35-7667-7F8C-11AB2E178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0C9AA-D95D-F9AF-155D-BB331C83B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03FC8-D891-35BF-7A7A-B9AC882C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71909-0FF0-7675-425C-6B05B50C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6553D-5379-E7F6-EE12-72D775B0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44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D9267-8821-3B4E-3424-2003678C6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117E8-917F-5210-71BD-96C84B6F6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0F4F4-57F0-98DC-A84A-1EF48671A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AB43A-B758-9A52-8385-D3A19F62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A3984-A944-6B35-9745-4BB643CD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A2E69-0C39-F8CD-69EC-D25DD9AF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89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A3ACE-7746-9376-DA36-F35011F6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A1A99-6294-0344-BE84-DF9B0AF19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0ADDB-5973-8982-7182-3D58712F2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016391-FB0A-AAF0-716F-ABCDBD0C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8D978-3670-22D1-6DD8-773CC816B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5FC0E-10F7-BAC5-B9E0-891B2476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94BFAD-A666-972C-C02A-4D293441E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3E2FB-6BD7-CF52-DF5B-9C4051A6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80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C257-B1F5-BD6D-6ADE-0D720E6A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7EB9C-400F-F190-6BC4-E07B8FF1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27C7D-C232-D61D-28C5-E5C09190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A3374-82AF-C334-04F5-40A6BD30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29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3F588-96E2-9FA2-DF3A-0179A6D3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30FFDD-058C-90A4-D8E4-F8BFD211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B100F-3FB3-D17D-57F2-632F38F0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390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02D7-5A83-F3FA-6435-5B20C8F4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05D27-F6E5-6E41-7240-31A7984C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0B3D0-C90B-D181-BAE3-3FF7C158A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3CD99-4604-AE43-3386-3F475D43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2F677-081F-AFA8-7671-7FF025FE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F2990-A077-3300-8D6E-329D65DB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2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CEC7-0F2B-8C4E-58ED-954C71888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CCB13-66FD-7E9A-167C-0735D091D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6D34A-40B9-BFD2-BC7B-6C82A62D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E66E-E945-6434-F44E-E3270201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DCCA-710B-E127-0A82-BDB781B7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33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11B9D-C6A0-20F8-6420-309E3C7BF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CAAA0-39EE-378E-9662-5AD738F15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FC48E-9183-3646-A951-CE0974EDB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63BC7-8D41-0670-A40E-F82344F5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E823D-82FE-68EF-B834-1ECFDBB2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2A01E-085B-5419-61AD-5E2A3413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42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7AE8-A595-FDD0-A608-FB34F474B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64A09-2B38-1139-2257-CD12015CB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56418-431F-AF66-BD63-FBB911DA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7B629-52B6-6D76-FCD7-C9193D72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5EBB7-7A09-9E5C-1298-1FA7ADD5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85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A67D7F-4F9E-A8B5-C050-8AFE69174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1958F-6F0C-BB7B-DB34-80B9684B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4A752-D2F8-19B8-11B1-00A3BC02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97851-D7C0-32F1-5611-85882CB0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4EBB6-7639-C50B-33F6-7E6E63F67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E1677-EE35-7667-7F8C-11AB2E178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0C9AA-D95D-F9AF-155D-BB331C83B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03FC8-D891-35BF-7A7A-B9AC882C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71909-0FF0-7675-425C-6B05B50C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6553D-5379-E7F6-EE12-72D775B0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5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D9267-8821-3B4E-3424-2003678C6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117E8-917F-5210-71BD-96C84B6F6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0F4F4-57F0-98DC-A84A-1EF48671A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AB43A-B758-9A52-8385-D3A19F62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A3984-A944-6B35-9745-4BB643CD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A2E69-0C39-F8CD-69EC-D25DD9AF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A3ACE-7746-9376-DA36-F35011F69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A1A99-6294-0344-BE84-DF9B0AF19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0ADDB-5973-8982-7182-3D58712F2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016391-FB0A-AAF0-716F-ABCDBD0C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8D978-3670-22D1-6DD8-773CC816B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5FC0E-10F7-BAC5-B9E0-891B2476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94BFAD-A666-972C-C02A-4D293441E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3E2FB-6BD7-CF52-DF5B-9C4051A6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82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7C257-B1F5-BD6D-6ADE-0D720E6A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7EB9C-400F-F190-6BC4-E07B8FF1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27C7D-C232-D61D-28C5-E5C09190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A3374-82AF-C334-04F5-40A6BD30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3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3F588-96E2-9FA2-DF3A-0179A6D3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30FFDD-058C-90A4-D8E4-F8BFD211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B100F-3FB3-D17D-57F2-632F38F0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02D7-5A83-F3FA-6435-5B20C8F4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05D27-F6E5-6E41-7240-31A7984C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0B3D0-C90B-D181-BAE3-3FF7C158A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3CD99-4604-AE43-3386-3F475D43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2F677-081F-AFA8-7671-7FF025FE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F2990-A077-3300-8D6E-329D65DB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8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11B9D-C6A0-20F8-6420-309E3C7BF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CAAA0-39EE-378E-9662-5AD738F15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FC48E-9183-3646-A951-CE0974EDB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63BC7-8D41-0670-A40E-F82344F5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E823D-82FE-68EF-B834-1ECFDBB2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2A01E-085B-5419-61AD-5E2A3413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0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939894-02A5-FC7F-BDDC-3C1157183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21287-D0AB-0FFA-14C5-682864A6E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7D923-B79E-7403-0CAB-EFCBE23F6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11E1B-6318-C37E-492B-E119FB47F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9D493-E8F3-0389-5238-BD420D88D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3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939894-02A5-FC7F-BDDC-3C1157183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21287-D0AB-0FFA-14C5-682864A6E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7D923-B79E-7403-0CAB-EFCBE23F6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B64B1-5D77-4B76-B1FB-76A19E1EACA2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11E1B-6318-C37E-492B-E119FB47F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9D493-E8F3-0389-5238-BD420D88D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B65FFA-7A96-4A2C-86BF-4F9476CB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alys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alyst.org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qualityhealth.org/smoothtransitions/surveys-2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C877BD-623E-CEE1-1617-2C98FB5C3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9293" y="806364"/>
            <a:ext cx="3354636" cy="2847413"/>
          </a:xfrm>
        </p:spPr>
        <p:txBody>
          <a:bodyPr anchor="b">
            <a:normAutofit/>
          </a:bodyPr>
          <a:lstStyle/>
          <a:p>
            <a:pPr algn="l"/>
            <a:r>
              <a:rPr lang="en-US" sz="4700"/>
              <a:t>Perinatal Transfer Committee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348D5-966B-2039-39CE-7721E574B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9293" y="4099803"/>
            <a:ext cx="2435507" cy="1373247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(Hospital Name)</a:t>
            </a:r>
          </a:p>
          <a:p>
            <a:pPr algn="l"/>
            <a:r>
              <a:rPr lang="en-US" sz="2000" dirty="0"/>
              <a:t>(Date)</a:t>
            </a:r>
          </a:p>
        </p:txBody>
      </p:sp>
      <p:pic>
        <p:nvPicPr>
          <p:cNvPr id="6" name="Picture 5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7EC6E234-AD6C-6283-1183-90B496A35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558" y="2740679"/>
            <a:ext cx="5604636" cy="135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175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63D349-595A-7C60-7DBF-4A362FCF3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PTC Agenda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D8407-3615-A8CA-34EB-6290C8EF43E8}"/>
              </a:ext>
            </a:extLst>
          </p:cNvPr>
          <p:cNvSpPr txBox="1"/>
          <p:nvPr/>
        </p:nvSpPr>
        <p:spPr>
          <a:xfrm>
            <a:off x="5133706" y="126815"/>
            <a:ext cx="6505300" cy="61433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Introductions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Smooth Transitions Mission, Goals, Guidelines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13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Updates </a:t>
            </a:r>
            <a:r>
              <a:rPr lang="en-US" sz="1600" dirty="0"/>
              <a:t>(staffing &amp; provider changes, capacity/volumes, new initiatives, EMR changes, etc.) 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Hospital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Community Midwives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EMS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Smooth Transitions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13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Survey Report – Smooth Transitions team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13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General transfer discussion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Protocol edits as needed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Problem-solving as needed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13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Specific topic(s)</a:t>
            </a:r>
            <a:r>
              <a:rPr lang="en-US" sz="1600" dirty="0"/>
              <a:t> unique to hospital and community (i.e., shared training, resource development, EMR read-only access for midwives, antenatal transfer/inductions, etc.)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1300" b="1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Next meeting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Date &amp; time reminder –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Agenda topics</a:t>
            </a:r>
          </a:p>
        </p:txBody>
      </p:sp>
    </p:spTree>
    <p:extLst>
      <p:ext uri="{BB962C8B-B14F-4D97-AF65-F5344CB8AC3E}">
        <p14:creationId xmlns:p14="http://schemas.microsoft.com/office/powerpoint/2010/main" val="224669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0EF089-1E63-DDFB-B387-28863E674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Smooth Transitions Mission Statement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6A28F3D-752D-1C2D-9F2E-D4D413882649}"/>
              </a:ext>
            </a:extLst>
          </p:cNvPr>
          <p:cNvSpPr txBox="1"/>
          <p:nvPr/>
        </p:nvSpPr>
        <p:spPr>
          <a:xfrm>
            <a:off x="5255260" y="1648870"/>
            <a:ext cx="4702848" cy="35602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To address our shared responsibility for improving hospital transfers from planned community-based births to promote greater patient safety and satisfaction.</a:t>
            </a:r>
          </a:p>
        </p:txBody>
      </p:sp>
    </p:spTree>
    <p:extLst>
      <p:ext uri="{BB962C8B-B14F-4D97-AF65-F5344CB8AC3E}">
        <p14:creationId xmlns:p14="http://schemas.microsoft.com/office/powerpoint/2010/main" val="16206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0EF089-1E63-DDFB-B387-28863E674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Program 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Goals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6A28F3D-752D-1C2D-9F2E-D4D413882649}"/>
              </a:ext>
            </a:extLst>
          </p:cNvPr>
          <p:cNvSpPr txBox="1"/>
          <p:nvPr/>
        </p:nvSpPr>
        <p:spPr>
          <a:xfrm>
            <a:off x="4825639" y="834306"/>
            <a:ext cx="6514254" cy="5498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Improve the whole person safety* and efficiency of the transfer process through the establishment of system-wide protocols</a:t>
            </a:r>
          </a:p>
          <a:p>
            <a:pPr marL="5143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Collect and analyze transfer outcome data for the purpose of quality improvement</a:t>
            </a:r>
          </a:p>
          <a:p>
            <a:pPr marL="5143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Build greater collaboration between community-based midwives, EMS, and hospital care team</a:t>
            </a:r>
          </a:p>
          <a:p>
            <a:pPr marL="5143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Enhance the patient experience of care when transfers occur</a:t>
            </a:r>
            <a:endParaRPr lang="en-US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*Smooth Transitions considers “whole person safety” to encompass emotional, psychological, social, cultural, spiritual, and physical processes and outcomes.</a:t>
            </a:r>
          </a:p>
        </p:txBody>
      </p:sp>
    </p:spTree>
    <p:extLst>
      <p:ext uri="{BB962C8B-B14F-4D97-AF65-F5344CB8AC3E}">
        <p14:creationId xmlns:p14="http://schemas.microsoft.com/office/powerpoint/2010/main" val="200741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CFAEE-61CE-DD79-14DA-C3DDC1C18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520" y="414372"/>
            <a:ext cx="11032957" cy="629629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solidFill>
                  <a:schemeClr val="accent4"/>
                </a:solidFill>
              </a:rPr>
              <a:t>Confidentiality and Privacy Reminder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769DA-0193-95AE-E00B-5EB65EB48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079" y="1328840"/>
            <a:ext cx="11369841" cy="5460456"/>
          </a:xfrm>
        </p:spPr>
        <p:txBody>
          <a:bodyPr>
            <a:noAutofit/>
          </a:bodyPr>
          <a:lstStyle/>
          <a:p>
            <a:pPr marL="342900" indent="-342900" algn="l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These PTC meetings are meant to be a space for general discussions about transfers, specifically related to systems-level processes and communication. </a:t>
            </a:r>
          </a:p>
          <a:p>
            <a:pPr marL="342900" indent="-342900" algn="l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Discussions around transfer will be addressed in a deidentified, high-level manner with no case-specific details. Please do not self-identify any connection to a specific transfer. </a:t>
            </a:r>
          </a:p>
          <a:p>
            <a:pPr marL="342900" indent="-342900" algn="l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These meetings are not designed to replace a protected case review; that can be done internally at each hospital or by one’s professional midwifery association. Should the discussion trend toward a specific case review, we would respectfully direct to the appropriate avenue.  </a:t>
            </a:r>
          </a:p>
          <a:p>
            <a:pPr marL="342900" indent="-342900" algn="l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intention is to be educative and not punitive.  </a:t>
            </a:r>
          </a:p>
          <a:p>
            <a:pPr marL="342900" indent="-342900" algn="l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Please follow common courtesies, such as, being respectful of others, not interrupting, allowing all voices to be heard, and valuing our time together by keeping the meeting productive.  </a:t>
            </a:r>
          </a:p>
          <a:p>
            <a:pPr marL="342900" indent="-342900" algn="l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Thank you for your participation and work in improving these transfer situations and interprofessional collaboration.  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080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56A1CB-8424-3D55-D08B-E72E8AD2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Conversation Ground Rules  </a:t>
            </a: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By CATALYST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				</a:t>
            </a:r>
            <a:r>
              <a:rPr lang="en-US" sz="2200" kern="1200" dirty="0">
                <a:solidFill>
                  <a:schemeClr val="tx2">
                    <a:lumMod val="10000"/>
                    <a:lumOff val="90000"/>
                  </a:schemeClr>
                </a:solidFill>
                <a:latin typeface="+mj-lt"/>
                <a:ea typeface="+mj-ea"/>
                <a:cs typeface="+mj-cs"/>
              </a:rPr>
              <a:t>                            </a:t>
            </a:r>
            <a:r>
              <a:rPr lang="en-US" sz="2200" kern="1200" dirty="0">
                <a:solidFill>
                  <a:schemeClr val="tx2">
                    <a:lumMod val="10000"/>
                    <a:lumOff val="90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www.catalyst.org</a:t>
            </a:r>
            <a:endParaRPr lang="en-US" sz="2200" kern="1200" dirty="0">
              <a:solidFill>
                <a:schemeClr val="tx2">
                  <a:lumMod val="10000"/>
                  <a:lumOff val="9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FD489F-1FFB-42B9-E2CD-C1CFE948E38F}"/>
              </a:ext>
            </a:extLst>
          </p:cNvPr>
          <p:cNvSpPr txBox="1"/>
          <p:nvPr/>
        </p:nvSpPr>
        <p:spPr>
          <a:xfrm>
            <a:off x="2134882" y="3312972"/>
            <a:ext cx="2407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50392">
              <a:spcAft>
                <a:spcPts val="600"/>
              </a:spcAft>
            </a:pPr>
            <a:r>
              <a:rPr lang="en-US" sz="1674" kern="1200">
                <a:solidFill>
                  <a:schemeClr val="tx1"/>
                </a:solidFill>
                <a:latin typeface="Nunito" panose="020F0502020204030204" pitchFamily="2" charset="0"/>
                <a:ea typeface="+mn-ea"/>
                <a:cs typeface="+mn-cs"/>
              </a:rPr>
              <a:t> 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953EDCE-5982-1B7B-8858-D55687F6A673}"/>
              </a:ext>
            </a:extLst>
          </p:cNvPr>
          <p:cNvSpPr/>
          <p:nvPr/>
        </p:nvSpPr>
        <p:spPr>
          <a:xfrm>
            <a:off x="2308940" y="2112579"/>
            <a:ext cx="3266904" cy="185055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50392">
              <a:spcAft>
                <a:spcPts val="600"/>
              </a:spcAft>
            </a:pPr>
            <a:r>
              <a:rPr lang="en-US" sz="2800" b="1" u="sng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</a:t>
            </a:r>
          </a:p>
          <a:p>
            <a:pPr algn="ctr" defTabSz="850392">
              <a:spcAft>
                <a:spcPts val="600"/>
              </a:spcAft>
            </a:pPr>
            <a:r>
              <a:rPr lang="en-US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Assume positive intent.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1D253E-6F5B-9946-9AA4-19ACBFA2073D}"/>
              </a:ext>
            </a:extLst>
          </p:cNvPr>
          <p:cNvSpPr/>
          <p:nvPr/>
        </p:nvSpPr>
        <p:spPr>
          <a:xfrm>
            <a:off x="6666885" y="2112579"/>
            <a:ext cx="3414173" cy="185055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50392">
              <a:spcAft>
                <a:spcPts val="600"/>
              </a:spcAft>
            </a:pPr>
            <a:r>
              <a:rPr lang="en-US" sz="2800" b="1" u="sng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pPr algn="ctr" defTabSz="850392">
              <a:spcAft>
                <a:spcPts val="600"/>
              </a:spcAft>
            </a:pPr>
            <a:r>
              <a:rPr lang="en-US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Engage in dialogue – not debate.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A485930-4ECE-7B8D-0FCC-C02D08B2DD10}"/>
              </a:ext>
            </a:extLst>
          </p:cNvPr>
          <p:cNvSpPr/>
          <p:nvPr/>
        </p:nvSpPr>
        <p:spPr>
          <a:xfrm>
            <a:off x="2308940" y="4295461"/>
            <a:ext cx="3266904" cy="2009923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50392">
              <a:spcAft>
                <a:spcPts val="600"/>
              </a:spcAft>
            </a:pPr>
            <a:r>
              <a:rPr lang="en-US" sz="2800" b="1" u="sng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3</a:t>
            </a:r>
          </a:p>
          <a:p>
            <a:pPr algn="ctr" defTabSz="850392">
              <a:spcAft>
                <a:spcPts val="600"/>
              </a:spcAft>
            </a:pPr>
            <a:r>
              <a:rPr lang="en-US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Hold yourself and others accountable for demonstrating cultural humility.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9BFC6F0-06DE-2AEA-3C5A-5B6EE738797D}"/>
              </a:ext>
            </a:extLst>
          </p:cNvPr>
          <p:cNvSpPr/>
          <p:nvPr/>
        </p:nvSpPr>
        <p:spPr>
          <a:xfrm>
            <a:off x="6666885" y="4295461"/>
            <a:ext cx="3414173" cy="2009923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50392">
              <a:spcAft>
                <a:spcPts val="600"/>
              </a:spcAft>
            </a:pPr>
            <a:r>
              <a:rPr lang="en-US" sz="2800" b="1" u="sng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4</a:t>
            </a:r>
          </a:p>
          <a:p>
            <a:pPr algn="ctr" defTabSz="850392">
              <a:spcAft>
                <a:spcPts val="600"/>
              </a:spcAft>
            </a:pPr>
            <a:r>
              <a:rPr lang="en-US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Be open, transparent, and willing to admit mistakes.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26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56A1CB-8424-3D55-D08B-E72E8AD2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Conversation Ground Rules  </a:t>
            </a: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By CATALYST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				</a:t>
            </a:r>
            <a:r>
              <a:rPr lang="en-US" sz="2200" kern="1200" dirty="0">
                <a:solidFill>
                  <a:schemeClr val="tx2">
                    <a:lumMod val="10000"/>
                    <a:lumOff val="90000"/>
                  </a:schemeClr>
                </a:solidFill>
                <a:latin typeface="+mj-lt"/>
                <a:ea typeface="+mj-ea"/>
                <a:cs typeface="+mj-cs"/>
              </a:rPr>
              <a:t>                            </a:t>
            </a:r>
            <a:r>
              <a:rPr lang="en-US" sz="2200" kern="1200" dirty="0">
                <a:solidFill>
                  <a:schemeClr val="tx2">
                    <a:lumMod val="10000"/>
                    <a:lumOff val="90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www.catalyst.org</a:t>
            </a:r>
            <a:endParaRPr lang="en-US" sz="2200" kern="1200" dirty="0">
              <a:solidFill>
                <a:schemeClr val="tx2">
                  <a:lumMod val="10000"/>
                  <a:lumOff val="9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FD489F-1FFB-42B9-E2CD-C1CFE948E38F}"/>
              </a:ext>
            </a:extLst>
          </p:cNvPr>
          <p:cNvSpPr txBox="1"/>
          <p:nvPr/>
        </p:nvSpPr>
        <p:spPr>
          <a:xfrm>
            <a:off x="2134882" y="3312972"/>
            <a:ext cx="2407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50392">
              <a:spcAft>
                <a:spcPts val="600"/>
              </a:spcAft>
            </a:pPr>
            <a:r>
              <a:rPr lang="en-US" sz="1674" kern="1200">
                <a:solidFill>
                  <a:schemeClr val="tx1"/>
                </a:solidFill>
                <a:latin typeface="Nunito" panose="020F0502020204030204" pitchFamily="2" charset="0"/>
                <a:ea typeface="+mn-ea"/>
                <a:cs typeface="+mn-cs"/>
              </a:rPr>
              <a:t> 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953EDCE-5982-1B7B-8858-D55687F6A673}"/>
              </a:ext>
            </a:extLst>
          </p:cNvPr>
          <p:cNvSpPr/>
          <p:nvPr/>
        </p:nvSpPr>
        <p:spPr>
          <a:xfrm>
            <a:off x="1004501" y="2039660"/>
            <a:ext cx="4021361" cy="185055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50392">
              <a:spcAft>
                <a:spcPts val="600"/>
              </a:spcAft>
            </a:pPr>
            <a:r>
              <a:rPr lang="en-US" sz="2800" b="1" u="sng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5</a:t>
            </a:r>
          </a:p>
          <a:p>
            <a:pPr algn="ctr" defTabSz="850392">
              <a:spcAft>
                <a:spcPts val="600"/>
              </a:spcAft>
            </a:pPr>
            <a:r>
              <a:rPr lang="en-US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Embrace the power of humble listening.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1D253E-6F5B-9946-9AA4-19ACBFA2073D}"/>
              </a:ext>
            </a:extLst>
          </p:cNvPr>
          <p:cNvSpPr/>
          <p:nvPr/>
        </p:nvSpPr>
        <p:spPr>
          <a:xfrm>
            <a:off x="6567661" y="2010186"/>
            <a:ext cx="4478557" cy="1850551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50392">
              <a:spcAft>
                <a:spcPts val="600"/>
              </a:spcAft>
            </a:pPr>
            <a:r>
              <a:rPr lang="en-US" sz="2800" b="1" u="sng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6</a:t>
            </a:r>
          </a:p>
          <a:p>
            <a:pPr algn="ctr" defTabSz="850392">
              <a:spcAft>
                <a:spcPts val="600"/>
              </a:spcAft>
            </a:pPr>
            <a:r>
              <a:rPr lang="en-US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Create trusting and safe spaces – where a little bit of discomfort is okay.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A485930-4ECE-7B8D-0FCC-C02D08B2DD10}"/>
              </a:ext>
            </a:extLst>
          </p:cNvPr>
          <p:cNvSpPr/>
          <p:nvPr/>
        </p:nvSpPr>
        <p:spPr>
          <a:xfrm>
            <a:off x="3703274" y="4294477"/>
            <a:ext cx="4425583" cy="226665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50392">
              <a:spcAft>
                <a:spcPts val="600"/>
              </a:spcAft>
            </a:pPr>
            <a:r>
              <a:rPr lang="en-US" sz="2800" b="1" u="sng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7</a:t>
            </a:r>
          </a:p>
          <a:p>
            <a:pPr algn="ctr" defTabSz="850392">
              <a:spcAft>
                <a:spcPts val="600"/>
              </a:spcAft>
            </a:pPr>
            <a:r>
              <a:rPr lang="en-US" sz="24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Commit yourself to having conversations that matter by speaking up to bridge divides.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82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C877BD-623E-CEE1-1617-2C98FB5C3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8661" y="1057499"/>
            <a:ext cx="3758166" cy="77219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700" b="1" dirty="0"/>
              <a:t>Survey Access: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348D5-966B-2039-39CE-7721E574B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295" y="1949898"/>
            <a:ext cx="3365533" cy="3753070"/>
          </a:xfrm>
        </p:spPr>
        <p:txBody>
          <a:bodyPr anchor="t"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2200" dirty="0"/>
              <a:t>Weblink: </a:t>
            </a:r>
            <a:r>
              <a:rPr lang="en-US" sz="2200" dirty="0">
                <a:hlinkClick r:id="rId2"/>
              </a:rPr>
              <a:t>Surveys | Smooth Transitions (qualityhealth.org)</a:t>
            </a:r>
            <a:endParaRPr lang="en-US" sz="2200" dirty="0"/>
          </a:p>
          <a:p>
            <a:pPr marL="342900" indent="-342900" algn="l">
              <a:buFont typeface="+mj-lt"/>
              <a:buAutoNum type="arabicPeriod"/>
            </a:pPr>
            <a:r>
              <a:rPr lang="en-US" sz="2200" dirty="0"/>
              <a:t>Printable QR Code PDF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200" dirty="0"/>
              <a:t>Distributed posters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200" dirty="0"/>
              <a:t>Found in hospital transfer protocols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200" dirty="0"/>
              <a:t>QR Code</a:t>
            </a:r>
          </a:p>
          <a:p>
            <a:pPr marL="342900" indent="-342900" algn="l">
              <a:buFont typeface="+mj-lt"/>
              <a:buAutoNum type="arabicPeriod"/>
            </a:pPr>
            <a:endParaRPr lang="en-US" sz="1600" dirty="0"/>
          </a:p>
          <a:p>
            <a:pPr algn="l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E22F08-C931-CC44-7CF5-BCF3F054796E}"/>
              </a:ext>
            </a:extLst>
          </p:cNvPr>
          <p:cNvSpPr txBox="1"/>
          <p:nvPr/>
        </p:nvSpPr>
        <p:spPr>
          <a:xfrm>
            <a:off x="786128" y="681350"/>
            <a:ext cx="6491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</a:rPr>
              <a:t>Smooth Transitions Transfer Surveys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36A72F-A41F-6B85-6BD5-0AD4149EA183}"/>
              </a:ext>
            </a:extLst>
          </p:cNvPr>
          <p:cNvSpPr txBox="1"/>
          <p:nvPr/>
        </p:nvSpPr>
        <p:spPr>
          <a:xfrm>
            <a:off x="786128" y="1414454"/>
            <a:ext cx="6491958" cy="48167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Qualitative transfer experience surveys </a:t>
            </a:r>
          </a:p>
          <a:p>
            <a:pPr marL="285750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Specific surveys for: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Community Midwives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Patients/Clients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Nurses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Receiving Providers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Doulas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EMS</a:t>
            </a:r>
          </a:p>
          <a:p>
            <a:pPr marL="285750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Aggregate survey data reviewed at quarterly PTC meetings</a:t>
            </a:r>
          </a:p>
          <a:p>
            <a:pPr marL="285750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Potential for long term analysis &amp; research </a:t>
            </a:r>
          </a:p>
          <a:p>
            <a:pPr marL="285750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Annual program reviews for: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Community midwives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Participating hospitals</a:t>
            </a:r>
          </a:p>
          <a:p>
            <a:pPr marL="342900" indent="-34290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Your feedback is appreciated! </a:t>
            </a:r>
          </a:p>
          <a:p>
            <a:pPr lvl="1"/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E46748-30AC-92B4-1E1A-A0DD9000032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380805" y="5184361"/>
            <a:ext cx="922023" cy="84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1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19861</TotalTime>
  <Words>567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Courier New</vt:lpstr>
      <vt:lpstr>Nunito</vt:lpstr>
      <vt:lpstr>Wingdings</vt:lpstr>
      <vt:lpstr>Office Theme</vt:lpstr>
      <vt:lpstr>1_Office Theme</vt:lpstr>
      <vt:lpstr>Perinatal Transfer Committee Meeting</vt:lpstr>
      <vt:lpstr>PTC Agenda</vt:lpstr>
      <vt:lpstr>Smooth Transitions Mission Statement</vt:lpstr>
      <vt:lpstr>Program Goals</vt:lpstr>
      <vt:lpstr>  Confidentiality and Privacy Reminder</vt:lpstr>
      <vt:lpstr>Conversation Ground Rules  By CATALYST                                    www.catalyst.org</vt:lpstr>
      <vt:lpstr>Conversation Ground Rules  By CATALYST                                    www.catalyst.org</vt:lpstr>
      <vt:lpstr>Survey Access: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read at PTC meetings….</dc:title>
  <dc:creator>Melissa Denmark</dc:creator>
  <cp:lastModifiedBy>Sarah Davidson</cp:lastModifiedBy>
  <cp:revision>14</cp:revision>
  <dcterms:created xsi:type="dcterms:W3CDTF">2024-02-28T19:13:35Z</dcterms:created>
  <dcterms:modified xsi:type="dcterms:W3CDTF">2024-07-10T02:30:15Z</dcterms:modified>
</cp:coreProperties>
</file>