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70" r:id="rId5"/>
    <p:sldMasterId id="2147483650" r:id="rId6"/>
    <p:sldMasterId id="2147483679" r:id="rId7"/>
    <p:sldMasterId id="2147483651" r:id="rId8"/>
    <p:sldMasterId id="2147483652" r:id="rId9"/>
    <p:sldMasterId id="2147483653" r:id="rId10"/>
    <p:sldMasterId id="2147483672" r:id="rId11"/>
    <p:sldMasterId id="2147483674" r:id="rId12"/>
  </p:sldMasterIdLst>
  <p:notesMasterIdLst>
    <p:notesMasterId r:id="rId23"/>
  </p:notesMasterIdLst>
  <p:handoutMasterIdLst>
    <p:handoutMasterId r:id="rId24"/>
  </p:handoutMasterIdLst>
  <p:sldIdLst>
    <p:sldId id="257" r:id="rId13"/>
    <p:sldId id="289" r:id="rId14"/>
    <p:sldId id="293" r:id="rId15"/>
    <p:sldId id="295" r:id="rId16"/>
    <p:sldId id="297" r:id="rId17"/>
    <p:sldId id="285" r:id="rId18"/>
    <p:sldId id="298" r:id="rId19"/>
    <p:sldId id="292" r:id="rId20"/>
    <p:sldId id="29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78" userDrawn="1">
          <p15:clr>
            <a:srgbClr val="A4A3A4"/>
          </p15:clr>
        </p15:guide>
        <p15:guide id="3" orient="horz" pos="812" userDrawn="1">
          <p15:clr>
            <a:srgbClr val="A4A3A4"/>
          </p15:clr>
        </p15:guide>
        <p15:guide id="4" orient="horz" pos="179" userDrawn="1">
          <p15:clr>
            <a:srgbClr val="A4A3A4"/>
          </p15:clr>
        </p15:guide>
        <p15:guide id="5" orient="horz" pos="634" userDrawn="1">
          <p15:clr>
            <a:srgbClr val="A4A3A4"/>
          </p15:clr>
        </p15:guide>
        <p15:guide id="6" pos="3840" userDrawn="1">
          <p15:clr>
            <a:srgbClr val="A4A3A4"/>
          </p15:clr>
        </p15:guide>
        <p15:guide id="7" pos="385" userDrawn="1">
          <p15:clr>
            <a:srgbClr val="A4A3A4"/>
          </p15:clr>
        </p15:guide>
        <p15:guide id="8" pos="7296" userDrawn="1">
          <p15:clr>
            <a:srgbClr val="A4A3A4"/>
          </p15:clr>
        </p15:guide>
        <p15:guide id="9" pos="10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2C"/>
    <a:srgbClr val="5BB8B2"/>
    <a:srgbClr val="3E8E88"/>
    <a:srgbClr val="1A3A38"/>
    <a:srgbClr val="FF99FF"/>
    <a:srgbClr val="9B9291"/>
    <a:srgbClr val="6C6463"/>
    <a:srgbClr val="DCD5E1"/>
    <a:srgbClr val="AFA1BB"/>
    <a:srgbClr val="C1C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69790" autoAdjust="0"/>
  </p:normalViewPr>
  <p:slideViewPr>
    <p:cSldViewPr snapToGrid="0" showGuides="1">
      <p:cViewPr varScale="1">
        <p:scale>
          <a:sx n="61" d="100"/>
          <a:sy n="61" d="100"/>
        </p:scale>
        <p:origin x="1483" y="38"/>
      </p:cViewPr>
      <p:guideLst>
        <p:guide orient="horz" pos="2160"/>
        <p:guide orient="horz" pos="4178"/>
        <p:guide orient="horz" pos="812"/>
        <p:guide orient="horz" pos="179"/>
        <p:guide orient="horz" pos="634"/>
        <p:guide pos="3840"/>
        <p:guide pos="385"/>
        <p:guide pos="7296"/>
        <p:guide pos="1079"/>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8" d="100"/>
          <a:sy n="78" d="100"/>
        </p:scale>
        <p:origin x="-30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B01318-1067-41BD-BB04-E31C4514B7C7}" type="datetimeFigureOut">
              <a:rPr lang="en-US" smtClean="0"/>
              <a:t>10/27/2020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5971AD-ABD9-44AF-B603-E780144B96A9}" type="slidenum">
              <a:rPr lang="en-US" smtClean="0"/>
              <a:t>‹#›</a:t>
            </a:fld>
            <a:endParaRPr lang="en-US"/>
          </a:p>
        </p:txBody>
      </p:sp>
    </p:spTree>
    <p:extLst>
      <p:ext uri="{BB962C8B-B14F-4D97-AF65-F5344CB8AC3E}">
        <p14:creationId xmlns:p14="http://schemas.microsoft.com/office/powerpoint/2010/main" val="223278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03DE6-F300-4F78-8564-1AF1CD01D6BD}" type="datetimeFigureOut">
              <a:rPr lang="en-US" smtClean="0"/>
              <a:t>10/27/2020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EA77B-8C38-452D-AE96-AC1426FF00C0}" type="slidenum">
              <a:rPr lang="en-US" smtClean="0"/>
              <a:t>‹#›</a:t>
            </a:fld>
            <a:endParaRPr lang="en-US"/>
          </a:p>
        </p:txBody>
      </p:sp>
    </p:spTree>
    <p:extLst>
      <p:ext uri="{BB962C8B-B14F-4D97-AF65-F5344CB8AC3E}">
        <p14:creationId xmlns:p14="http://schemas.microsoft.com/office/powerpoint/2010/main" val="393167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500"/>
              </a:spcBef>
              <a:spcAft>
                <a:spcPts val="1000"/>
              </a:spcAft>
            </a:pPr>
            <a:r>
              <a:rPr lang="en-US" sz="1800" b="1" dirty="0">
                <a:solidFill>
                  <a:srgbClr val="50B4C8"/>
                </a:solidFill>
                <a:effectLst/>
                <a:latin typeface="Calibri Light" panose="020F0302020204030204" pitchFamily="34" charset="0"/>
                <a:ea typeface="MS PGothic" panose="020B0600070205080204" pitchFamily="34" charset="-128"/>
                <a:cs typeface="Times New Roman" panose="02020603050405020304" pitchFamily="18" charset="0"/>
              </a:rPr>
              <a:t>About Us:</a:t>
            </a:r>
            <a:r>
              <a:rPr lang="en-US" sz="1800" dirty="0">
                <a:effectLst/>
                <a:latin typeface="Calibri Light" panose="020F0302020204030204" pitchFamily="34" charset="0"/>
                <a:ea typeface="MS PGothic" panose="020B0600070205080204" pitchFamily="34" charset="-128"/>
                <a:cs typeface="Times New Roman" panose="02020603050405020304" pitchFamily="18" charset="0"/>
              </a:rPr>
              <a:t> The WPSC is a program of the Foundation for Health Care Quality that acts as a neutral hub uniting a diverse range of healthcare stakeholders to achieve common patient safety goals. A member-based program, the WPSC is made up of 40+ organizations representing healthcare systems, associations, and advocacy groups across the state of Washington. Every two years, we choose a few major initiatives to focus our activities on that represent significant areas for growth in the patient safety and quality space.</a:t>
            </a:r>
          </a:p>
          <a:p>
            <a:pPr marL="0" marR="0">
              <a:lnSpc>
                <a:spcPct val="115000"/>
              </a:lnSpc>
              <a:spcBef>
                <a:spcPts val="500"/>
              </a:spcBef>
              <a:spcAft>
                <a:spcPts val="1000"/>
              </a:spcAft>
            </a:pPr>
            <a:endParaRPr lang="en-US" sz="1800" dirty="0">
              <a:effectLst/>
              <a:latin typeface="Calibri Light" panose="020F0302020204030204" pitchFamily="34" charset="0"/>
              <a:ea typeface="MS PGothic" panose="020B0600070205080204" pitchFamily="34" charset="-128"/>
              <a:cs typeface="Times New Roman" panose="02020603050405020304" pitchFamily="18" charset="0"/>
            </a:endParaRPr>
          </a:p>
          <a:p>
            <a:pPr marL="0" marR="0">
              <a:lnSpc>
                <a:spcPct val="115000"/>
              </a:lnSpc>
              <a:spcBef>
                <a:spcPts val="500"/>
              </a:spcBef>
              <a:spcAft>
                <a:spcPts val="1000"/>
              </a:spcAft>
            </a:pPr>
            <a:r>
              <a:rPr lang="en-US" sz="1800" b="1" dirty="0">
                <a:solidFill>
                  <a:srgbClr val="50B4C8"/>
                </a:solidFill>
                <a:effectLst/>
                <a:latin typeface="Calibri Light" panose="020F0302020204030204" pitchFamily="34" charset="0"/>
                <a:ea typeface="MS PGothic" panose="020B0600070205080204" pitchFamily="34" charset="-128"/>
                <a:cs typeface="Times New Roman" panose="02020603050405020304" pitchFamily="18" charset="0"/>
              </a:rPr>
              <a:t>Our workgroup:</a:t>
            </a:r>
            <a:r>
              <a:rPr lang="en-US" sz="1800" dirty="0">
                <a:solidFill>
                  <a:srgbClr val="50B4C8"/>
                </a:solidFill>
                <a:effectLst/>
                <a:latin typeface="Calibri Light" panose="020F0302020204030204" pitchFamily="34" charset="0"/>
                <a:ea typeface="MS PGothic" panose="020B0600070205080204" pitchFamily="34" charset="-128"/>
                <a:cs typeface="Times New Roman" panose="02020603050405020304" pitchFamily="18" charset="0"/>
              </a:rPr>
              <a:t> </a:t>
            </a:r>
            <a:r>
              <a:rPr lang="en-US" sz="1800" dirty="0">
                <a:effectLst/>
                <a:latin typeface="Calibri Light" panose="020F0302020204030204" pitchFamily="34" charset="0"/>
                <a:ea typeface="MS PGothic" panose="020B0600070205080204" pitchFamily="34" charset="-128"/>
                <a:cs typeface="Times New Roman" panose="02020603050405020304" pitchFamily="18" charset="0"/>
              </a:rPr>
              <a:t>The Psychological Safety Workgroup was created to develop tactics and tools to promote and encourage a culture where patients, families and healthcare team members are encouraged and empowered to speak up and address safety issues without fear of retaliation or hesitation. </a:t>
            </a:r>
          </a:p>
          <a:p>
            <a:endParaRPr lang="en-US" dirty="0"/>
          </a:p>
        </p:txBody>
      </p:sp>
      <p:sp>
        <p:nvSpPr>
          <p:cNvPr id="4" name="Slide Number Placeholder 3"/>
          <p:cNvSpPr>
            <a:spLocks noGrp="1"/>
          </p:cNvSpPr>
          <p:nvPr>
            <p:ph type="sldNum" sz="quarter" idx="5"/>
          </p:nvPr>
        </p:nvSpPr>
        <p:spPr/>
        <p:txBody>
          <a:bodyPr/>
          <a:lstStyle/>
          <a:p>
            <a:fld id="{86FEA77B-8C38-452D-AE96-AC1426FF00C0}" type="slidenum">
              <a:rPr lang="en-US" smtClean="0"/>
              <a:t>1</a:t>
            </a:fld>
            <a:endParaRPr lang="en-US"/>
          </a:p>
        </p:txBody>
      </p:sp>
    </p:spTree>
    <p:extLst>
      <p:ext uri="{BB962C8B-B14F-4D97-AF65-F5344CB8AC3E}">
        <p14:creationId xmlns:p14="http://schemas.microsoft.com/office/powerpoint/2010/main" val="168021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2</a:t>
            </a:fld>
            <a:endParaRPr lang="en-US"/>
          </a:p>
        </p:txBody>
      </p:sp>
    </p:spTree>
    <p:extLst>
      <p:ext uri="{BB962C8B-B14F-4D97-AF65-F5344CB8AC3E}">
        <p14:creationId xmlns:p14="http://schemas.microsoft.com/office/powerpoint/2010/main" val="227954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3</a:t>
            </a:fld>
            <a:endParaRPr lang="en-US"/>
          </a:p>
        </p:txBody>
      </p:sp>
    </p:spTree>
    <p:extLst>
      <p:ext uri="{BB962C8B-B14F-4D97-AF65-F5344CB8AC3E}">
        <p14:creationId xmlns:p14="http://schemas.microsoft.com/office/powerpoint/2010/main" val="353877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responsibility to provide safe care should primarily be borne by providers, healthcare organizations, and policymakers, not patients. However, patents can add an additional layer of “Swiss cheese” to safety layers” (</a:t>
            </a:r>
            <a:r>
              <a:rPr lang="en-US" b="0" dirty="0">
                <a:effectLst/>
                <a:latin typeface="+mn-lt"/>
                <a:ea typeface="Calibri" panose="020F0502020204030204" pitchFamily="34" charset="0"/>
                <a:cs typeface="Calibri" panose="020F0502020204030204" pitchFamily="34" charset="0"/>
              </a:rPr>
              <a:t>Wachter, 2018).</a:t>
            </a:r>
          </a:p>
          <a:p>
            <a:pPr marL="342900" indent="-342900">
              <a:buFont typeface="Arial" panose="020B0604020202020204" pitchFamily="34" charset="0"/>
              <a:buChar char="•"/>
            </a:pPr>
            <a:r>
              <a:rPr lang="en-US" dirty="0"/>
              <a:t>“It has been found that persons who positively voice their concerns are generally more satisfied with their workplace and exhibit more discretionary efforts to speak up” (</a:t>
            </a:r>
            <a:r>
              <a:rPr lang="en-US" dirty="0" err="1"/>
              <a:t>Okuyama</a:t>
            </a:r>
            <a:r>
              <a:rPr lang="en-US" dirty="0"/>
              <a:t> et al., 2014). Patients voicing concerns with positive response from staff could also lead to higher patient satisfaction. </a:t>
            </a:r>
          </a:p>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4</a:t>
            </a:fld>
            <a:endParaRPr lang="en-US"/>
          </a:p>
        </p:txBody>
      </p:sp>
    </p:spTree>
    <p:extLst>
      <p:ext uri="{BB962C8B-B14F-4D97-AF65-F5344CB8AC3E}">
        <p14:creationId xmlns:p14="http://schemas.microsoft.com/office/powerpoint/2010/main" val="297712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advocacy groups such as the Joint Commission have created campaigns to address ways to ensure patient safety. The Joint Commission created the “Speak Up” campaign to encourage and support patients in speaking up in all stages of their health care. </a:t>
            </a:r>
          </a:p>
        </p:txBody>
      </p:sp>
      <p:sp>
        <p:nvSpPr>
          <p:cNvPr id="4" name="Slide Number Placeholder 3"/>
          <p:cNvSpPr>
            <a:spLocks noGrp="1"/>
          </p:cNvSpPr>
          <p:nvPr>
            <p:ph type="sldNum" sz="quarter" idx="5"/>
          </p:nvPr>
        </p:nvSpPr>
        <p:spPr/>
        <p:txBody>
          <a:bodyPr/>
          <a:lstStyle/>
          <a:p>
            <a:fld id="{86FEA77B-8C38-452D-AE96-AC1426FF00C0}" type="slidenum">
              <a:rPr lang="en-US" smtClean="0"/>
              <a:t>5</a:t>
            </a:fld>
            <a:endParaRPr lang="en-US"/>
          </a:p>
        </p:txBody>
      </p:sp>
    </p:spTree>
    <p:extLst>
      <p:ext uri="{BB962C8B-B14F-4D97-AF65-F5344CB8AC3E}">
        <p14:creationId xmlns:p14="http://schemas.microsoft.com/office/powerpoint/2010/main" val="346671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6</a:t>
            </a:fld>
            <a:endParaRPr lang="en-US"/>
          </a:p>
        </p:txBody>
      </p:sp>
    </p:spTree>
    <p:extLst>
      <p:ext uri="{BB962C8B-B14F-4D97-AF65-F5344CB8AC3E}">
        <p14:creationId xmlns:p14="http://schemas.microsoft.com/office/powerpoint/2010/main" val="93265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8</a:t>
            </a:fld>
            <a:endParaRPr lang="en-US"/>
          </a:p>
        </p:txBody>
      </p:sp>
    </p:spTree>
    <p:extLst>
      <p:ext uri="{BB962C8B-B14F-4D97-AF65-F5344CB8AC3E}">
        <p14:creationId xmlns:p14="http://schemas.microsoft.com/office/powerpoint/2010/main" val="329271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Considerations</a:t>
            </a:r>
          </a:p>
          <a:p>
            <a:pPr rtl="0" fontAlgn="ctr"/>
            <a:r>
              <a:rPr lang="en-US" sz="1200" kern="1200" dirty="0">
                <a:solidFill>
                  <a:schemeClr val="tx1"/>
                </a:solidFill>
                <a:effectLst/>
                <a:latin typeface="+mn-lt"/>
                <a:ea typeface="+mn-ea"/>
                <a:cs typeface="+mn-cs"/>
              </a:rPr>
              <a:t>Feedback to patient of safety issue disposition</a:t>
            </a:r>
          </a:p>
          <a:p>
            <a:pPr rtl="0" fontAlgn="ctr"/>
            <a:r>
              <a:rPr lang="en-US" sz="1200" kern="1200" dirty="0">
                <a:solidFill>
                  <a:schemeClr val="tx1"/>
                </a:solidFill>
                <a:effectLst/>
                <a:latin typeface="+mn-lt"/>
                <a:ea typeface="+mn-ea"/>
                <a:cs typeface="+mn-cs"/>
              </a:rPr>
              <a:t>Incorporate a publicity campaign w/in institution to promote/encourage tool</a:t>
            </a:r>
          </a:p>
          <a:p>
            <a:pPr rtl="0" fontAlgn="ctr"/>
            <a:r>
              <a:rPr lang="en-US" sz="1200" kern="1200" dirty="0">
                <a:solidFill>
                  <a:schemeClr val="tx1"/>
                </a:solidFill>
                <a:effectLst/>
                <a:latin typeface="+mn-lt"/>
                <a:ea typeface="+mn-ea"/>
                <a:cs typeface="+mn-cs"/>
              </a:rPr>
              <a:t>Address fear of retaliation</a:t>
            </a:r>
          </a:p>
          <a:p>
            <a:pPr rtl="0" fontAlgn="ctr"/>
            <a:r>
              <a:rPr lang="en-US" sz="1200" kern="1200" dirty="0">
                <a:solidFill>
                  <a:schemeClr val="tx1"/>
                </a:solidFill>
                <a:effectLst/>
                <a:latin typeface="+mn-lt"/>
                <a:ea typeface="+mn-ea"/>
                <a:cs typeface="+mn-cs"/>
              </a:rPr>
              <a:t>Consider level of adoption of previous communication tools in institution (e.g. </a:t>
            </a:r>
            <a:r>
              <a:rPr lang="en-US" sz="1200" kern="1200" dirty="0" err="1">
                <a:solidFill>
                  <a:schemeClr val="tx1"/>
                </a:solidFill>
                <a:effectLst/>
                <a:latin typeface="+mn-lt"/>
                <a:ea typeface="+mn-ea"/>
                <a:cs typeface="+mn-cs"/>
              </a:rPr>
              <a:t>TeamStepps</a:t>
            </a:r>
            <a:r>
              <a:rPr lang="en-US" sz="1200" kern="1200" dirty="0">
                <a:solidFill>
                  <a:schemeClr val="tx1"/>
                </a:solidFill>
                <a:effectLst/>
                <a:latin typeface="+mn-lt"/>
                <a:ea typeface="+mn-ea"/>
                <a:cs typeface="+mn-cs"/>
              </a:rPr>
              <a:t>). If adoption isn’t widespread, it may be a barrier.</a:t>
            </a:r>
          </a:p>
          <a:p>
            <a:pPr rtl="0" fontAlgn="ctr"/>
            <a:r>
              <a:rPr lang="en-US" sz="1200" kern="1200" dirty="0">
                <a:solidFill>
                  <a:schemeClr val="tx1"/>
                </a:solidFill>
                <a:effectLst/>
                <a:latin typeface="+mn-lt"/>
                <a:ea typeface="+mn-ea"/>
                <a:cs typeface="+mn-cs"/>
              </a:rPr>
              <a:t>Inclusive, team approach is important. Include families, care givers, etc.</a:t>
            </a:r>
          </a:p>
          <a:p>
            <a:pPr rtl="0" fontAlgn="ctr"/>
            <a:r>
              <a:rPr lang="en-US" sz="1200" kern="1200" dirty="0">
                <a:solidFill>
                  <a:schemeClr val="tx1"/>
                </a:solidFill>
                <a:effectLst/>
                <a:latin typeface="+mn-lt"/>
                <a:ea typeface="+mn-ea"/>
                <a:cs typeface="+mn-cs"/>
              </a:rPr>
              <a:t>Patient age, state of mind and culture needs to be considered</a:t>
            </a:r>
          </a:p>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9</a:t>
            </a:fld>
            <a:endParaRPr lang="en-US"/>
          </a:p>
        </p:txBody>
      </p:sp>
    </p:spTree>
    <p:extLst>
      <p:ext uri="{BB962C8B-B14F-4D97-AF65-F5344CB8AC3E}">
        <p14:creationId xmlns:p14="http://schemas.microsoft.com/office/powerpoint/2010/main" val="296709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EA77B-8C38-452D-AE96-AC1426FF00C0}" type="slidenum">
              <a:rPr lang="en-US" smtClean="0"/>
              <a:t>10</a:t>
            </a:fld>
            <a:endParaRPr lang="en-US"/>
          </a:p>
        </p:txBody>
      </p:sp>
    </p:spTree>
    <p:extLst>
      <p:ext uri="{BB962C8B-B14F-4D97-AF65-F5344CB8AC3E}">
        <p14:creationId xmlns:p14="http://schemas.microsoft.com/office/powerpoint/2010/main" val="392418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609600" y="2679510"/>
            <a:ext cx="10972800" cy="914082"/>
          </a:xfrm>
          <a:prstGeom prst="rect">
            <a:avLst/>
          </a:prstGeom>
        </p:spPr>
        <p:txBody>
          <a:bodyPr/>
          <a:lstStyle>
            <a:lvl1pPr algn="l">
              <a:defRPr b="1">
                <a:solidFill>
                  <a:schemeClr val="tx1"/>
                </a:solidFill>
              </a:defRPr>
            </a:lvl1pPr>
          </a:lstStyle>
          <a:p>
            <a:r>
              <a:rPr lang="en-US" dirty="0"/>
              <a:t>Cover slide</a:t>
            </a:r>
          </a:p>
        </p:txBody>
      </p:sp>
      <p:sp>
        <p:nvSpPr>
          <p:cNvPr id="4" name="Text Placeholder 12"/>
          <p:cNvSpPr>
            <a:spLocks noGrp="1"/>
          </p:cNvSpPr>
          <p:nvPr>
            <p:ph type="body" sz="quarter" idx="10" hasCustomPrompt="1"/>
          </p:nvPr>
        </p:nvSpPr>
        <p:spPr>
          <a:xfrm>
            <a:off x="611717" y="3777107"/>
            <a:ext cx="9934363" cy="1892173"/>
          </a:xfrm>
          <a:prstGeom prst="rect">
            <a:avLst/>
          </a:prstGeom>
        </p:spPr>
        <p:txBody>
          <a:bodyPr/>
          <a:lstStyle>
            <a:lvl1pPr marL="0" indent="0">
              <a:buNone/>
              <a:defRPr b="0">
                <a:solidFill>
                  <a:schemeClr val="tx1"/>
                </a:solidFill>
              </a:defRPr>
            </a:lvl1pPr>
          </a:lstStyle>
          <a:p>
            <a:pPr lvl="0"/>
            <a:r>
              <a:rPr lang="en-US" dirty="0"/>
              <a:t>Subhead</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06399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Date Placeholder 12"/>
          <p:cNvSpPr>
            <a:spLocks noGrp="1"/>
          </p:cNvSpPr>
          <p:nvPr>
            <p:ph type="dt" sz="half" idx="13"/>
          </p:nvPr>
        </p:nvSpPr>
        <p:spPr>
          <a:xfrm>
            <a:off x="609600" y="6356351"/>
            <a:ext cx="2844800" cy="365125"/>
          </a:xfrm>
          <a:prstGeom prst="rect">
            <a:avLst/>
          </a:prstGeom>
        </p:spPr>
        <p:txBody>
          <a:bodyPr/>
          <a:lstStyle/>
          <a:p>
            <a:endParaRPr lang="en-US" dirty="0"/>
          </a:p>
        </p:txBody>
      </p:sp>
      <p:sp>
        <p:nvSpPr>
          <p:cNvPr id="14" name="Slide Number Placeholder 13"/>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9238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33565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717" y="2130426"/>
            <a:ext cx="10726843" cy="1124839"/>
          </a:xfrm>
          <a:prstGeom prst="rect">
            <a:avLst/>
          </a:prstGeom>
        </p:spPr>
        <p:txBody>
          <a:bodyPr/>
          <a:lstStyle>
            <a:lvl1pPr algn="l">
              <a:defRPr b="1">
                <a:solidFill>
                  <a:schemeClr val="tx1"/>
                </a:solidFill>
              </a:defRPr>
            </a:lvl1pPr>
          </a:lstStyle>
          <a:p>
            <a:r>
              <a:rPr lang="en-US" dirty="0"/>
              <a:t>Transition slide 1</a:t>
            </a:r>
          </a:p>
        </p:txBody>
      </p:sp>
      <p:sp>
        <p:nvSpPr>
          <p:cNvPr id="3" name="Subtitle 2"/>
          <p:cNvSpPr>
            <a:spLocks noGrp="1"/>
          </p:cNvSpPr>
          <p:nvPr>
            <p:ph type="subTitle" idx="1"/>
          </p:nvPr>
        </p:nvSpPr>
        <p:spPr>
          <a:xfrm>
            <a:off x="611717" y="3429000"/>
            <a:ext cx="9751483" cy="22098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40865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717" y="2130426"/>
            <a:ext cx="10726843" cy="1124839"/>
          </a:xfrm>
          <a:prstGeom prst="rect">
            <a:avLst/>
          </a:prstGeom>
        </p:spPr>
        <p:txBody>
          <a:bodyPr/>
          <a:lstStyle>
            <a:lvl1pPr algn="l">
              <a:defRPr b="1">
                <a:solidFill>
                  <a:schemeClr val="tx1"/>
                </a:solidFill>
              </a:defRPr>
            </a:lvl1pPr>
          </a:lstStyle>
          <a:p>
            <a:r>
              <a:rPr lang="en-US" dirty="0"/>
              <a:t>Transition slide 2</a:t>
            </a:r>
          </a:p>
        </p:txBody>
      </p:sp>
      <p:sp>
        <p:nvSpPr>
          <p:cNvPr id="3" name="Subtitle 2"/>
          <p:cNvSpPr>
            <a:spLocks noGrp="1"/>
          </p:cNvSpPr>
          <p:nvPr>
            <p:ph type="subTitle" idx="1"/>
          </p:nvPr>
        </p:nvSpPr>
        <p:spPr>
          <a:xfrm>
            <a:off x="611717" y="3429000"/>
            <a:ext cx="9751483" cy="22098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88469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717" y="1289178"/>
            <a:ext cx="10363200" cy="960247"/>
          </a:xfrm>
          <a:prstGeom prst="rect">
            <a:avLst/>
          </a:prstGeom>
        </p:spPr>
        <p:txBody>
          <a:bodyPr/>
          <a:lstStyle>
            <a:lvl1pPr algn="l">
              <a:defRPr b="1">
                <a:solidFill>
                  <a:schemeClr val="bg1"/>
                </a:solidFill>
              </a:defRPr>
            </a:lvl1pPr>
          </a:lstStyle>
          <a:p>
            <a:r>
              <a:rPr lang="en-US" dirty="0"/>
              <a:t>Alternate cover slide</a:t>
            </a:r>
          </a:p>
        </p:txBody>
      </p:sp>
      <p:sp>
        <p:nvSpPr>
          <p:cNvPr id="3" name="Subtitle 2"/>
          <p:cNvSpPr>
            <a:spLocks noGrp="1"/>
          </p:cNvSpPr>
          <p:nvPr>
            <p:ph type="subTitle" idx="1"/>
          </p:nvPr>
        </p:nvSpPr>
        <p:spPr>
          <a:xfrm>
            <a:off x="611717" y="2359152"/>
            <a:ext cx="8534400" cy="175260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7510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94626"/>
          </a:xfrm>
          <a:prstGeom prst="rect">
            <a:avLst/>
          </a:prstGeom>
        </p:spPr>
        <p:txBody>
          <a:bodyPr/>
          <a:lstStyle>
            <a:lvl1pPr>
              <a:defRPr sz="4000"/>
            </a:lvl1pPr>
          </a:lstStyle>
          <a:p>
            <a:r>
              <a:rPr lang="en-US" dirty="0"/>
              <a:t>Headline</a:t>
            </a:r>
          </a:p>
        </p:txBody>
      </p:sp>
      <p:sp>
        <p:nvSpPr>
          <p:cNvPr id="9"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0" name="Date Placeholder 9"/>
          <p:cNvSpPr>
            <a:spLocks noGrp="1"/>
          </p:cNvSpPr>
          <p:nvPr>
            <p:ph type="dt" sz="half" idx="13"/>
          </p:nvPr>
        </p:nvSpPr>
        <p:spPr>
          <a:xfrm>
            <a:off x="609600" y="6356351"/>
            <a:ext cx="2844800" cy="365125"/>
          </a:xfrm>
          <a:prstGeom prst="rect">
            <a:avLst/>
          </a:prstGeom>
        </p:spPr>
        <p:txBody>
          <a:bodyPr/>
          <a:lstStyle/>
          <a:p>
            <a:endParaRPr lang="en-US" dirty="0"/>
          </a:p>
        </p:txBody>
      </p:sp>
      <p:sp>
        <p:nvSpPr>
          <p:cNvPr id="11" name="Slide Number Placeholder 10"/>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3896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46875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94626"/>
          </a:xfrm>
          <a:prstGeom prst="rect">
            <a:avLst/>
          </a:prstGeom>
        </p:spPr>
        <p:txBody>
          <a:bodyPr/>
          <a:lstStyle>
            <a:lvl1pPr>
              <a:defRPr sz="4000"/>
            </a:lvl1pPr>
          </a:lstStyle>
          <a:p>
            <a:r>
              <a:rPr lang="en-US" dirty="0"/>
              <a:t>Headline</a:t>
            </a:r>
          </a:p>
        </p:txBody>
      </p:sp>
      <p:cxnSp>
        <p:nvCxnSpPr>
          <p:cNvPr id="7" name="Straight Connector 6"/>
          <p:cNvCxnSpPr/>
          <p:nvPr userDrawn="1"/>
        </p:nvCxnSpPr>
        <p:spPr>
          <a:xfrm>
            <a:off x="611717" y="997094"/>
            <a:ext cx="10970683" cy="0"/>
          </a:xfrm>
          <a:prstGeom prst="line">
            <a:avLst/>
          </a:prstGeom>
          <a:ln w="508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0" name="Date Placeholder 9"/>
          <p:cNvSpPr>
            <a:spLocks noGrp="1"/>
          </p:cNvSpPr>
          <p:nvPr>
            <p:ph type="dt" sz="half" idx="13"/>
          </p:nvPr>
        </p:nvSpPr>
        <p:spPr>
          <a:xfrm>
            <a:off x="609600" y="6356351"/>
            <a:ext cx="2844800" cy="365125"/>
          </a:xfrm>
          <a:prstGeom prst="rect">
            <a:avLst/>
          </a:prstGeom>
        </p:spPr>
        <p:txBody>
          <a:bodyPr/>
          <a:lstStyle/>
          <a:p>
            <a:endParaRPr lang="en-US" dirty="0"/>
          </a:p>
        </p:txBody>
      </p:sp>
      <p:sp>
        <p:nvSpPr>
          <p:cNvPr id="11" name="Slide Number Placeholder 10"/>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84522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36315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31837"/>
          </a:xfrm>
          <a:prstGeom prst="rect">
            <a:avLst/>
          </a:prstGeom>
        </p:spPr>
        <p:txBody>
          <a:bodyPr/>
          <a:lstStyle>
            <a:lvl1pPr>
              <a:defRPr sz="4000"/>
            </a:lvl1pPr>
          </a:lstStyle>
          <a:p>
            <a:r>
              <a:rPr lang="en-US" dirty="0"/>
              <a:t>Headline</a:t>
            </a:r>
          </a:p>
        </p:txBody>
      </p:sp>
      <p:sp>
        <p:nvSpPr>
          <p:cNvPr id="10"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1" name="Date Placeholder 10"/>
          <p:cNvSpPr>
            <a:spLocks noGrp="1"/>
          </p:cNvSpPr>
          <p:nvPr>
            <p:ph type="dt" sz="half" idx="13"/>
          </p:nvPr>
        </p:nvSpPr>
        <p:spPr>
          <a:xfrm>
            <a:off x="609600" y="6356351"/>
            <a:ext cx="2844800" cy="365125"/>
          </a:xfrm>
          <a:prstGeom prst="rect">
            <a:avLst/>
          </a:prstGeom>
        </p:spPr>
        <p:txBody>
          <a:bodyPr/>
          <a:lstStyle/>
          <a:p>
            <a:endParaRPr lang="en-US" dirty="0"/>
          </a:p>
        </p:txBody>
      </p:sp>
      <p:sp>
        <p:nvSpPr>
          <p:cNvPr id="12" name="Slide Number Placeholder 11"/>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65311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Date Placeholder 10"/>
          <p:cNvSpPr>
            <a:spLocks noGrp="1"/>
          </p:cNvSpPr>
          <p:nvPr>
            <p:ph type="dt" sz="half" idx="13"/>
          </p:nvPr>
        </p:nvSpPr>
        <p:spPr>
          <a:xfrm>
            <a:off x="609600" y="6356351"/>
            <a:ext cx="2844800" cy="365125"/>
          </a:xfrm>
          <a:prstGeom prst="rect">
            <a:avLst/>
          </a:prstGeom>
        </p:spPr>
        <p:txBody>
          <a:bodyPr/>
          <a:lstStyle/>
          <a:p>
            <a:endParaRPr lang="en-US" dirty="0"/>
          </a:p>
        </p:txBody>
      </p:sp>
      <p:sp>
        <p:nvSpPr>
          <p:cNvPr id="12" name="Slide Number Placeholder 11"/>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20909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274639"/>
            <a:ext cx="10972800" cy="731837"/>
          </a:xfrm>
          <a:prstGeom prst="rect">
            <a:avLst/>
          </a:prstGeom>
        </p:spPr>
        <p:txBody>
          <a:bodyPr vert="horz" lIns="91440" tIns="45720" rIns="91440" bIns="45720" rtlCol="0" anchor="ctr">
            <a:normAutofit/>
          </a:bodyPr>
          <a:lstStyle>
            <a:lvl1pPr>
              <a:defRPr sz="4000"/>
            </a:lvl1pPr>
          </a:lstStyle>
          <a:p>
            <a:r>
              <a:rPr lang="en-US" dirty="0"/>
              <a:t>Headline</a:t>
            </a:r>
          </a:p>
        </p:txBody>
      </p:sp>
      <p:sp>
        <p:nvSpPr>
          <p:cNvPr id="12" name="Text Placeholder 8"/>
          <p:cNvSpPr>
            <a:spLocks noGrp="1"/>
          </p:cNvSpPr>
          <p:nvPr>
            <p:ph type="body" sz="quarter" idx="12" hasCustomPrompt="1"/>
          </p:nvPr>
        </p:nvSpPr>
        <p:spPr>
          <a:xfrm>
            <a:off x="611717" y="1289050"/>
            <a:ext cx="10970683" cy="4014788"/>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Content goes here</a:t>
            </a:r>
          </a:p>
        </p:txBody>
      </p:sp>
      <p:sp>
        <p:nvSpPr>
          <p:cNvPr id="14" name="Slide Number Placeholder 13"/>
          <p:cNvSpPr>
            <a:spLocks noGrp="1"/>
          </p:cNvSpPr>
          <p:nvPr>
            <p:ph type="sldNum" sz="quarter" idx="14"/>
          </p:nvPr>
        </p:nvSpPr>
        <p:spPr/>
        <p:txBody>
          <a:body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1519613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4274909" cy="2831434"/>
          </a:xfrm>
          <a:prstGeom prst="rect">
            <a:avLst/>
          </a:prstGeom>
        </p:spPr>
      </p:pic>
      <p:sp>
        <p:nvSpPr>
          <p:cNvPr id="4"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43483628"/>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Tree>
    <p:extLst>
      <p:ext uri="{BB962C8B-B14F-4D97-AF65-F5344CB8AC3E}">
        <p14:creationId xmlns:p14="http://schemas.microsoft.com/office/powerpoint/2010/main" val="1808011806"/>
      </p:ext>
    </p:extLst>
  </p:cSld>
  <p:clrMap bg1="lt1" tx1="dk1" bg2="lt2" tx2="dk2" accent1="accent1" accent2="accent2" accent3="accent3" accent4="accent4" accent5="accent5" accent6="accent6" hlink="hlink" folHlink="folHlink"/>
  <p:sldLayoutIdLst>
    <p:sldLayoutId id="2147483671"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Tree>
    <p:extLst>
      <p:ext uri="{BB962C8B-B14F-4D97-AF65-F5344CB8AC3E}">
        <p14:creationId xmlns:p14="http://schemas.microsoft.com/office/powerpoint/2010/main" val="2234356005"/>
      </p:ext>
    </p:extLst>
  </p:cSld>
  <p:clrMap bg1="lt1" tx1="dk1" bg2="lt2" tx2="dk2" accent1="accent1" accent2="accent2" accent3="accent3" accent4="accent4" accent5="accent5" accent6="accent6" hlink="hlink" folHlink="folHlink"/>
  <p:sldLayoutIdLst>
    <p:sldLayoutId id="2147483665" r:id="rId1"/>
    <p:sldLayoutId id="214748367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Tree>
    <p:extLst>
      <p:ext uri="{BB962C8B-B14F-4D97-AF65-F5344CB8AC3E}">
        <p14:creationId xmlns:p14="http://schemas.microsoft.com/office/powerpoint/2010/main" val="744668129"/>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FFC72C"/>
                </a:solidFill>
              </a:rPr>
              <a:t>QI Work Product CONFIDENTIAL &amp; PROTECTED </a:t>
            </a:r>
          </a:p>
          <a:p>
            <a:pPr>
              <a:defRPr/>
            </a:pPr>
            <a:r>
              <a:rPr lang="en-US" sz="1000" dirty="0">
                <a:solidFill>
                  <a:srgbClr val="FFC72C"/>
                </a:solidFill>
              </a:rPr>
              <a:t>pursuant to RCW 4.24.240-250 &amp; RCW 70.41.200</a:t>
            </a:r>
          </a:p>
          <a:p>
            <a:pPr>
              <a:defRPr/>
            </a:pPr>
            <a:endParaRPr lang="en-US" sz="1000" dirty="0">
              <a:solidFill>
                <a:srgbClr val="FFC72C"/>
              </a:solidFill>
            </a:endParaRPr>
          </a:p>
        </p:txBody>
      </p:sp>
    </p:spTree>
    <p:extLst>
      <p:ext uri="{BB962C8B-B14F-4D97-AF65-F5344CB8AC3E}">
        <p14:creationId xmlns:p14="http://schemas.microsoft.com/office/powerpoint/2010/main" val="210873522"/>
      </p:ext>
    </p:extLst>
  </p:cSld>
  <p:clrMap bg1="lt1" tx1="dk1" bg2="lt2" tx2="dk2" accent1="accent1" accent2="accent2" accent3="accent3" accent4="accent4" accent5="accent5" accent6="accent6" hlink="hlink" folHlink="folHlink"/>
  <p:sldLayoutIdLst>
    <p:sldLayoutId id="2147483666" r:id="rId1"/>
    <p:sldLayoutId id="2147483677"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8FB1F62E-43B9-4266-8CFA-7231E975B243}" type="slidenum">
              <a:rPr lang="en-US" smtClean="0"/>
              <a:pPr/>
              <a:t>‹#›</a:t>
            </a:fld>
            <a:endParaRPr lang="en-US" dirty="0"/>
          </a:p>
        </p:txBody>
      </p:sp>
      <p:sp>
        <p:nvSpPr>
          <p:cNvPr id="5"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FFC72C"/>
                </a:solidFill>
              </a:rPr>
              <a:t>QI Work Product CONFIDENTIAL &amp; PROTECTED </a:t>
            </a:r>
          </a:p>
          <a:p>
            <a:pPr>
              <a:defRPr/>
            </a:pPr>
            <a:r>
              <a:rPr lang="en-US" sz="1000" dirty="0">
                <a:solidFill>
                  <a:srgbClr val="FFC72C"/>
                </a:solidFill>
              </a:rPr>
              <a:t>pursuant to RCW 4.24.240-250 &amp; RCW 70.41.200</a:t>
            </a:r>
          </a:p>
          <a:p>
            <a:pPr>
              <a:defRPr/>
            </a:pPr>
            <a:endParaRPr lang="en-US" sz="1000" dirty="0">
              <a:solidFill>
                <a:srgbClr val="FFC72C"/>
              </a:solidFill>
            </a:endParaRPr>
          </a:p>
        </p:txBody>
      </p:sp>
    </p:spTree>
    <p:extLst>
      <p:ext uri="{BB962C8B-B14F-4D97-AF65-F5344CB8AC3E}">
        <p14:creationId xmlns:p14="http://schemas.microsoft.com/office/powerpoint/2010/main" val="3633524430"/>
      </p:ext>
    </p:extLst>
  </p:cSld>
  <p:clrMap bg1="lt1" tx1="dk1" bg2="lt2" tx2="dk2" accent1="accent1" accent2="accent2" accent3="accent3" accent4="accent4" accent5="accent5" accent6="accent6" hlink="hlink" folHlink="folHlink"/>
  <p:sldLayoutIdLst>
    <p:sldLayoutId id="2147483667" r:id="rId1"/>
    <p:sldLayoutId id="2147483678"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42888311"/>
      </p:ext>
    </p:extLst>
  </p:cSld>
  <p:clrMap bg1="lt1" tx1="dk1" bg2="lt2" tx2="dk2" accent1="accent1" accent2="accent2" accent3="accent3" accent4="accent4" accent5="accent5" accent6="accent6" hlink="hlink" folHlink="folHlink"/>
  <p:sldLayoutIdLst>
    <p:sldLayoutId id="2147483654" r:id="rId1"/>
  </p:sldLayoutIdLst>
  <p:hf hdr="0" ftr="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3151545573"/>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3"/>
          <p:cNvSpPr txBox="1">
            <a:spLocks/>
          </p:cNvSpPr>
          <p:nvPr userDrawn="1"/>
        </p:nvSpPr>
        <p:spPr>
          <a:xfrm>
            <a:off x="0" y="6466482"/>
            <a:ext cx="3675797" cy="4119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t>QI Work Product CONFIDENTIAL &amp; PROTECTED </a:t>
            </a:r>
          </a:p>
          <a:p>
            <a:pPr>
              <a:defRPr/>
            </a:pPr>
            <a:r>
              <a:rPr lang="en-US" sz="1000" dirty="0"/>
              <a:t>pursuant to RCW 4.24.240-250 &amp; RCW 70.41.200</a:t>
            </a:r>
          </a:p>
          <a:p>
            <a:pPr>
              <a:defRPr/>
            </a:pPr>
            <a:endParaRPr lang="en-US" sz="1000" dirty="0"/>
          </a:p>
        </p:txBody>
      </p:sp>
      <p:sp>
        <p:nvSpPr>
          <p:cNvPr id="4"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a:t>
            </a:fld>
            <a:endParaRPr lang="en-US" dirty="0"/>
          </a:p>
        </p:txBody>
      </p:sp>
    </p:spTree>
    <p:extLst>
      <p:ext uri="{BB962C8B-B14F-4D97-AF65-F5344CB8AC3E}">
        <p14:creationId xmlns:p14="http://schemas.microsoft.com/office/powerpoint/2010/main" val="2954470892"/>
      </p:ext>
    </p:extLst>
  </p:cSld>
  <p:clrMap bg1="lt1" tx1="dk1" bg2="lt2" tx2="dk2" accent1="accent1" accent2="accent2" accent3="accent3" accent4="accent4" accent5="accent5" accent6="accent6" hlink="hlink" folHlink="folHlink"/>
  <p:sldLayoutIdLst>
    <p:sldLayoutId id="214748367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jointcommission.org/en/resources/for-consumers/speak-up-campaign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hyperlink" Target="https://doi.org/10.1186/1472-6963-14-6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marR="0">
              <a:lnSpc>
                <a:spcPct val="115000"/>
              </a:lnSpc>
              <a:spcBef>
                <a:spcPts val="1000"/>
              </a:spcBef>
              <a:spcAft>
                <a:spcPts val="0"/>
              </a:spcAft>
            </a:pPr>
            <a:r>
              <a:rPr lang="en-US" sz="4000" b="1" dirty="0">
                <a:solidFill>
                  <a:schemeClr val="bg2"/>
                </a:solidFill>
                <a:effectLst/>
                <a:ea typeface="MS PGothic" panose="020B0600070205080204" pitchFamily="34" charset="-128"/>
                <a:cs typeface="Times New Roman" panose="02020603050405020304" pitchFamily="18" charset="0"/>
              </a:rPr>
              <a:t>Patient Speak Up for Safety – A Pilot Project</a:t>
            </a:r>
            <a:endParaRPr lang="en-US" sz="4000" b="1" cap="all" spc="50" dirty="0">
              <a:solidFill>
                <a:schemeClr val="bg2"/>
              </a:solidFill>
              <a:effectLst/>
              <a:cs typeface="Times New Roman" panose="02020603050405020304" pitchFamily="18" charset="0"/>
            </a:endParaRPr>
          </a:p>
        </p:txBody>
      </p:sp>
      <p:sp>
        <p:nvSpPr>
          <p:cNvPr id="3" name="Subtitle 2"/>
          <p:cNvSpPr>
            <a:spLocks noGrp="1"/>
          </p:cNvSpPr>
          <p:nvPr>
            <p:ph type="subTitle" idx="1"/>
          </p:nvPr>
        </p:nvSpPr>
        <p:spPr>
          <a:xfrm>
            <a:off x="611717" y="2654516"/>
            <a:ext cx="8534400" cy="1954060"/>
          </a:xfrm>
        </p:spPr>
        <p:txBody>
          <a:bodyPr/>
          <a:lstStyle/>
          <a:p>
            <a:pPr marL="0" marR="0">
              <a:lnSpc>
                <a:spcPct val="107000"/>
              </a:lnSpc>
              <a:spcBef>
                <a:spcPts val="0"/>
              </a:spcBef>
              <a:spcAft>
                <a:spcPts val="0"/>
              </a:spcAft>
            </a:pPr>
            <a:r>
              <a:rPr lang="en-US" sz="2400" dirty="0">
                <a:effectLst/>
                <a:ea typeface="MS PGothic" panose="020B0600070205080204" pitchFamily="34" charset="-128"/>
                <a:cs typeface="Times New Roman" panose="02020603050405020304" pitchFamily="18" charset="0"/>
              </a:rPr>
              <a:t>Leila Amin, </a:t>
            </a:r>
            <a:r>
              <a:rPr lang="en-US" sz="2400" i="1" dirty="0">
                <a:effectLst/>
                <a:ea typeface="MS PGothic" panose="020B0600070205080204" pitchFamily="34" charset="-128"/>
                <a:cs typeface="Times New Roman" panose="02020603050405020304" pitchFamily="18" charset="0"/>
              </a:rPr>
              <a:t>Associate Director Quality and Patient Safety</a:t>
            </a:r>
          </a:p>
          <a:p>
            <a:pPr marL="0" marR="0">
              <a:lnSpc>
                <a:spcPct val="107000"/>
              </a:lnSpc>
              <a:spcBef>
                <a:spcPts val="0"/>
              </a:spcBef>
              <a:spcAft>
                <a:spcPts val="0"/>
              </a:spcAft>
            </a:pPr>
            <a:r>
              <a:rPr lang="en-US" sz="2400" dirty="0">
                <a:ea typeface="MS PGothic" panose="020B0600070205080204" pitchFamily="34" charset="-128"/>
                <a:cs typeface="Times New Roman" panose="02020603050405020304" pitchFamily="18" charset="0"/>
              </a:rPr>
              <a:t>Sarah </a:t>
            </a:r>
            <a:r>
              <a:rPr lang="en-US" sz="2400" dirty="0" err="1">
                <a:ea typeface="MS PGothic" panose="020B0600070205080204" pitchFamily="34" charset="-128"/>
                <a:cs typeface="Times New Roman" panose="02020603050405020304" pitchFamily="18" charset="0"/>
              </a:rPr>
              <a:t>Jaaskalinen</a:t>
            </a:r>
            <a:r>
              <a:rPr lang="en-US" sz="2400" dirty="0">
                <a:ea typeface="MS PGothic" panose="020B0600070205080204" pitchFamily="34" charset="-128"/>
                <a:cs typeface="Times New Roman" panose="02020603050405020304" pitchFamily="18" charset="0"/>
              </a:rPr>
              <a:t>, </a:t>
            </a:r>
            <a:r>
              <a:rPr lang="en-US" sz="2400" i="1" dirty="0">
                <a:ea typeface="MS PGothic" panose="020B0600070205080204" pitchFamily="34" charset="-128"/>
                <a:cs typeface="Times New Roman" panose="02020603050405020304" pitchFamily="18" charset="0"/>
              </a:rPr>
              <a:t>Quality and Patient Safety Program Manager</a:t>
            </a:r>
          </a:p>
          <a:p>
            <a:pPr marL="0" marR="0">
              <a:lnSpc>
                <a:spcPct val="107000"/>
              </a:lnSpc>
              <a:spcBef>
                <a:spcPts val="0"/>
              </a:spcBef>
              <a:spcAft>
                <a:spcPts val="0"/>
              </a:spcAft>
            </a:pPr>
            <a:endParaRPr lang="en-US" sz="2400" i="1" dirty="0">
              <a:effectLst/>
              <a:ea typeface="MS PGothic" panose="020B0600070205080204" pitchFamily="34" charset="-128"/>
              <a:cs typeface="Times New Roman" panose="02020603050405020304" pitchFamily="18" charset="0"/>
            </a:endParaRPr>
          </a:p>
          <a:p>
            <a:pPr marL="0" marR="0">
              <a:lnSpc>
                <a:spcPct val="107000"/>
              </a:lnSpc>
              <a:spcBef>
                <a:spcPts val="0"/>
              </a:spcBef>
              <a:spcAft>
                <a:spcPts val="0"/>
              </a:spcAft>
            </a:pPr>
            <a:r>
              <a:rPr lang="en-US" sz="2400" dirty="0">
                <a:effectLst/>
                <a:ea typeface="MS PGothic" panose="020B0600070205080204" pitchFamily="34" charset="-128"/>
                <a:cs typeface="Times New Roman" panose="02020603050405020304" pitchFamily="18" charset="0"/>
              </a:rPr>
              <a:t>Nov. 12, SCCA Patient Family Advisory Committee</a:t>
            </a:r>
          </a:p>
          <a:p>
            <a:pPr marL="0" marR="0">
              <a:lnSpc>
                <a:spcPct val="107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7713F4-41AE-4D6A-855B-6151D4E2A3AF}"/>
              </a:ext>
            </a:extLst>
          </p:cNvPr>
          <p:cNvSpPr txBox="1"/>
          <p:nvPr/>
        </p:nvSpPr>
        <p:spPr>
          <a:xfrm>
            <a:off x="275573" y="5586608"/>
            <a:ext cx="6563638" cy="962058"/>
          </a:xfrm>
          <a:prstGeom prst="rect">
            <a:avLst/>
          </a:prstGeom>
          <a:noFill/>
        </p:spPr>
        <p:txBody>
          <a:bodyPr wrap="square" rtlCol="0">
            <a:spAutoFit/>
          </a:bodyPr>
          <a:lstStyle/>
          <a:p>
            <a:pPr>
              <a:lnSpc>
                <a:spcPct val="107000"/>
              </a:lnSpc>
            </a:pPr>
            <a:r>
              <a:rPr lang="en-US" i="1" dirty="0">
                <a:ea typeface="Calibri" panose="020F0502020204030204" pitchFamily="34" charset="0"/>
                <a:cs typeface="Times New Roman" panose="02020603050405020304" pitchFamily="18" charset="0"/>
              </a:rPr>
              <a:t>Representing The Washington Patient Safety Coalition and the </a:t>
            </a:r>
          </a:p>
          <a:p>
            <a:pPr>
              <a:lnSpc>
                <a:spcPct val="107000"/>
              </a:lnSpc>
            </a:pPr>
            <a:r>
              <a:rPr lang="en-US" i="1" dirty="0">
                <a:ea typeface="MS PGothic" panose="020B0600070205080204" pitchFamily="34" charset="-128"/>
                <a:cs typeface="Times New Roman" panose="02020603050405020304" pitchFamily="18" charset="0"/>
              </a:rPr>
              <a:t>Psychological Safety Workgroup </a:t>
            </a:r>
            <a:endParaRPr lang="en-US" b="1" i="1" dirty="0">
              <a:ea typeface="MS PGothic" panose="020B0600070205080204" pitchFamily="34"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96710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028" y="1271588"/>
            <a:ext cx="8154247" cy="5184775"/>
          </a:xfrm>
        </p:spPr>
        <p:txBody>
          <a:bodyPr/>
          <a:lstStyle/>
          <a:p>
            <a:pPr marL="0" marR="0">
              <a:lnSpc>
                <a:spcPct val="107000"/>
              </a:lnSpc>
              <a:spcBef>
                <a:spcPts val="0"/>
              </a:spcBef>
              <a:spcAft>
                <a:spcPts val="800"/>
              </a:spcAft>
            </a:pPr>
            <a:r>
              <a:rPr lang="en-US" sz="4000" b="1" dirty="0">
                <a:solidFill>
                  <a:schemeClr val="bg2"/>
                </a:solidFill>
                <a:effectLst/>
                <a:ea typeface="Calibri" panose="020F0502020204030204" pitchFamily="34" charset="0"/>
                <a:cs typeface="Calibri" panose="020F0502020204030204" pitchFamily="34" charset="0"/>
              </a:rPr>
              <a:t>References:</a:t>
            </a:r>
            <a:br>
              <a:rPr lang="en-US" sz="2000" b="0" dirty="0">
                <a:effectLst/>
                <a:latin typeface="+mn-lt"/>
                <a:ea typeface="Calibri" panose="020F0502020204030204" pitchFamily="34" charset="0"/>
                <a:cs typeface="Calibri" panose="020F0502020204030204" pitchFamily="34" charset="0"/>
              </a:rPr>
            </a:br>
            <a:r>
              <a:rPr lang="en-US" sz="1800" b="0" u="sng" dirty="0">
                <a:effectLst/>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https://www.jointcommission.org/en/resources/for-consumers/speak-up-campaigns/</a:t>
            </a:r>
            <a:br>
              <a:rPr lang="en-US" sz="1800" b="0" dirty="0">
                <a:effectLst/>
                <a:latin typeface="+mn-lt"/>
                <a:ea typeface="Calibri" panose="020F0502020204030204" pitchFamily="34" charset="0"/>
                <a:cs typeface="Times New Roman" panose="02020603050405020304" pitchFamily="18" charset="0"/>
              </a:rPr>
            </a:br>
            <a:br>
              <a:rPr lang="en-US" sz="1800" b="0" dirty="0">
                <a:effectLst/>
                <a:latin typeface="+mn-lt"/>
                <a:ea typeface="Calibri" panose="020F0502020204030204" pitchFamily="34" charset="0"/>
                <a:cs typeface="Times New Roman" panose="02020603050405020304" pitchFamily="18" charset="0"/>
              </a:rPr>
            </a:br>
            <a:r>
              <a:rPr lang="en-US" sz="1800" b="0" dirty="0" err="1">
                <a:effectLst/>
                <a:latin typeface="+mn-lt"/>
                <a:ea typeface="Calibri" panose="020F0502020204030204" pitchFamily="34" charset="0"/>
                <a:cs typeface="Times New Roman" panose="02020603050405020304" pitchFamily="18" charset="0"/>
              </a:rPr>
              <a:t>Mazor</a:t>
            </a:r>
            <a:r>
              <a:rPr lang="en-US" sz="1800" b="0" dirty="0">
                <a:effectLst/>
                <a:latin typeface="+mn-lt"/>
                <a:ea typeface="Calibri" panose="020F0502020204030204" pitchFamily="34" charset="0"/>
                <a:cs typeface="Times New Roman" panose="02020603050405020304" pitchFamily="18" charset="0"/>
              </a:rPr>
              <a:t>, Kathleen M., et al. "Speak up! Addressing the paradox plaguing patient-	centered 	care." (2016): 618-619.</a:t>
            </a:r>
            <a:br>
              <a:rPr lang="en-US" sz="1800" b="0" dirty="0">
                <a:effectLst/>
                <a:latin typeface="+mn-lt"/>
                <a:ea typeface="Calibri" panose="020F0502020204030204" pitchFamily="34" charset="0"/>
                <a:cs typeface="Times New Roman" panose="02020603050405020304" pitchFamily="18" charset="0"/>
              </a:rPr>
            </a:br>
            <a:br>
              <a:rPr lang="en-US" sz="1800" b="0" dirty="0">
                <a:effectLst/>
                <a:latin typeface="+mn-lt"/>
                <a:ea typeface="Calibri" panose="020F0502020204030204" pitchFamily="34" charset="0"/>
                <a:cs typeface="Times New Roman" panose="02020603050405020304" pitchFamily="18" charset="0"/>
              </a:rPr>
            </a:br>
            <a:r>
              <a:rPr lang="en-US" sz="1800" b="0" dirty="0" err="1">
                <a:effectLst/>
                <a:latin typeface="+mn-lt"/>
                <a:ea typeface="Calibri" panose="020F0502020204030204" pitchFamily="34" charset="0"/>
                <a:cs typeface="Times New Roman" panose="02020603050405020304" pitchFamily="18" charset="0"/>
              </a:rPr>
              <a:t>Okuyama</a:t>
            </a:r>
            <a:r>
              <a:rPr lang="en-US" sz="1800" b="0" dirty="0">
                <a:effectLst/>
                <a:latin typeface="+mn-lt"/>
                <a:ea typeface="Calibri" panose="020F0502020204030204" pitchFamily="34" charset="0"/>
                <a:cs typeface="Times New Roman" panose="02020603050405020304" pitchFamily="18" charset="0"/>
              </a:rPr>
              <a:t>, A., Wagner, C. &amp; </a:t>
            </a:r>
            <a:r>
              <a:rPr lang="en-US" sz="1800" b="0" dirty="0" err="1">
                <a:effectLst/>
                <a:latin typeface="+mn-lt"/>
                <a:ea typeface="Calibri" panose="020F0502020204030204" pitchFamily="34" charset="0"/>
                <a:cs typeface="Times New Roman" panose="02020603050405020304" pitchFamily="18" charset="0"/>
              </a:rPr>
              <a:t>Bijnen</a:t>
            </a:r>
            <a:r>
              <a:rPr lang="en-US" sz="1800" b="0" dirty="0">
                <a:effectLst/>
                <a:latin typeface="+mn-lt"/>
                <a:ea typeface="Calibri" panose="020F0502020204030204" pitchFamily="34" charset="0"/>
                <a:cs typeface="Times New Roman" panose="02020603050405020304" pitchFamily="18" charset="0"/>
              </a:rPr>
              <a:t>, B. Speaking up for patient safety by hospital-based 	health care professionals: a literature review. </a:t>
            </a:r>
            <a:r>
              <a:rPr lang="en-US" sz="1800" b="0" i="1" dirty="0">
                <a:effectLst/>
                <a:latin typeface="+mn-lt"/>
                <a:ea typeface="Calibri" panose="020F0502020204030204" pitchFamily="34" charset="0"/>
                <a:cs typeface="Times New Roman" panose="02020603050405020304" pitchFamily="18" charset="0"/>
              </a:rPr>
              <a:t>BMC Health Serv Res</a:t>
            </a:r>
            <a:r>
              <a:rPr lang="en-US" sz="1800" b="0" dirty="0">
                <a:effectLst/>
                <a:latin typeface="+mn-lt"/>
                <a:ea typeface="Calibri" panose="020F0502020204030204" pitchFamily="34" charset="0"/>
                <a:cs typeface="Times New Roman" panose="02020603050405020304" pitchFamily="18" charset="0"/>
              </a:rPr>
              <a:t> 14, 61 	(2014). </a:t>
            </a:r>
            <a:r>
              <a:rPr lang="en-US" sz="1800" b="0" u="sng" dirty="0">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https://doi.org/10.1186/1472-6963-14-61</a:t>
            </a:r>
            <a:br>
              <a:rPr lang="en-US" sz="1800" b="0" dirty="0">
                <a:effectLst/>
                <a:latin typeface="+mn-lt"/>
                <a:ea typeface="Calibri" panose="020F0502020204030204" pitchFamily="34" charset="0"/>
                <a:cs typeface="Times New Roman" panose="02020603050405020304" pitchFamily="18" charset="0"/>
              </a:rPr>
            </a:br>
            <a:br>
              <a:rPr lang="en-US" sz="1800" b="0" dirty="0">
                <a:effectLst/>
                <a:latin typeface="+mn-lt"/>
                <a:ea typeface="Calibri" panose="020F0502020204030204" pitchFamily="34" charset="0"/>
                <a:cs typeface="Times New Roman" panose="02020603050405020304" pitchFamily="18" charset="0"/>
              </a:rPr>
            </a:br>
            <a:r>
              <a:rPr lang="en-US" sz="1800" b="0" dirty="0">
                <a:effectLst/>
                <a:latin typeface="+mn-lt"/>
                <a:ea typeface="Calibri" panose="020F0502020204030204" pitchFamily="34" charset="0"/>
                <a:cs typeface="Calibri" panose="020F0502020204030204" pitchFamily="34" charset="0"/>
              </a:rPr>
              <a:t>Wachter, R. M., &amp; Gupta, K. (2018). Understanding patient safety.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sp>
        <p:nvSpPr>
          <p:cNvPr id="5" name="Slide Number Placeholder 5"/>
          <p:cNvSpPr>
            <a:spLocks noGrp="1"/>
          </p:cNvSpPr>
          <p:nvPr>
            <p:ph type="sldNum" sz="quarter" idx="4"/>
          </p:nvPr>
        </p:nvSpPr>
        <p:spPr>
          <a:xfrm>
            <a:off x="8077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8FB1F62E-43B9-4266-8CFA-7231E975B243}" type="slidenum">
              <a:rPr lang="en-US" smtClean="0"/>
              <a:pPr/>
              <a:t>10</a:t>
            </a:fld>
            <a:endParaRPr lang="en-US" dirty="0"/>
          </a:p>
        </p:txBody>
      </p:sp>
      <p:pic>
        <p:nvPicPr>
          <p:cNvPr id="4" name="Picture 3" descr="A picture containing text&#10;&#10;Description automatically generated">
            <a:extLst>
              <a:ext uri="{FF2B5EF4-FFF2-40B4-BE49-F238E27FC236}">
                <a16:creationId xmlns:a16="http://schemas.microsoft.com/office/drawing/2014/main" id="{3AA7140F-11D8-4772-B9AF-8E85969F8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50" y="1271588"/>
            <a:ext cx="3107875" cy="3862388"/>
          </a:xfrm>
          <a:prstGeom prst="rect">
            <a:avLst/>
          </a:prstGeom>
        </p:spPr>
      </p:pic>
    </p:spTree>
    <p:extLst>
      <p:ext uri="{BB962C8B-B14F-4D97-AF65-F5344CB8AC3E}">
        <p14:creationId xmlns:p14="http://schemas.microsoft.com/office/powerpoint/2010/main" val="842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829" y="3156857"/>
            <a:ext cx="1970314" cy="369332"/>
          </a:xfrm>
          <a:prstGeom prst="rect">
            <a:avLst/>
          </a:prstGeom>
          <a:noFill/>
        </p:spPr>
        <p:txBody>
          <a:bodyPr wrap="square" rtlCol="0">
            <a:spAutoFit/>
          </a:bodyPr>
          <a:lstStyle/>
          <a:p>
            <a:endParaRPr lang="en-US" dirty="0"/>
          </a:p>
        </p:txBody>
      </p:sp>
      <p:sp>
        <p:nvSpPr>
          <p:cNvPr id="6" name="Title 5"/>
          <p:cNvSpPr>
            <a:spLocks noGrp="1"/>
          </p:cNvSpPr>
          <p:nvPr>
            <p:ph type="title"/>
          </p:nvPr>
        </p:nvSpPr>
        <p:spPr/>
        <p:txBody>
          <a:bodyPr/>
          <a:lstStyle/>
          <a:p>
            <a:r>
              <a:rPr lang="en-US" dirty="0"/>
              <a:t>Patient Speak up for Safety – Pilot Project</a:t>
            </a:r>
          </a:p>
        </p:txBody>
      </p:sp>
      <p:sp>
        <p:nvSpPr>
          <p:cNvPr id="7" name="Text Placeholder 6"/>
          <p:cNvSpPr>
            <a:spLocks noGrp="1"/>
          </p:cNvSpPr>
          <p:nvPr>
            <p:ph type="body" sz="quarter" idx="12"/>
          </p:nvPr>
        </p:nvSpPr>
        <p:spPr/>
        <p:txBody>
          <a:bodyPr/>
          <a:lstStyle/>
          <a:p>
            <a:r>
              <a:rPr lang="en-US" sz="2200" b="1" dirty="0">
                <a:solidFill>
                  <a:schemeClr val="bg2"/>
                </a:solidFill>
                <a:effectLst/>
                <a:ea typeface="MS PGothic" panose="020B0600070205080204" pitchFamily="34" charset="-128"/>
                <a:cs typeface="Times New Roman" panose="02020603050405020304" pitchFamily="18" charset="0"/>
              </a:rPr>
              <a:t>Why Now</a:t>
            </a:r>
            <a:r>
              <a:rPr lang="en-US" sz="2200" b="1" dirty="0">
                <a:solidFill>
                  <a:schemeClr val="bg2"/>
                </a:solidFill>
                <a:ea typeface="MS PGothic" panose="020B0600070205080204" pitchFamily="34" charset="-128"/>
                <a:cs typeface="Times New Roman" panose="02020603050405020304" pitchFamily="18" charset="0"/>
              </a:rPr>
              <a:t>? </a:t>
            </a:r>
            <a:r>
              <a:rPr lang="en-US" sz="2200" dirty="0">
                <a:effectLst/>
                <a:ea typeface="MS PGothic" panose="020B0600070205080204" pitchFamily="34" charset="-128"/>
                <a:cs typeface="Times New Roman" panose="02020603050405020304" pitchFamily="18" charset="0"/>
              </a:rPr>
              <a:t>In light of current world response to the COVID-19 pandemic, it is more important than ever to create an environment where patients and families can participate as a member of the team and confidently speak up and voice safety concerns.</a:t>
            </a:r>
          </a:p>
          <a:p>
            <a:endParaRPr lang="en-US" sz="2200" dirty="0">
              <a:ea typeface="MS PGothic" panose="020B0600070205080204" pitchFamily="34" charset="-128"/>
              <a:cs typeface="Times New Roman" panose="02020603050405020304" pitchFamily="18" charset="0"/>
            </a:endParaRPr>
          </a:p>
          <a:p>
            <a:r>
              <a:rPr lang="en-US" sz="2200" b="1" dirty="0">
                <a:solidFill>
                  <a:srgbClr val="50B4C8"/>
                </a:solidFill>
                <a:effectLst/>
                <a:ea typeface="MS PGothic" panose="020B0600070205080204" pitchFamily="34" charset="-128"/>
                <a:cs typeface="Times New Roman" panose="02020603050405020304" pitchFamily="18" charset="0"/>
              </a:rPr>
              <a:t>Project Goal: </a:t>
            </a:r>
            <a:r>
              <a:rPr lang="en-US" sz="2200" dirty="0">
                <a:effectLst/>
                <a:ea typeface="MS PGothic" panose="020B0600070205080204" pitchFamily="34" charset="-128"/>
                <a:cs typeface="Times New Roman" panose="02020603050405020304" pitchFamily="18" charset="0"/>
              </a:rPr>
              <a:t>This project aims to promote patients and families to feel more empowered to speak up in the health care environment which will ultimately lead to </a:t>
            </a:r>
            <a:r>
              <a:rPr lang="en-US" sz="2200" dirty="0">
                <a:ea typeface="MS PGothic" panose="020B0600070205080204" pitchFamily="34" charset="-128"/>
                <a:cs typeface="Times New Roman" panose="02020603050405020304" pitchFamily="18" charset="0"/>
              </a:rPr>
              <a:t>safer care environment</a:t>
            </a:r>
            <a:r>
              <a:rPr lang="en-US" sz="2200" dirty="0">
                <a:effectLst/>
                <a:ea typeface="MS PGothic" panose="020B0600070205080204" pitchFamily="34" charset="-128"/>
                <a:cs typeface="Times New Roman" panose="02020603050405020304" pitchFamily="18" charset="0"/>
              </a:rPr>
              <a:t> and improved patient satisfaction.</a:t>
            </a:r>
          </a:p>
          <a:p>
            <a:endParaRPr lang="en-US" sz="2200" dirty="0">
              <a:ea typeface="MS PGothic" panose="020B0600070205080204" pitchFamily="34" charset="-128"/>
              <a:cs typeface="Times New Roman" panose="02020603050405020304" pitchFamily="18" charset="0"/>
            </a:endParaRPr>
          </a:p>
          <a:p>
            <a:r>
              <a:rPr lang="en-US" sz="2200" b="1" dirty="0">
                <a:solidFill>
                  <a:srgbClr val="50B4C8"/>
                </a:solidFill>
                <a:effectLst/>
                <a:ea typeface="MS PGothic" panose="020B0600070205080204" pitchFamily="34" charset="-128"/>
                <a:cs typeface="Times New Roman" panose="02020603050405020304" pitchFamily="18" charset="0"/>
              </a:rPr>
              <a:t>Today’s meeting objective is to obtain your feedback on the following: </a:t>
            </a:r>
          </a:p>
          <a:p>
            <a:r>
              <a:rPr lang="en-US" sz="2200" dirty="0">
                <a:ea typeface="MS PGothic" panose="020B0600070205080204" pitchFamily="34" charset="-128"/>
                <a:cs typeface="Times New Roman" panose="02020603050405020304" pitchFamily="18" charset="0"/>
              </a:rPr>
              <a:t>1) </a:t>
            </a:r>
            <a:r>
              <a:rPr lang="en-US" sz="2200" dirty="0">
                <a:effectLst/>
                <a:ea typeface="MS PGothic" panose="020B0600070205080204" pitchFamily="34" charset="-128"/>
                <a:cs typeface="Times New Roman" panose="02020603050405020304" pitchFamily="18" charset="0"/>
              </a:rPr>
              <a:t>Implementation of a baseline assessment for how comfortable patients are speaking up for safety</a:t>
            </a:r>
          </a:p>
          <a:p>
            <a:r>
              <a:rPr lang="en-US" sz="2200" dirty="0">
                <a:ea typeface="MS PGothic" panose="020B0600070205080204" pitchFamily="34" charset="-128"/>
                <a:cs typeface="Times New Roman" panose="02020603050405020304" pitchFamily="18" charset="0"/>
              </a:rPr>
              <a:t>2) Pilot project details for a </a:t>
            </a:r>
            <a:r>
              <a:rPr lang="en-US" sz="2200" dirty="0">
                <a:effectLst/>
                <a:ea typeface="MS PGothic" panose="020B0600070205080204" pitchFamily="34" charset="-128"/>
                <a:cs typeface="Times New Roman" panose="02020603050405020304" pitchFamily="18" charset="0"/>
              </a:rPr>
              <a:t>speak up for safety campaign</a:t>
            </a:r>
          </a:p>
          <a:p>
            <a:endParaRPr lang="en-US" sz="2000" dirty="0">
              <a:effectLst/>
              <a:latin typeface="Calibri Light" panose="020F0302020204030204" pitchFamily="34" charset="0"/>
              <a:ea typeface="MS PGothic" panose="020B0600070205080204" pitchFamily="34" charset="-128"/>
              <a:cs typeface="Times New Roman" panose="02020603050405020304" pitchFamily="18" charset="0"/>
            </a:endParaRPr>
          </a:p>
          <a:p>
            <a:endParaRPr lang="en-US" sz="2000" dirty="0">
              <a:effectLst/>
              <a:latin typeface="Calibri Light" panose="020F0302020204030204" pitchFamily="34" charset="0"/>
              <a:ea typeface="MS PGothic" panose="020B0600070205080204" pitchFamily="34" charset="-128"/>
              <a:cs typeface="Times New Roman" panose="02020603050405020304" pitchFamily="18" charset="0"/>
            </a:endParaRPr>
          </a:p>
          <a:p>
            <a:endParaRPr lang="en-US" dirty="0"/>
          </a:p>
        </p:txBody>
      </p:sp>
      <p:sp>
        <p:nvSpPr>
          <p:cNvPr id="5" name="Slide Number Placeholder 4"/>
          <p:cNvSpPr>
            <a:spLocks noGrp="1"/>
          </p:cNvSpPr>
          <p:nvPr>
            <p:ph type="sldNum" sz="quarter" idx="14"/>
          </p:nvPr>
        </p:nvSpPr>
        <p:spPr/>
        <p:txBody>
          <a:bodyPr/>
          <a:lstStyle/>
          <a:p>
            <a:fld id="{8FB1F62E-43B9-4266-8CFA-7231E975B243}" type="slidenum">
              <a:rPr lang="en-US" smtClean="0"/>
              <a:pPr/>
              <a:t>2</a:t>
            </a:fld>
            <a:endParaRPr lang="en-US" dirty="0"/>
          </a:p>
        </p:txBody>
      </p:sp>
    </p:spTree>
    <p:extLst>
      <p:ext uri="{BB962C8B-B14F-4D97-AF65-F5344CB8AC3E}">
        <p14:creationId xmlns:p14="http://schemas.microsoft.com/office/powerpoint/2010/main" val="128443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829" y="3156857"/>
            <a:ext cx="1970314" cy="369332"/>
          </a:xfrm>
          <a:prstGeom prst="rect">
            <a:avLst/>
          </a:prstGeom>
          <a:noFill/>
        </p:spPr>
        <p:txBody>
          <a:bodyPr wrap="square" rtlCol="0">
            <a:spAutoFit/>
          </a:bodyPr>
          <a:lstStyle/>
          <a:p>
            <a:endParaRPr lang="en-US" dirty="0"/>
          </a:p>
        </p:txBody>
      </p:sp>
      <p:sp>
        <p:nvSpPr>
          <p:cNvPr id="6" name="Title 5"/>
          <p:cNvSpPr>
            <a:spLocks noGrp="1"/>
          </p:cNvSpPr>
          <p:nvPr>
            <p:ph type="title"/>
          </p:nvPr>
        </p:nvSpPr>
        <p:spPr>
          <a:xfrm>
            <a:off x="609600" y="493714"/>
            <a:ext cx="10972800" cy="731837"/>
          </a:xfrm>
        </p:spPr>
        <p:txBody>
          <a:bodyPr>
            <a:normAutofit fontScale="90000"/>
          </a:bodyPr>
          <a:lstStyle/>
          <a:p>
            <a:r>
              <a:rPr lang="en-US" dirty="0"/>
              <a:t>Potential Concerns with Speaking Up </a:t>
            </a:r>
            <a:br>
              <a:rPr lang="en-US" dirty="0"/>
            </a:br>
            <a:endParaRPr lang="en-US" dirty="0"/>
          </a:p>
        </p:txBody>
      </p:sp>
      <p:sp>
        <p:nvSpPr>
          <p:cNvPr id="7" name="Text Placeholder 6"/>
          <p:cNvSpPr>
            <a:spLocks noGrp="1"/>
          </p:cNvSpPr>
          <p:nvPr>
            <p:ph type="body" sz="quarter" idx="12"/>
          </p:nvPr>
        </p:nvSpPr>
        <p:spPr/>
        <p:txBody>
          <a:bodyPr/>
          <a:lstStyle/>
          <a:p>
            <a:endParaRPr lang="en-US" b="1" dirty="0"/>
          </a:p>
          <a:p>
            <a:endParaRPr lang="en-US" dirty="0"/>
          </a:p>
        </p:txBody>
      </p:sp>
      <p:sp>
        <p:nvSpPr>
          <p:cNvPr id="5" name="Slide Number Placeholder 4"/>
          <p:cNvSpPr>
            <a:spLocks noGrp="1"/>
          </p:cNvSpPr>
          <p:nvPr>
            <p:ph type="sldNum" sz="quarter" idx="14"/>
          </p:nvPr>
        </p:nvSpPr>
        <p:spPr/>
        <p:txBody>
          <a:bodyPr/>
          <a:lstStyle/>
          <a:p>
            <a:fld id="{8FB1F62E-43B9-4266-8CFA-7231E975B243}" type="slidenum">
              <a:rPr lang="en-US" smtClean="0"/>
              <a:pPr/>
              <a:t>3</a:t>
            </a:fld>
            <a:endParaRPr lang="en-US" dirty="0"/>
          </a:p>
        </p:txBody>
      </p:sp>
      <p:pic>
        <p:nvPicPr>
          <p:cNvPr id="4" name="Picture 3" descr="A picture containing text&#10;&#10;Description automatically generated">
            <a:extLst>
              <a:ext uri="{FF2B5EF4-FFF2-40B4-BE49-F238E27FC236}">
                <a16:creationId xmlns:a16="http://schemas.microsoft.com/office/drawing/2014/main" id="{E919AC78-061D-44CC-A99C-9EAB02938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859" y="783432"/>
            <a:ext cx="3573757" cy="4495800"/>
          </a:xfrm>
          <a:prstGeom prst="rect">
            <a:avLst/>
          </a:prstGeom>
        </p:spPr>
      </p:pic>
      <p:sp>
        <p:nvSpPr>
          <p:cNvPr id="8" name="Text Placeholder 6">
            <a:extLst>
              <a:ext uri="{FF2B5EF4-FFF2-40B4-BE49-F238E27FC236}">
                <a16:creationId xmlns:a16="http://schemas.microsoft.com/office/drawing/2014/main" id="{B2E62AC6-42B3-4EE0-B495-36DE8FC6D9B9}"/>
              </a:ext>
            </a:extLst>
          </p:cNvPr>
          <p:cNvSpPr txBox="1">
            <a:spLocks/>
          </p:cNvSpPr>
          <p:nvPr/>
        </p:nvSpPr>
        <p:spPr>
          <a:xfrm>
            <a:off x="609600" y="1225551"/>
            <a:ext cx="7610475" cy="486137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2"/>
                </a:solidFill>
              </a:rPr>
              <a:t>Historically speaking up has not always worked as intended and at times has led to new errors or risk for errors. </a:t>
            </a:r>
          </a:p>
          <a:p>
            <a:endParaRPr lang="en-US" dirty="0">
              <a:solidFill>
                <a:schemeClr val="bg2"/>
              </a:solidFill>
            </a:endParaRPr>
          </a:p>
          <a:p>
            <a:pPr marL="342900" indent="-342900">
              <a:buFont typeface="Arial" panose="020B0604020202020204" pitchFamily="34" charset="0"/>
              <a:buChar char="•"/>
            </a:pPr>
            <a:r>
              <a:rPr lang="en-US" dirty="0"/>
              <a:t>“Patients, and often family members, fear that mentioning a problem will result in retaliation or poor care. Many patients are too ill to seek reporting channels. Others are not convinced that reporting will not matter” (</a:t>
            </a:r>
            <a:r>
              <a:rPr lang="en-US" dirty="0" err="1"/>
              <a:t>Mazor</a:t>
            </a:r>
            <a:r>
              <a:rPr lang="en-US" dirty="0"/>
              <a:t> et al., 2016).</a:t>
            </a:r>
          </a:p>
          <a:p>
            <a:endParaRPr lang="en-US" dirty="0"/>
          </a:p>
          <a:p>
            <a:pPr marL="342900" indent="-342900">
              <a:buFont typeface="Arial" panose="020B0604020202020204" pitchFamily="34" charset="0"/>
              <a:buChar char="•"/>
            </a:pPr>
            <a:r>
              <a:rPr lang="en-US" dirty="0"/>
              <a:t>Wachter (2018) reports, patients can cross the line that separates being empowered and appropriately skeptical from being aggressive and confrontational. The latter attitude may lead providers to adopt a defensive stance or even generate outright avoidance</a:t>
            </a:r>
            <a:r>
              <a:rPr lang="en-US" sz="2000" b="0" dirty="0">
                <a:effectLst/>
                <a:latin typeface="+mn-lt"/>
                <a:ea typeface="Calibri" panose="020F0502020204030204" pitchFamily="34" charset="0"/>
                <a:cs typeface="Calibri" panose="020F0502020204030204" pitchFamily="34" charset="0"/>
              </a:rPr>
              <a:t>.</a:t>
            </a:r>
            <a:endParaRPr lang="en-US" dirty="0">
              <a:cs typeface="Calibri" panose="020F0502020204030204" pitchFamily="34" charset="0"/>
            </a:endParaRPr>
          </a:p>
          <a:p>
            <a:endParaRPr lang="en-US" dirty="0"/>
          </a:p>
        </p:txBody>
      </p:sp>
    </p:spTree>
    <p:extLst>
      <p:ext uri="{BB962C8B-B14F-4D97-AF65-F5344CB8AC3E}">
        <p14:creationId xmlns:p14="http://schemas.microsoft.com/office/powerpoint/2010/main" val="370320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829" y="3156857"/>
            <a:ext cx="1970314" cy="369332"/>
          </a:xfrm>
          <a:prstGeom prst="rect">
            <a:avLst/>
          </a:prstGeom>
          <a:noFill/>
        </p:spPr>
        <p:txBody>
          <a:bodyPr wrap="square" rtlCol="0">
            <a:spAutoFit/>
          </a:bodyPr>
          <a:lstStyle/>
          <a:p>
            <a:endParaRPr lang="en-US" dirty="0"/>
          </a:p>
        </p:txBody>
      </p:sp>
      <p:sp>
        <p:nvSpPr>
          <p:cNvPr id="6" name="Title 5"/>
          <p:cNvSpPr>
            <a:spLocks noGrp="1"/>
          </p:cNvSpPr>
          <p:nvPr>
            <p:ph type="title"/>
          </p:nvPr>
        </p:nvSpPr>
        <p:spPr>
          <a:xfrm>
            <a:off x="609600" y="319426"/>
            <a:ext cx="10972800" cy="731837"/>
          </a:xfrm>
        </p:spPr>
        <p:txBody>
          <a:bodyPr/>
          <a:lstStyle/>
          <a:p>
            <a:r>
              <a:rPr lang="en-US" dirty="0"/>
              <a:t>How can we address those concerns?</a:t>
            </a:r>
          </a:p>
        </p:txBody>
      </p:sp>
      <p:sp>
        <p:nvSpPr>
          <p:cNvPr id="7" name="Text Placeholder 6"/>
          <p:cNvSpPr>
            <a:spLocks noGrp="1"/>
          </p:cNvSpPr>
          <p:nvPr>
            <p:ph type="body" sz="quarter" idx="12"/>
          </p:nvPr>
        </p:nvSpPr>
        <p:spPr>
          <a:xfrm>
            <a:off x="609600" y="1311276"/>
            <a:ext cx="10970683" cy="4861379"/>
          </a:xfrm>
        </p:spPr>
        <p:txBody>
          <a:bodyPr/>
          <a:lstStyle/>
          <a:p>
            <a:pPr marL="342900" indent="-342900">
              <a:buFont typeface="Arial" panose="020B0604020202020204" pitchFamily="34" charset="0"/>
              <a:buChar char="•"/>
            </a:pPr>
            <a:r>
              <a:rPr lang="en-US" dirty="0">
                <a:ea typeface="Arial" panose="020B0604020202020204" pitchFamily="34" charset="0"/>
              </a:rPr>
              <a:t>P</a:t>
            </a:r>
            <a:r>
              <a:rPr lang="en-US" dirty="0">
                <a:effectLst/>
                <a:ea typeface="Arial" panose="020B0604020202020204" pitchFamily="34" charset="0"/>
              </a:rPr>
              <a:t>roviding education to staff to raise </a:t>
            </a:r>
            <a:r>
              <a:rPr lang="en-US" dirty="0">
                <a:ea typeface="Arial" panose="020B0604020202020204" pitchFamily="34" charset="0"/>
              </a:rPr>
              <a:t>awareness of “Patient Speak Up for Safety Campaign” and provide coaching on how to listen and respond to concerns raised by patients</a:t>
            </a:r>
          </a:p>
          <a:p>
            <a:pPr marL="1257300" lvl="2" indent="-342900">
              <a:buFont typeface="Arial" panose="020B0604020202020204" pitchFamily="34" charset="0"/>
              <a:buChar char="•"/>
            </a:pPr>
            <a:r>
              <a:rPr lang="en-US" dirty="0">
                <a:effectLst/>
                <a:ea typeface="Arial" panose="020B0604020202020204" pitchFamily="34" charset="0"/>
              </a:rPr>
              <a:t>Speaking Up &amp; Listening Skills Strategies for Interprofessional Teams</a:t>
            </a:r>
          </a:p>
          <a:p>
            <a:pPr marL="1257300" lvl="2" indent="-342900">
              <a:buFont typeface="Arial" panose="020B0604020202020204" pitchFamily="34" charset="0"/>
              <a:buChar char="•"/>
            </a:pPr>
            <a:endParaRPr lang="en-US" dirty="0">
              <a:effectLst/>
              <a:ea typeface="Arial" panose="020B0604020202020204" pitchFamily="34" charset="0"/>
            </a:endParaRPr>
          </a:p>
          <a:p>
            <a:pPr marL="342900" indent="-342900">
              <a:buFont typeface="Arial" panose="020B0604020202020204" pitchFamily="34" charset="0"/>
              <a:buChar char="•"/>
            </a:pPr>
            <a:r>
              <a:rPr lang="en-US" dirty="0">
                <a:ea typeface="Arial" panose="020B0604020202020204" pitchFamily="34" charset="0"/>
              </a:rPr>
              <a:t>Providing patient education on how to “Speak Up for Safety” using the same tools and language as staff would use to raise concerns with one another</a:t>
            </a:r>
          </a:p>
          <a:p>
            <a:pPr marL="800100" lvl="1" indent="-342900">
              <a:buFont typeface="Arial" panose="020B0604020202020204" pitchFamily="34" charset="0"/>
              <a:buChar char="•"/>
            </a:pPr>
            <a:r>
              <a:rPr lang="en-US" dirty="0"/>
              <a:t>Safety tool education and case examples available on the Patient Safety </a:t>
            </a:r>
            <a:r>
              <a:rPr lang="en-US" dirty="0" err="1"/>
              <a:t>TogetherNet</a:t>
            </a:r>
            <a:r>
              <a:rPr lang="en-US" dirty="0"/>
              <a:t> Page</a:t>
            </a:r>
          </a:p>
          <a:p>
            <a:endParaRPr lang="en-US" dirty="0"/>
          </a:p>
          <a:p>
            <a:endParaRPr lang="en-US" dirty="0"/>
          </a:p>
        </p:txBody>
      </p:sp>
      <p:sp>
        <p:nvSpPr>
          <p:cNvPr id="5" name="Slide Number Placeholder 4"/>
          <p:cNvSpPr>
            <a:spLocks noGrp="1"/>
          </p:cNvSpPr>
          <p:nvPr>
            <p:ph type="sldNum" sz="quarter" idx="14"/>
          </p:nvPr>
        </p:nvSpPr>
        <p:spPr/>
        <p:txBody>
          <a:bodyPr/>
          <a:lstStyle/>
          <a:p>
            <a:fld id="{8FB1F62E-43B9-4266-8CFA-7231E975B243}" type="slidenum">
              <a:rPr lang="en-US" smtClean="0"/>
              <a:pPr/>
              <a:t>4</a:t>
            </a:fld>
            <a:endParaRPr lang="en-US" dirty="0"/>
          </a:p>
        </p:txBody>
      </p:sp>
      <p:pic>
        <p:nvPicPr>
          <p:cNvPr id="8" name="Picture 2" descr="Crisis resource management in relation to empowering people to ...">
            <a:extLst>
              <a:ext uri="{FF2B5EF4-FFF2-40B4-BE49-F238E27FC236}">
                <a16:creationId xmlns:a16="http://schemas.microsoft.com/office/drawing/2014/main" id="{53CCB439-E1DC-41C7-9784-26E2FCF1FA2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9085" y="3906457"/>
            <a:ext cx="5105018" cy="18859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5B89EFE-F809-4FD1-9E40-17128D3D4CC0}"/>
              </a:ext>
            </a:extLst>
          </p:cNvPr>
          <p:cNvPicPr>
            <a:picLocks noChangeAspect="1"/>
          </p:cNvPicPr>
          <p:nvPr/>
        </p:nvPicPr>
        <p:blipFill>
          <a:blip r:embed="rId4"/>
          <a:stretch>
            <a:fillRect/>
          </a:stretch>
        </p:blipFill>
        <p:spPr>
          <a:xfrm>
            <a:off x="6094941" y="3841582"/>
            <a:ext cx="5572760" cy="2015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53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528451-F997-4657-8CBB-581C38C73070}"/>
              </a:ext>
            </a:extLst>
          </p:cNvPr>
          <p:cNvSpPr>
            <a:spLocks noGrp="1"/>
          </p:cNvSpPr>
          <p:nvPr>
            <p:ph type="sldNum" sz="quarter" idx="14"/>
          </p:nvPr>
        </p:nvSpPr>
        <p:spPr/>
        <p:txBody>
          <a:bodyPr/>
          <a:lstStyle/>
          <a:p>
            <a:fld id="{8FB1F62E-43B9-4266-8CFA-7231E975B243}" type="slidenum">
              <a:rPr lang="en-US" smtClean="0"/>
              <a:pPr/>
              <a:t>5</a:t>
            </a:fld>
            <a:endParaRPr lang="en-US" dirty="0"/>
          </a:p>
        </p:txBody>
      </p:sp>
      <p:graphicFrame>
        <p:nvGraphicFramePr>
          <p:cNvPr id="10" name="Table 10">
            <a:extLst>
              <a:ext uri="{FF2B5EF4-FFF2-40B4-BE49-F238E27FC236}">
                <a16:creationId xmlns:a16="http://schemas.microsoft.com/office/drawing/2014/main" id="{21C14130-D185-499D-9681-D50830AE2C75}"/>
              </a:ext>
            </a:extLst>
          </p:cNvPr>
          <p:cNvGraphicFramePr>
            <a:graphicFrameLocks noGrp="1"/>
          </p:cNvGraphicFramePr>
          <p:nvPr>
            <p:extLst>
              <p:ext uri="{D42A27DB-BD31-4B8C-83A1-F6EECF244321}">
                <p14:modId xmlns:p14="http://schemas.microsoft.com/office/powerpoint/2010/main" val="3059476617"/>
              </p:ext>
            </p:extLst>
          </p:nvPr>
        </p:nvGraphicFramePr>
        <p:xfrm>
          <a:off x="3673258" y="225468"/>
          <a:ext cx="8102600" cy="5765704"/>
        </p:xfrm>
        <a:graphic>
          <a:graphicData uri="http://schemas.openxmlformats.org/drawingml/2006/table">
            <a:tbl>
              <a:tblPr firstRow="1" bandRow="1">
                <a:tableStyleId>{F5AB1C69-6EDB-4FF4-983F-18BD219EF322}</a:tableStyleId>
              </a:tblPr>
              <a:tblGrid>
                <a:gridCol w="8102600">
                  <a:extLst>
                    <a:ext uri="{9D8B030D-6E8A-4147-A177-3AD203B41FA5}">
                      <a16:colId xmlns:a16="http://schemas.microsoft.com/office/drawing/2014/main" val="157449083"/>
                    </a:ext>
                  </a:extLst>
                </a:gridCol>
              </a:tblGrid>
              <a:tr h="370744">
                <a:tc>
                  <a:txBody>
                    <a:bodyPr/>
                    <a:lstStyle/>
                    <a:p>
                      <a:r>
                        <a:rPr lang="en-US" dirty="0"/>
                        <a:t>The Joint Commission’s “Speak Up” Campaign</a:t>
                      </a:r>
                    </a:p>
                  </a:txBody>
                  <a:tcPr/>
                </a:tc>
                <a:extLst>
                  <a:ext uri="{0D108BD9-81ED-4DB2-BD59-A6C34878D82A}">
                    <a16:rowId xmlns:a16="http://schemas.microsoft.com/office/drawing/2014/main" val="3925663800"/>
                  </a:ext>
                </a:extLst>
              </a:tr>
              <a:tr h="370840">
                <a:tc>
                  <a:txBody>
                    <a:bodyPr/>
                    <a:lstStyle/>
                    <a:p>
                      <a:r>
                        <a:rPr lang="en-US" sz="2400" b="1" dirty="0"/>
                        <a:t>S</a:t>
                      </a:r>
                      <a:r>
                        <a:rPr lang="en-US" dirty="0"/>
                        <a:t>peak up if you have questions or concerns. If you still don’t understand, ask again. It’s your body and you have a right to know.</a:t>
                      </a:r>
                    </a:p>
                  </a:txBody>
                  <a:tcPr/>
                </a:tc>
                <a:extLst>
                  <a:ext uri="{0D108BD9-81ED-4DB2-BD59-A6C34878D82A}">
                    <a16:rowId xmlns:a16="http://schemas.microsoft.com/office/drawing/2014/main" val="3124233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P</a:t>
                      </a:r>
                      <a:r>
                        <a:rPr lang="en-US" dirty="0"/>
                        <a:t>ay attention to the care you get. Always make sure you’re getting the right treatments and medication by the right healthcare professionals. Don’t assume anything. </a:t>
                      </a:r>
                    </a:p>
                  </a:txBody>
                  <a:tcPr/>
                </a:tc>
                <a:extLst>
                  <a:ext uri="{0D108BD9-81ED-4DB2-BD59-A6C34878D82A}">
                    <a16:rowId xmlns:a16="http://schemas.microsoft.com/office/drawing/2014/main" val="42915102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E</a:t>
                      </a:r>
                      <a:r>
                        <a:rPr lang="en-US" dirty="0"/>
                        <a:t>ducation yourself about your illness. Learn about the medical tests you get, and your treatment plan. </a:t>
                      </a:r>
                    </a:p>
                  </a:txBody>
                  <a:tcPr/>
                </a:tc>
                <a:extLst>
                  <a:ext uri="{0D108BD9-81ED-4DB2-BD59-A6C34878D82A}">
                    <a16:rowId xmlns:a16="http://schemas.microsoft.com/office/drawing/2014/main" val="3141953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a:t>
                      </a:r>
                      <a:r>
                        <a:rPr lang="en-US" dirty="0"/>
                        <a:t>sk a trusted family member or friend to be your advocate (advisor or supporter). </a:t>
                      </a:r>
                    </a:p>
                  </a:txBody>
                  <a:tcPr/>
                </a:tc>
                <a:extLst>
                  <a:ext uri="{0D108BD9-81ED-4DB2-BD59-A6C34878D82A}">
                    <a16:rowId xmlns:a16="http://schemas.microsoft.com/office/drawing/2014/main" val="2039943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K</a:t>
                      </a:r>
                      <a:r>
                        <a:rPr lang="en-US" dirty="0"/>
                        <a:t>now what medicines you take and why you take them. Medicine errors are the most common healthcare mistakes.  </a:t>
                      </a:r>
                    </a:p>
                  </a:txBody>
                  <a:tcPr/>
                </a:tc>
                <a:extLst>
                  <a:ext uri="{0D108BD9-81ED-4DB2-BD59-A6C34878D82A}">
                    <a16:rowId xmlns:a16="http://schemas.microsoft.com/office/drawing/2014/main" val="2979231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U</a:t>
                      </a:r>
                      <a:r>
                        <a:rPr lang="en-US" dirty="0"/>
                        <a:t>se a hospital, clinic, surgery center, or other type of healthcare organization that has been carefully checked out. For example, the Joint Commission visits hospital to see if they are meeting Joint commissions quality standards.  </a:t>
                      </a:r>
                    </a:p>
                  </a:txBody>
                  <a:tcPr/>
                </a:tc>
                <a:extLst>
                  <a:ext uri="{0D108BD9-81ED-4DB2-BD59-A6C34878D82A}">
                    <a16:rowId xmlns:a16="http://schemas.microsoft.com/office/drawing/2014/main" val="5072896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P</a:t>
                      </a:r>
                      <a:r>
                        <a:rPr lang="en-US" dirty="0"/>
                        <a:t>articipate in all decisions about your treatment. You are the center of the healthcare team. </a:t>
                      </a:r>
                    </a:p>
                  </a:txBody>
                  <a:tcPr/>
                </a:tc>
                <a:extLst>
                  <a:ext uri="{0D108BD9-81ED-4DB2-BD59-A6C34878D82A}">
                    <a16:rowId xmlns:a16="http://schemas.microsoft.com/office/drawing/2014/main" val="1821137651"/>
                  </a:ext>
                </a:extLst>
              </a:tr>
            </a:tbl>
          </a:graphicData>
        </a:graphic>
      </p:graphicFrame>
      <p:sp>
        <p:nvSpPr>
          <p:cNvPr id="2" name="TextBox 1">
            <a:extLst>
              <a:ext uri="{FF2B5EF4-FFF2-40B4-BE49-F238E27FC236}">
                <a16:creationId xmlns:a16="http://schemas.microsoft.com/office/drawing/2014/main" id="{F1414B4B-D13F-41E0-8D5C-E315D6B2E46F}"/>
              </a:ext>
            </a:extLst>
          </p:cNvPr>
          <p:cNvSpPr txBox="1"/>
          <p:nvPr/>
        </p:nvSpPr>
        <p:spPr>
          <a:xfrm>
            <a:off x="601249" y="638827"/>
            <a:ext cx="2229633" cy="4031873"/>
          </a:xfrm>
          <a:prstGeom prst="rect">
            <a:avLst/>
          </a:prstGeom>
          <a:noFill/>
        </p:spPr>
        <p:txBody>
          <a:bodyPr wrap="square" rtlCol="0">
            <a:spAutoFit/>
          </a:bodyPr>
          <a:lstStyle/>
          <a:p>
            <a:r>
              <a:rPr lang="en-US" sz="3200" i="1" dirty="0">
                <a:solidFill>
                  <a:schemeClr val="accent3"/>
                </a:solidFill>
              </a:rPr>
              <a:t>The Joint Commission supports patients in speaking up in all stages of their health care</a:t>
            </a:r>
          </a:p>
        </p:txBody>
      </p:sp>
    </p:spTree>
    <p:extLst>
      <p:ext uri="{BB962C8B-B14F-4D97-AF65-F5344CB8AC3E}">
        <p14:creationId xmlns:p14="http://schemas.microsoft.com/office/powerpoint/2010/main" val="27334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Errors prevented by SCCA patients:</a:t>
            </a:r>
          </a:p>
        </p:txBody>
      </p:sp>
      <p:sp>
        <p:nvSpPr>
          <p:cNvPr id="6" name="Text Placeholder 5"/>
          <p:cNvSpPr>
            <a:spLocks noGrp="1"/>
          </p:cNvSpPr>
          <p:nvPr>
            <p:ph type="body" sz="quarter" idx="12"/>
          </p:nvPr>
        </p:nvSpPr>
        <p:spPr>
          <a:xfrm>
            <a:off x="535517" y="1006476"/>
            <a:ext cx="10970683" cy="4930775"/>
          </a:xfrm>
        </p:spPr>
        <p:txBody>
          <a:bodyPr/>
          <a:lstStyle/>
          <a:p>
            <a:r>
              <a:rPr lang="en-US" sz="2800"/>
              <a:t>[Provided </a:t>
            </a:r>
            <a:r>
              <a:rPr lang="en-US" sz="2800" dirty="0"/>
              <a:t>3 examples of incidents reported in our event </a:t>
            </a:r>
            <a:r>
              <a:rPr lang="en-US" sz="2800"/>
              <a:t>reporting database]</a:t>
            </a:r>
            <a:endParaRPr lang="en-US" sz="2800" dirty="0"/>
          </a:p>
        </p:txBody>
      </p:sp>
      <p:sp>
        <p:nvSpPr>
          <p:cNvPr id="3" name="Slide Number Placeholder 2"/>
          <p:cNvSpPr>
            <a:spLocks noGrp="1"/>
          </p:cNvSpPr>
          <p:nvPr>
            <p:ph type="sldNum" sz="quarter" idx="14"/>
          </p:nvPr>
        </p:nvSpPr>
        <p:spPr/>
        <p:txBody>
          <a:bodyPr/>
          <a:lstStyle/>
          <a:p>
            <a:fld id="{8FB1F62E-43B9-4266-8CFA-7231E975B243}" type="slidenum">
              <a:rPr lang="en-US" smtClean="0"/>
              <a:pPr/>
              <a:t>6</a:t>
            </a:fld>
            <a:endParaRPr lang="en-US" dirty="0"/>
          </a:p>
        </p:txBody>
      </p:sp>
    </p:spTree>
    <p:extLst>
      <p:ext uri="{BB962C8B-B14F-4D97-AF65-F5344CB8AC3E}">
        <p14:creationId xmlns:p14="http://schemas.microsoft.com/office/powerpoint/2010/main" val="42043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8F6F1C-6470-4F66-A2A2-9FF83A9EC9A4}"/>
              </a:ext>
            </a:extLst>
          </p:cNvPr>
          <p:cNvSpPr>
            <a:spLocks noGrp="1"/>
          </p:cNvSpPr>
          <p:nvPr>
            <p:ph type="sldNum" sz="quarter" idx="14"/>
          </p:nvPr>
        </p:nvSpPr>
        <p:spPr/>
        <p:txBody>
          <a:bodyPr/>
          <a:lstStyle/>
          <a:p>
            <a:fld id="{8FB1F62E-43B9-4266-8CFA-7231E975B243}" type="slidenum">
              <a:rPr lang="en-US" smtClean="0"/>
              <a:pPr/>
              <a:t>7</a:t>
            </a:fld>
            <a:endParaRPr lang="en-US" dirty="0"/>
          </a:p>
        </p:txBody>
      </p:sp>
      <p:sp>
        <p:nvSpPr>
          <p:cNvPr id="6" name="Text Placeholder 6">
            <a:extLst>
              <a:ext uri="{FF2B5EF4-FFF2-40B4-BE49-F238E27FC236}">
                <a16:creationId xmlns:a16="http://schemas.microsoft.com/office/drawing/2014/main" id="{F59934CA-ABD6-42CA-9A67-F0C79939E3A1}"/>
              </a:ext>
            </a:extLst>
          </p:cNvPr>
          <p:cNvSpPr>
            <a:spLocks noGrp="1"/>
          </p:cNvSpPr>
          <p:nvPr>
            <p:ph type="body" sz="quarter" idx="12"/>
          </p:nvPr>
        </p:nvSpPr>
        <p:spPr>
          <a:xfrm>
            <a:off x="410771" y="1245864"/>
            <a:ext cx="10971212" cy="4014788"/>
          </a:xfrm>
        </p:spPr>
        <p:txBody>
          <a:bodyPr/>
          <a:lstStyle/>
          <a:p>
            <a:r>
              <a:rPr lang="en-US" b="1" dirty="0">
                <a:solidFill>
                  <a:srgbClr val="50B4C8"/>
                </a:solidFill>
                <a:effectLst/>
                <a:ea typeface="MS PGothic" panose="020B0600070205080204" pitchFamily="34" charset="-128"/>
                <a:cs typeface="Times New Roman" panose="02020603050405020304" pitchFamily="18" charset="0"/>
              </a:rPr>
              <a:t>Location:</a:t>
            </a:r>
            <a:endParaRPr lang="en-US" dirty="0"/>
          </a:p>
          <a:p>
            <a:pPr marL="342900" marR="0" lvl="0" indent="-342900">
              <a:lnSpc>
                <a:spcPct val="115000"/>
              </a:lnSpc>
              <a:spcBef>
                <a:spcPts val="500"/>
              </a:spcBef>
              <a:spcAft>
                <a:spcPts val="0"/>
              </a:spcAft>
              <a:buFont typeface="Arial" panose="020B0604020202020204" pitchFamily="34" charset="0"/>
              <a:buChar char="•"/>
            </a:pPr>
            <a:r>
              <a:rPr lang="en-US" dirty="0">
                <a:effectLst/>
                <a:ea typeface="MS PGothic" panose="020B0600070205080204" pitchFamily="34" charset="-128"/>
                <a:cs typeface="Times New Roman" panose="02020603050405020304" pitchFamily="18" charset="0"/>
              </a:rPr>
              <a:t>8 NE: SCCA Hospital </a:t>
            </a:r>
            <a:r>
              <a:rPr lang="en-US" dirty="0">
                <a:ea typeface="MS PGothic" panose="020B0600070205080204" pitchFamily="34" charset="-128"/>
                <a:cs typeface="Times New Roman" panose="02020603050405020304" pitchFamily="18" charset="0"/>
              </a:rPr>
              <a:t> beds and </a:t>
            </a:r>
            <a:r>
              <a:rPr lang="en-US" dirty="0">
                <a:effectLst/>
                <a:ea typeface="MS PGothic" panose="020B0600070205080204" pitchFamily="34" charset="-128"/>
                <a:cs typeface="Times New Roman" panose="02020603050405020304" pitchFamily="18" charset="0"/>
              </a:rPr>
              <a:t>UW inpatient beds</a:t>
            </a:r>
            <a:endParaRPr lang="en-US" dirty="0"/>
          </a:p>
          <a:p>
            <a:pPr marL="0" marR="0">
              <a:lnSpc>
                <a:spcPct val="115000"/>
              </a:lnSpc>
              <a:spcBef>
                <a:spcPts val="500"/>
              </a:spcBef>
              <a:spcAft>
                <a:spcPts val="1000"/>
              </a:spcAft>
            </a:pPr>
            <a:r>
              <a:rPr lang="en-US" b="1" dirty="0">
                <a:solidFill>
                  <a:srgbClr val="50B4C8"/>
                </a:solidFill>
                <a:effectLst/>
                <a:ea typeface="MS PGothic" panose="020B0600070205080204" pitchFamily="34" charset="-128"/>
                <a:cs typeface="Times New Roman" panose="02020603050405020304" pitchFamily="18" charset="0"/>
              </a:rPr>
              <a:t>Pre-Pilot:</a:t>
            </a:r>
          </a:p>
          <a:p>
            <a:pPr marL="342900" marR="0" indent="-342900">
              <a:lnSpc>
                <a:spcPct val="115000"/>
              </a:lnSpc>
              <a:spcBef>
                <a:spcPts val="500"/>
              </a:spcBef>
              <a:spcAft>
                <a:spcPts val="100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Simple questionnaire </a:t>
            </a:r>
            <a:r>
              <a:rPr lang="en-US" dirty="0">
                <a:effectLst/>
                <a:ea typeface="MS PGothic" panose="020B0600070205080204" pitchFamily="34" charset="-128"/>
                <a:cs typeface="Times New Roman" panose="02020603050405020304" pitchFamily="18" charset="0"/>
              </a:rPr>
              <a:t>that can be asked by a nurse or provider to patients </a:t>
            </a:r>
            <a:r>
              <a:rPr lang="en-US" dirty="0">
                <a:ea typeface="MS PGothic" panose="020B0600070205080204" pitchFamily="34" charset="-128"/>
                <a:cs typeface="Times New Roman" panose="02020603050405020304" pitchFamily="18" charset="0"/>
              </a:rPr>
              <a:t>                                                           </a:t>
            </a:r>
            <a:r>
              <a:rPr lang="en-US" dirty="0">
                <a:effectLst/>
                <a:ea typeface="MS PGothic" panose="020B0600070205080204" pitchFamily="34" charset="-128"/>
                <a:cs typeface="Times New Roman" panose="02020603050405020304" pitchFamily="18" charset="0"/>
              </a:rPr>
              <a:t>to determine </a:t>
            </a:r>
            <a:r>
              <a:rPr lang="en-US" dirty="0">
                <a:ea typeface="MS PGothic" panose="020B0600070205080204" pitchFamily="34" charset="-128"/>
                <a:cs typeface="Times New Roman" panose="02020603050405020304" pitchFamily="18" charset="0"/>
              </a:rPr>
              <a:t>current</a:t>
            </a:r>
            <a:r>
              <a:rPr lang="en-US" dirty="0">
                <a:effectLst/>
                <a:ea typeface="MS PGothic" panose="020B0600070205080204" pitchFamily="34" charset="-128"/>
                <a:cs typeface="Times New Roman" panose="02020603050405020304" pitchFamily="18" charset="0"/>
              </a:rPr>
              <a:t> comfort level regarding speaking up for their safety. </a:t>
            </a:r>
          </a:p>
          <a:p>
            <a:pPr marL="800100" lvl="1" indent="-342900">
              <a:spcBef>
                <a:spcPts val="500"/>
              </a:spcBef>
              <a:spcAft>
                <a:spcPts val="100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Use assessment findings to tailor project implementation</a:t>
            </a:r>
            <a:r>
              <a:rPr lang="en-US" dirty="0"/>
              <a:t> </a:t>
            </a:r>
          </a:p>
          <a:p>
            <a:pPr marL="800100" lvl="1" indent="-342900">
              <a:spcBef>
                <a:spcPts val="500"/>
              </a:spcBef>
              <a:spcAft>
                <a:spcPts val="100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Dissemination of lessons learned, real time quality improvement suggestions and strategies for overcoming barriers</a:t>
            </a:r>
            <a:endParaRPr lang="en-US" dirty="0">
              <a:effectLst/>
              <a:ea typeface="MS PGothic" panose="020B0600070205080204" pitchFamily="34" charset="-128"/>
              <a:cs typeface="Times New Roman" panose="02020603050405020304" pitchFamily="18" charset="0"/>
            </a:endParaRPr>
          </a:p>
          <a:p>
            <a:pPr marL="0" marR="0">
              <a:lnSpc>
                <a:spcPct val="115000"/>
              </a:lnSpc>
              <a:spcBef>
                <a:spcPts val="500"/>
              </a:spcBef>
              <a:spcAft>
                <a:spcPts val="1000"/>
              </a:spcAft>
            </a:pPr>
            <a:r>
              <a:rPr lang="en-US" b="1" dirty="0">
                <a:solidFill>
                  <a:srgbClr val="50B4C8"/>
                </a:solidFill>
                <a:ea typeface="MS PGothic" panose="020B0600070205080204" pitchFamily="34" charset="-128"/>
                <a:cs typeface="Times New Roman" panose="02020603050405020304" pitchFamily="18" charset="0"/>
              </a:rPr>
              <a:t>Pilot Project</a:t>
            </a:r>
            <a:r>
              <a:rPr lang="en-US" b="1" dirty="0">
                <a:solidFill>
                  <a:srgbClr val="50B4C8"/>
                </a:solidFill>
                <a:effectLst/>
                <a:ea typeface="MS PGothic" panose="020B0600070205080204" pitchFamily="34" charset="-128"/>
                <a:cs typeface="Times New Roman" panose="02020603050405020304" pitchFamily="18" charset="0"/>
              </a:rPr>
              <a:t>:</a:t>
            </a:r>
            <a:endParaRPr lang="en-US" b="1" dirty="0">
              <a:solidFill>
                <a:srgbClr val="50B4C8"/>
              </a:solidFill>
              <a:ea typeface="MS PGothic" panose="020B0600070205080204" pitchFamily="34" charset="-128"/>
              <a:cs typeface="Times New Roman" panose="02020603050405020304" pitchFamily="18" charset="0"/>
            </a:endParaRPr>
          </a:p>
          <a:p>
            <a:pPr marL="342900" marR="0" indent="-342900">
              <a:lnSpc>
                <a:spcPct val="115000"/>
              </a:lnSpc>
              <a:spcBef>
                <a:spcPts val="500"/>
              </a:spcBef>
              <a:spcAft>
                <a:spcPts val="1000"/>
              </a:spcAft>
              <a:buFont typeface="Arial" panose="020B0604020202020204" pitchFamily="34" charset="0"/>
              <a:buChar char="•"/>
            </a:pPr>
            <a:r>
              <a:rPr lang="en-US" dirty="0">
                <a:effectLst/>
                <a:ea typeface="MS PGothic" panose="020B0600070205080204" pitchFamily="34" charset="-128"/>
                <a:cs typeface="Times New Roman" panose="02020603050405020304" pitchFamily="18" charset="0"/>
              </a:rPr>
              <a:t>Campaign a tool or tools that patients can utilize to speak up for safety concerns that arise</a:t>
            </a:r>
          </a:p>
          <a:p>
            <a:pPr marL="342900" marR="0" lvl="0" indent="-342900">
              <a:lnSpc>
                <a:spcPct val="115000"/>
              </a:lnSpc>
              <a:spcBef>
                <a:spcPts val="500"/>
              </a:spcBef>
              <a:spcAft>
                <a:spcPts val="0"/>
              </a:spcAft>
              <a:buFont typeface="Arial" panose="020B0604020202020204" pitchFamily="34" charset="0"/>
              <a:buChar char="•"/>
            </a:pPr>
            <a:r>
              <a:rPr lang="en-US" dirty="0">
                <a:ea typeface="MS PGothic" panose="020B0600070205080204" pitchFamily="34" charset="-128"/>
                <a:cs typeface="Times New Roman" panose="02020603050405020304" pitchFamily="18" charset="0"/>
              </a:rPr>
              <a:t>Provide education to healthcare providers on how to receive/respond to feedback</a:t>
            </a:r>
          </a:p>
          <a:p>
            <a:pPr marR="0" lvl="0">
              <a:lnSpc>
                <a:spcPct val="115000"/>
              </a:lnSpc>
              <a:spcBef>
                <a:spcPts val="500"/>
              </a:spcBef>
              <a:spcAft>
                <a:spcPts val="0"/>
              </a:spcAft>
            </a:pPr>
            <a:endParaRPr lang="en-US" dirty="0">
              <a:effectLst/>
              <a:ea typeface="MS PGothic" panose="020B0600070205080204" pitchFamily="34" charset="-128"/>
              <a:cs typeface="Times New Roman" panose="02020603050405020304" pitchFamily="18" charset="0"/>
            </a:endParaRPr>
          </a:p>
        </p:txBody>
      </p:sp>
      <p:sp>
        <p:nvSpPr>
          <p:cNvPr id="7" name="Title 5">
            <a:extLst>
              <a:ext uri="{FF2B5EF4-FFF2-40B4-BE49-F238E27FC236}">
                <a16:creationId xmlns:a16="http://schemas.microsoft.com/office/drawing/2014/main" id="{2A70B3CD-97AB-493F-B0FE-9656B4555FD3}"/>
              </a:ext>
            </a:extLst>
          </p:cNvPr>
          <p:cNvSpPr>
            <a:spLocks noGrp="1"/>
          </p:cNvSpPr>
          <p:nvPr>
            <p:ph type="title"/>
          </p:nvPr>
        </p:nvSpPr>
        <p:spPr>
          <a:xfrm>
            <a:off x="609600" y="274638"/>
            <a:ext cx="10972800" cy="695325"/>
          </a:xfrm>
        </p:spPr>
        <p:txBody>
          <a:bodyPr/>
          <a:lstStyle/>
          <a:p>
            <a:r>
              <a:rPr lang="en-US" dirty="0"/>
              <a:t>Project Overview</a:t>
            </a:r>
          </a:p>
        </p:txBody>
      </p:sp>
      <p:pic>
        <p:nvPicPr>
          <p:cNvPr id="8" name="Picture 7" descr="A close up of a sign&#10;&#10;Description automatically generated">
            <a:extLst>
              <a:ext uri="{FF2B5EF4-FFF2-40B4-BE49-F238E27FC236}">
                <a16:creationId xmlns:a16="http://schemas.microsoft.com/office/drawing/2014/main" id="{7B578054-5F2D-44C0-91C0-D7DC3632A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0068" y="1108077"/>
            <a:ext cx="2106216" cy="2554636"/>
          </a:xfrm>
          <a:prstGeom prst="rect">
            <a:avLst/>
          </a:prstGeom>
        </p:spPr>
      </p:pic>
    </p:spTree>
    <p:extLst>
      <p:ext uri="{BB962C8B-B14F-4D97-AF65-F5344CB8AC3E}">
        <p14:creationId xmlns:p14="http://schemas.microsoft.com/office/powerpoint/2010/main" val="163189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2"/>
                </a:solidFill>
              </a:rPr>
              <a:t>One or more possible areas of focus</a:t>
            </a:r>
          </a:p>
        </p:txBody>
      </p:sp>
      <p:sp>
        <p:nvSpPr>
          <p:cNvPr id="6" name="Text Placeholder 5"/>
          <p:cNvSpPr>
            <a:spLocks noGrp="1"/>
          </p:cNvSpPr>
          <p:nvPr>
            <p:ph type="body" sz="quarter" idx="12"/>
          </p:nvPr>
        </p:nvSpPr>
        <p:spPr>
          <a:xfrm>
            <a:off x="1107559" y="1268412"/>
            <a:ext cx="5656495" cy="4321175"/>
          </a:xfrm>
        </p:spPr>
        <p:txBody>
          <a:bodyPr/>
          <a:lstStyle/>
          <a:p>
            <a:pPr marL="342900" indent="-342900">
              <a:buFont typeface="Arial" panose="020B0604020202020204" pitchFamily="34" charset="0"/>
              <a:buChar char="•"/>
            </a:pPr>
            <a:r>
              <a:rPr lang="en-US" sz="2400" dirty="0"/>
              <a:t>About your care</a:t>
            </a:r>
          </a:p>
          <a:p>
            <a:pPr marL="342900" indent="-342900">
              <a:buFont typeface="Arial" panose="020B0604020202020204" pitchFamily="34" charset="0"/>
              <a:buChar char="•"/>
            </a:pPr>
            <a:r>
              <a:rPr lang="en-US" sz="2400" dirty="0"/>
              <a:t>**Hand Hygiene</a:t>
            </a:r>
          </a:p>
          <a:p>
            <a:pPr marL="342900" indent="-342900">
              <a:buFont typeface="Arial" panose="020B0604020202020204" pitchFamily="34" charset="0"/>
              <a:buChar char="•"/>
            </a:pPr>
            <a:r>
              <a:rPr lang="en-US" sz="2400" dirty="0"/>
              <a:t>PSN specific topics</a:t>
            </a:r>
          </a:p>
          <a:p>
            <a:pPr marL="342900" indent="-342900">
              <a:buFont typeface="Arial" panose="020B0604020202020204" pitchFamily="34" charset="0"/>
              <a:buChar char="•"/>
            </a:pPr>
            <a:r>
              <a:rPr lang="en-US" sz="2400" dirty="0"/>
              <a:t>Medication Specific Errors</a:t>
            </a:r>
          </a:p>
          <a:p>
            <a:pPr marL="342900" indent="-342900">
              <a:buFont typeface="Arial" panose="020B0604020202020204" pitchFamily="34" charset="0"/>
              <a:buChar char="•"/>
            </a:pPr>
            <a:r>
              <a:rPr lang="en-US" sz="2400" dirty="0"/>
              <a:t>Chemotherapy administration </a:t>
            </a:r>
          </a:p>
          <a:p>
            <a:pPr marL="342900" indent="-342900">
              <a:buFont typeface="Arial" panose="020B0604020202020204" pitchFamily="34" charset="0"/>
              <a:buChar char="•"/>
            </a:pPr>
            <a:r>
              <a:rPr lang="en-US" sz="2400" dirty="0"/>
              <a:t>Research Studies</a:t>
            </a:r>
          </a:p>
          <a:p>
            <a:pPr marL="342900" indent="-342900">
              <a:buFont typeface="Arial" panose="020B0604020202020204" pitchFamily="34" charset="0"/>
              <a:buChar char="•"/>
            </a:pPr>
            <a:r>
              <a:rPr lang="en-US" sz="2400" dirty="0"/>
              <a:t>Care coordination</a:t>
            </a:r>
          </a:p>
          <a:p>
            <a:pPr marL="342900" indent="-342900">
              <a:buFont typeface="Arial" panose="020B0604020202020204" pitchFamily="34" charset="0"/>
              <a:buChar char="•"/>
            </a:pPr>
            <a:r>
              <a:rPr lang="en-US" sz="2400" dirty="0"/>
              <a:t>Language barriers </a:t>
            </a:r>
          </a:p>
          <a:p>
            <a:pPr marL="342900" indent="-342900">
              <a:buFont typeface="Arial" panose="020B0604020202020204" pitchFamily="34" charset="0"/>
              <a:buChar char="•"/>
            </a:pPr>
            <a:r>
              <a:rPr lang="en-US" sz="2400" dirty="0"/>
              <a:t>Health literacy </a:t>
            </a:r>
          </a:p>
          <a:p>
            <a:pPr marL="342900" indent="-342900">
              <a:buFont typeface="Arial" panose="020B0604020202020204" pitchFamily="34" charset="0"/>
              <a:buChar char="•"/>
            </a:pPr>
            <a:r>
              <a:rPr lang="en-US" sz="2400" dirty="0"/>
              <a:t>Another topic not listed </a:t>
            </a:r>
          </a:p>
          <a:p>
            <a:endParaRPr lang="en-US" dirty="0"/>
          </a:p>
        </p:txBody>
      </p:sp>
      <p:sp>
        <p:nvSpPr>
          <p:cNvPr id="3" name="Slide Number Placeholder 2"/>
          <p:cNvSpPr>
            <a:spLocks noGrp="1"/>
          </p:cNvSpPr>
          <p:nvPr>
            <p:ph type="sldNum" sz="quarter" idx="14"/>
          </p:nvPr>
        </p:nvSpPr>
        <p:spPr/>
        <p:txBody>
          <a:bodyPr/>
          <a:lstStyle/>
          <a:p>
            <a:fld id="{8FB1F62E-43B9-4266-8CFA-7231E975B243}" type="slidenum">
              <a:rPr lang="en-US" smtClean="0"/>
              <a:pPr/>
              <a:t>8</a:t>
            </a:fld>
            <a:endParaRPr lang="en-US" dirty="0"/>
          </a:p>
        </p:txBody>
      </p:sp>
    </p:spTree>
    <p:extLst>
      <p:ext uri="{BB962C8B-B14F-4D97-AF65-F5344CB8AC3E}">
        <p14:creationId xmlns:p14="http://schemas.microsoft.com/office/powerpoint/2010/main" val="200943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Request for Feedback</a:t>
            </a:r>
          </a:p>
        </p:txBody>
      </p:sp>
      <p:sp>
        <p:nvSpPr>
          <p:cNvPr id="6" name="Text Placeholder 5"/>
          <p:cNvSpPr>
            <a:spLocks noGrp="1"/>
          </p:cNvSpPr>
          <p:nvPr>
            <p:ph type="body" sz="quarter" idx="12"/>
          </p:nvPr>
        </p:nvSpPr>
        <p:spPr>
          <a:xfrm>
            <a:off x="611717" y="1163789"/>
            <a:ext cx="10970683" cy="4014788"/>
          </a:xfrm>
        </p:spPr>
        <p:txBody>
          <a:bodyPr/>
          <a:lstStyle/>
          <a:p>
            <a:pPr marL="342900" marR="0" lvl="0"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How to evaluate baseline readiness for a speak up for safety campaign</a:t>
            </a:r>
          </a:p>
          <a:p>
            <a:pPr marL="800100" lvl="1"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What are the best questions to ask and how can this be done in the least intrusive way?</a:t>
            </a:r>
          </a:p>
          <a:p>
            <a:pPr marL="800100" lvl="1"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What are the conditions that you feel would make it easiest to speak up?</a:t>
            </a:r>
          </a:p>
          <a:p>
            <a:pPr marL="342900" marR="0" lvl="0"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Focus on </a:t>
            </a:r>
            <a:r>
              <a:rPr lang="en-US" dirty="0">
                <a:effectLst/>
                <a:ea typeface="Calibri" panose="020F0502020204030204" pitchFamily="34" charset="0"/>
                <a:cs typeface="Calibri" panose="020F0502020204030204" pitchFamily="34" charset="0"/>
              </a:rPr>
              <a:t>patients </a:t>
            </a:r>
            <a:r>
              <a:rPr lang="en-US" u="sng" dirty="0">
                <a:effectLst/>
                <a:ea typeface="Calibri" panose="020F0502020204030204" pitchFamily="34" charset="0"/>
                <a:cs typeface="Calibri" panose="020F0502020204030204" pitchFamily="34" charset="0"/>
              </a:rPr>
              <a:t>and their caregivers speaking up?</a:t>
            </a:r>
          </a:p>
          <a:p>
            <a:pPr marL="342900" indent="-342900">
              <a:lnSpc>
                <a:spcPct val="107000"/>
              </a:lnSpc>
              <a:spcBef>
                <a:spcPts val="0"/>
              </a:spcBef>
              <a:spcAft>
                <a:spcPts val="800"/>
              </a:spcAft>
              <a:buFont typeface="Arial" panose="020B0604020202020204" pitchFamily="34" charset="0"/>
              <a:buChar char="•"/>
            </a:pPr>
            <a:r>
              <a:rPr lang="en-US" dirty="0">
                <a:ea typeface="Calibri" panose="020F0502020204030204" pitchFamily="34" charset="0"/>
                <a:cs typeface="Calibri" panose="020F0502020204030204" pitchFamily="34" charset="0"/>
              </a:rPr>
              <a:t>F</a:t>
            </a:r>
            <a:r>
              <a:rPr lang="en-US" dirty="0">
                <a:effectLst/>
                <a:ea typeface="Calibri" panose="020F0502020204030204" pitchFamily="34" charset="0"/>
                <a:cs typeface="Calibri" panose="020F0502020204030204" pitchFamily="34" charset="0"/>
              </a:rPr>
              <a:t>ocusing on one issue or multiple issues?</a:t>
            </a:r>
            <a:endParaRPr lang="en-US" dirty="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ea typeface="Arial" panose="020B0604020202020204" pitchFamily="34" charset="0"/>
              </a:rPr>
              <a:t>“Speaking up” should lead to a timely  change whenever possible</a:t>
            </a:r>
          </a:p>
          <a:p>
            <a:pPr marL="800100" lvl="1" indent="-342900">
              <a:buFont typeface="Arial" panose="020B0604020202020204" pitchFamily="34" charset="0"/>
              <a:buChar char="•"/>
            </a:pPr>
            <a:r>
              <a:rPr lang="en-US" dirty="0"/>
              <a:t>How would you want a provider to respond?</a:t>
            </a:r>
          </a:p>
          <a:p>
            <a:pPr marL="800100" lvl="1" indent="-342900">
              <a:buFont typeface="Arial" panose="020B0604020202020204" pitchFamily="34" charset="0"/>
              <a:buChar char="•"/>
            </a:pPr>
            <a:r>
              <a:rPr lang="en-US" dirty="0"/>
              <a:t>How would you want to be provided feedback on a more systemic safety issue that has been raised?</a:t>
            </a:r>
          </a:p>
          <a:p>
            <a:pPr marL="342900" indent="-342900">
              <a:buFont typeface="Arial" panose="020B0604020202020204" pitchFamily="34" charset="0"/>
              <a:buChar char="•"/>
            </a:pPr>
            <a:r>
              <a:rPr lang="en-US" dirty="0"/>
              <a:t>How to evaluate success of the pilot?</a:t>
            </a:r>
          </a:p>
          <a:p>
            <a:pPr marL="342900" indent="-342900">
              <a:lnSpc>
                <a:spcPct val="107000"/>
              </a:lnSpc>
              <a:spcBef>
                <a:spcPts val="0"/>
              </a:spcBef>
              <a:spcAft>
                <a:spcPts val="800"/>
              </a:spcAft>
              <a:buFont typeface="Symbol" panose="05050102010706020507" pitchFamily="18" charset="2"/>
              <a:buChar char=""/>
            </a:pPr>
            <a:endParaRPr lang="en-US" dirty="0"/>
          </a:p>
          <a:p>
            <a:pPr marL="342900" indent="-342900">
              <a:lnSpc>
                <a:spcPct val="107000"/>
              </a:lnSpc>
              <a:spcBef>
                <a:spcPts val="0"/>
              </a:spcBef>
              <a:spcAft>
                <a:spcPts val="80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a:p>
            <a:endParaRPr lang="en-US" dirty="0"/>
          </a:p>
        </p:txBody>
      </p:sp>
      <p:sp>
        <p:nvSpPr>
          <p:cNvPr id="3" name="Slide Number Placeholder 2"/>
          <p:cNvSpPr>
            <a:spLocks noGrp="1"/>
          </p:cNvSpPr>
          <p:nvPr>
            <p:ph type="sldNum" sz="quarter" idx="14"/>
          </p:nvPr>
        </p:nvSpPr>
        <p:spPr/>
        <p:txBody>
          <a:bodyPr/>
          <a:lstStyle/>
          <a:p>
            <a:fld id="{8FB1F62E-43B9-4266-8CFA-7231E975B243}" type="slidenum">
              <a:rPr lang="en-US" smtClean="0"/>
              <a:pPr/>
              <a:t>9</a:t>
            </a:fld>
            <a:endParaRPr lang="en-US" dirty="0"/>
          </a:p>
        </p:txBody>
      </p:sp>
    </p:spTree>
    <p:extLst>
      <p:ext uri="{BB962C8B-B14F-4D97-AF65-F5344CB8AC3E}">
        <p14:creationId xmlns:p14="http://schemas.microsoft.com/office/powerpoint/2010/main" val="239911006"/>
      </p:ext>
    </p:extLst>
  </p:cSld>
  <p:clrMapOvr>
    <a:masterClrMapping/>
  </p:clrMapOvr>
</p:sld>
</file>

<file path=ppt/theme/theme1.xml><?xml version="1.0" encoding="utf-8"?>
<a:theme xmlns:a="http://schemas.openxmlformats.org/drawingml/2006/main" name="4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SCCA Brand Colors">
      <a:dk1>
        <a:srgbClr val="6C6463"/>
      </a:dk1>
      <a:lt1>
        <a:srgbClr val="FFFFFF"/>
      </a:lt1>
      <a:dk2>
        <a:srgbClr val="6C6463"/>
      </a:dk2>
      <a:lt2>
        <a:srgbClr val="5CB8B2"/>
      </a:lt2>
      <a:accent1>
        <a:srgbClr val="FFC72C"/>
      </a:accent1>
      <a:accent2>
        <a:srgbClr val="A3A467"/>
      </a:accent2>
      <a:accent3>
        <a:srgbClr val="7E9BC0"/>
      </a:accent3>
      <a:accent4>
        <a:srgbClr val="7E6990"/>
      </a:accent4>
      <a:accent5>
        <a:srgbClr val="6C6463"/>
      </a:accent5>
      <a:accent6>
        <a:srgbClr val="FFFFFF"/>
      </a:accent6>
      <a:hlink>
        <a:srgbClr val="5CB8B2"/>
      </a:hlink>
      <a:folHlink>
        <a:srgbClr val="7E9B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89F41ABD36B943A79D60924523E33E" ma:contentTypeVersion="12" ma:contentTypeDescription="Create a new document." ma:contentTypeScope="" ma:versionID="638a5ee85c2e6a021eb2cd860dc43a76">
  <xsd:schema xmlns:xsd="http://www.w3.org/2001/XMLSchema" xmlns:xs="http://www.w3.org/2001/XMLSchema" xmlns:p="http://schemas.microsoft.com/office/2006/metadata/properties" xmlns:ns2="c283f3be-ce9d-4e12-b6df-f3d7e533ac7c" xmlns:ns3="f46ad185-d85d-425e-a013-e9b99bc40c0a" targetNamespace="http://schemas.microsoft.com/office/2006/metadata/properties" ma:root="true" ma:fieldsID="b8a83c3b6f56dd31904895e1b612c696" ns2:_="" ns3:_="">
    <xsd:import namespace="c283f3be-ce9d-4e12-b6df-f3d7e533ac7c"/>
    <xsd:import namespace="f46ad185-d85d-425e-a013-e9b99bc40c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3f3be-ce9d-4e12-b6df-f3d7e533ac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6ad185-d85d-425e-a013-e9b99bc40c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A2F6A-25BB-4300-85D0-EEF1A9D2B33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1e4f9ef-f427-4738-8edb-e44dd0c316bb"/>
    <ds:schemaRef ds:uri="http://purl.org/dc/elements/1.1/"/>
    <ds:schemaRef ds:uri="bb2a5569-4ebb-4557-815f-267a47fa5f7c"/>
    <ds:schemaRef ds:uri="http://www.w3.org/XML/1998/namespace"/>
    <ds:schemaRef ds:uri="http://purl.org/dc/dcmitype/"/>
  </ds:schemaRefs>
</ds:datastoreItem>
</file>

<file path=customXml/itemProps2.xml><?xml version="1.0" encoding="utf-8"?>
<ds:datastoreItem xmlns:ds="http://schemas.openxmlformats.org/officeDocument/2006/customXml" ds:itemID="{26A06C29-95E9-48F5-9AE4-B0A50EE54539}"/>
</file>

<file path=customXml/itemProps3.xml><?xml version="1.0" encoding="utf-8"?>
<ds:datastoreItem xmlns:ds="http://schemas.openxmlformats.org/officeDocument/2006/customXml" ds:itemID="{D2DAC06F-2C0D-4911-9754-389134480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7118</TotalTime>
  <Words>1331</Words>
  <Application>Microsoft Office PowerPoint</Application>
  <PresentationFormat>Widescreen</PresentationFormat>
  <Paragraphs>104</Paragraphs>
  <Slides>10</Slides>
  <Notes>9</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10</vt:i4>
      </vt:variant>
    </vt:vector>
  </HeadingPairs>
  <TitlesOfParts>
    <vt:vector size="23" baseType="lpstr">
      <vt:lpstr>Arial</vt:lpstr>
      <vt:lpstr>Calibri</vt:lpstr>
      <vt:lpstr>Calibri Light</vt:lpstr>
      <vt:lpstr>Symbol</vt:lpstr>
      <vt:lpstr>4_Custom Design</vt:lpstr>
      <vt:lpstr>5_Custom Design</vt:lpstr>
      <vt:lpstr>Custom Design</vt:lpstr>
      <vt:lpstr>8_Custom Design</vt:lpstr>
      <vt:lpstr>1_Custom Design</vt:lpstr>
      <vt:lpstr>2_Custom Design</vt:lpstr>
      <vt:lpstr>3_Custom Design</vt:lpstr>
      <vt:lpstr>6_Custom Design</vt:lpstr>
      <vt:lpstr>7_Custom Design</vt:lpstr>
      <vt:lpstr>Patient Speak Up for Safety – A Pilot Project</vt:lpstr>
      <vt:lpstr>Patient Speak up for Safety – Pilot Project</vt:lpstr>
      <vt:lpstr>Potential Concerns with Speaking Up  </vt:lpstr>
      <vt:lpstr>How can we address those concerns?</vt:lpstr>
      <vt:lpstr>PowerPoint Presentation</vt:lpstr>
      <vt:lpstr>Errors prevented by SCCA patients:</vt:lpstr>
      <vt:lpstr>Project Overview</vt:lpstr>
      <vt:lpstr>One or more possible areas of focus</vt:lpstr>
      <vt:lpstr>Request for Feedback</vt:lpstr>
      <vt:lpstr>References: https://www.jointcommission.org/en/resources/for-consumers/speak-up-campaigns/  Mazor, Kathleen M., et al. "Speak up! Addressing the paradox plaguing patient- centered  care." (2016): 618-619.  Okuyama, A., Wagner, C. &amp; Bijnen, B. Speaking up for patient safety by hospital-based  health care professionals: a literature review. BMC Health Serv Res 14, 61  (2014). https://doi.org/10.1186/1472-6963-14-61  Wachter, R. M., &amp; Gupta, K. (2018). Understanding patient safety.  </vt:lpstr>
    </vt:vector>
  </TitlesOfParts>
  <Company>Seattle Cancer Care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Reasor, Sonya G</dc:creator>
  <cp:lastModifiedBy>Amin, Leila</cp:lastModifiedBy>
  <cp:revision>155</cp:revision>
  <dcterms:created xsi:type="dcterms:W3CDTF">2017-02-08T18:35:52Z</dcterms:created>
  <dcterms:modified xsi:type="dcterms:W3CDTF">2020-10-27T21:12:27Z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0x010100F089F41ABD36B943A79D60924523E33E</vt:lpwstr>
  </property>
  <property fmtid="{D5CDD505-2E9C-101B-9397-08002B2CF9AE}" pid="3" name="_dlc_DocIdItemGuid">
    <vt:lpwstr>bcc25fe4-48a3-41ee-b364-45bc843ef169</vt:lpwstr>
  </property>
  <property fmtid="{D5CDD505-2E9C-101B-9397-08002B2CF9AE}" pid="4" name="_dlc_DocId">
    <vt:lpwstr>62JEMTQ3YAZ6-1339-690</vt:lpwstr>
  </property>
  <property fmtid="{D5CDD505-2E9C-101B-9397-08002B2CF9AE}" pid="5" name="_dlc_DocIdUrl">
    <vt:lpwstr>https://intranet.seattlecca.org/departments/Marketing/_layouts/15/DocIdRedir.aspx?ID=62JEMTQ3YAZ6-1339-690, 62JEMTQ3YAZ6-1339-690</vt:lpwstr>
  </property>
</Properties>
</file>