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0" r:id="rId4"/>
  </p:sldMasterIdLst>
  <p:notesMasterIdLst>
    <p:notesMasterId r:id="rId10"/>
  </p:notes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e Nicholas" userId="8fec5f9d-41ef-468a-98a6-0720db5236ea" providerId="ADAL" clId="{1D3CE1F5-7516-40ED-A28B-F06654005F9E}"/>
    <pc:docChg chg="custSel addSld modSld sldOrd addMainMaster">
      <pc:chgData name="Karie Nicholas" userId="8fec5f9d-41ef-468a-98a6-0720db5236ea" providerId="ADAL" clId="{1D3CE1F5-7516-40ED-A28B-F06654005F9E}" dt="2025-04-25T19:16:07.409" v="501"/>
      <pc:docMkLst>
        <pc:docMk/>
      </pc:docMkLst>
      <pc:sldChg chg="modSp add mod">
        <pc:chgData name="Karie Nicholas" userId="8fec5f9d-41ef-468a-98a6-0720db5236ea" providerId="ADAL" clId="{1D3CE1F5-7516-40ED-A28B-F06654005F9E}" dt="2025-04-25T19:12:00.829" v="89" actId="20577"/>
        <pc:sldMkLst>
          <pc:docMk/>
          <pc:sldMk cId="2937775632" sldId="256"/>
        </pc:sldMkLst>
        <pc:spChg chg="mod">
          <ac:chgData name="Karie Nicholas" userId="8fec5f9d-41ef-468a-98a6-0720db5236ea" providerId="ADAL" clId="{1D3CE1F5-7516-40ED-A28B-F06654005F9E}" dt="2025-04-25T19:11:49.978" v="83" actId="20577"/>
          <ac:spMkLst>
            <pc:docMk/>
            <pc:sldMk cId="2937775632" sldId="256"/>
            <ac:spMk id="5" creationId="{00000000-0000-0000-0000-000000000000}"/>
          </ac:spMkLst>
        </pc:spChg>
        <pc:spChg chg="mod">
          <ac:chgData name="Karie Nicholas" userId="8fec5f9d-41ef-468a-98a6-0720db5236ea" providerId="ADAL" clId="{1D3CE1F5-7516-40ED-A28B-F06654005F9E}" dt="2025-04-25T19:12:00.829" v="89" actId="20577"/>
          <ac:spMkLst>
            <pc:docMk/>
            <pc:sldMk cId="2937775632" sldId="256"/>
            <ac:spMk id="6" creationId="{00000000-0000-0000-0000-000000000000}"/>
          </ac:spMkLst>
        </pc:spChg>
      </pc:sldChg>
      <pc:sldChg chg="modSp add mod">
        <pc:chgData name="Karie Nicholas" userId="8fec5f9d-41ef-468a-98a6-0720db5236ea" providerId="ADAL" clId="{1D3CE1F5-7516-40ED-A28B-F06654005F9E}" dt="2025-04-25T19:13:23.975" v="276" actId="5793"/>
        <pc:sldMkLst>
          <pc:docMk/>
          <pc:sldMk cId="3418379437" sldId="257"/>
        </pc:sldMkLst>
        <pc:spChg chg="mod">
          <ac:chgData name="Karie Nicholas" userId="8fec5f9d-41ef-468a-98a6-0720db5236ea" providerId="ADAL" clId="{1D3CE1F5-7516-40ED-A28B-F06654005F9E}" dt="2025-04-25T19:13:23.975" v="276" actId="5793"/>
          <ac:spMkLst>
            <pc:docMk/>
            <pc:sldMk cId="3418379437" sldId="257"/>
            <ac:spMk id="5" creationId="{27D54E3F-C862-9A8F-BCF3-85CD663808F8}"/>
          </ac:spMkLst>
        </pc:spChg>
      </pc:sldChg>
      <pc:sldChg chg="add ord">
        <pc:chgData name="Karie Nicholas" userId="8fec5f9d-41ef-468a-98a6-0720db5236ea" providerId="ADAL" clId="{1D3CE1F5-7516-40ED-A28B-F06654005F9E}" dt="2025-04-25T19:16:04.402" v="499"/>
        <pc:sldMkLst>
          <pc:docMk/>
          <pc:sldMk cId="3158639872" sldId="258"/>
        </pc:sldMkLst>
      </pc:sldChg>
      <pc:sldChg chg="add ord">
        <pc:chgData name="Karie Nicholas" userId="8fec5f9d-41ef-468a-98a6-0720db5236ea" providerId="ADAL" clId="{1D3CE1F5-7516-40ED-A28B-F06654005F9E}" dt="2025-04-25T19:16:07.409" v="501"/>
        <pc:sldMkLst>
          <pc:docMk/>
          <pc:sldMk cId="1256487689" sldId="259"/>
        </pc:sldMkLst>
      </pc:sldChg>
      <pc:sldChg chg="modSp add mod">
        <pc:chgData name="Karie Nicholas" userId="8fec5f9d-41ef-468a-98a6-0720db5236ea" providerId="ADAL" clId="{1D3CE1F5-7516-40ED-A28B-F06654005F9E}" dt="2025-04-25T19:15:55.613" v="497" actId="20577"/>
        <pc:sldMkLst>
          <pc:docMk/>
          <pc:sldMk cId="3928719704" sldId="260"/>
        </pc:sldMkLst>
        <pc:spChg chg="mod">
          <ac:chgData name="Karie Nicholas" userId="8fec5f9d-41ef-468a-98a6-0720db5236ea" providerId="ADAL" clId="{1D3CE1F5-7516-40ED-A28B-F06654005F9E}" dt="2025-04-25T19:15:55.613" v="497" actId="20577"/>
          <ac:spMkLst>
            <pc:docMk/>
            <pc:sldMk cId="3928719704" sldId="260"/>
            <ac:spMk id="4" creationId="{FB7C452F-4177-52F2-19A3-6F1685071BED}"/>
          </ac:spMkLst>
        </pc:spChg>
        <pc:spChg chg="mod">
          <ac:chgData name="Karie Nicholas" userId="8fec5f9d-41ef-468a-98a6-0720db5236ea" providerId="ADAL" clId="{1D3CE1F5-7516-40ED-A28B-F06654005F9E}" dt="2025-04-25T19:15:40.404" v="491" actId="20577"/>
          <ac:spMkLst>
            <pc:docMk/>
            <pc:sldMk cId="3928719704" sldId="260"/>
            <ac:spMk id="5" creationId="{0019CCFA-6333-5782-41C0-9F371003EEDD}"/>
          </ac:spMkLst>
        </pc:spChg>
      </pc:sldChg>
      <pc:sldMasterChg chg="add addSldLayout">
        <pc:chgData name="Karie Nicholas" userId="8fec5f9d-41ef-468a-98a6-0720db5236ea" providerId="ADAL" clId="{1D3CE1F5-7516-40ED-A28B-F06654005F9E}" dt="2025-04-25T17:28:55.585" v="0" actId="27028"/>
        <pc:sldMasterMkLst>
          <pc:docMk/>
          <pc:sldMasterMk cId="3882476418" sldId="2147484030"/>
        </pc:sldMasterMkLst>
        <pc:sldLayoutChg chg="add">
          <pc:chgData name="Karie Nicholas" userId="8fec5f9d-41ef-468a-98a6-0720db5236ea" providerId="ADAL" clId="{1D3CE1F5-7516-40ED-A28B-F06654005F9E}" dt="2025-04-25T17:28:55.585" v="0" actId="27028"/>
          <pc:sldLayoutMkLst>
            <pc:docMk/>
            <pc:sldMasterMk cId="3882476418" sldId="2147484030"/>
            <pc:sldLayoutMk cId="435518300" sldId="214748403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C75AB-AD33-4659-B930-6A4242576432}" type="datetimeFigureOut">
              <a:rPr lang="en-US" smtClean="0"/>
              <a:t>4/25/2025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308964-0859-4E19-BCB6-B817B79D37E0}" type="slidenum">
              <a:rPr lang="en-US" smtClean="0"/>
              <a:t>‹#›</a:t>
            </a:fld>
            <a:endParaRPr lang="en-US"/>
          </a:p>
        </p:txBody>
      </p:sp>
    </p:spTree>
    <p:extLst>
      <p:ext uri="{BB962C8B-B14F-4D97-AF65-F5344CB8AC3E}">
        <p14:creationId xmlns:p14="http://schemas.microsoft.com/office/powerpoint/2010/main" val="2819445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BA39E-8893-4F56-9ADD-D938E523F663}" type="slidenum">
              <a:rPr lang="en-US" smtClean="0"/>
              <a:t>2</a:t>
            </a:fld>
            <a:endParaRPr lang="en-US"/>
          </a:p>
        </p:txBody>
      </p:sp>
    </p:spTree>
    <p:extLst>
      <p:ext uri="{BB962C8B-B14F-4D97-AF65-F5344CB8AC3E}">
        <p14:creationId xmlns:p14="http://schemas.microsoft.com/office/powerpoint/2010/main" val="3592890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065" indent="0">
              <a:lnSpc>
                <a:spcPct val="150000"/>
              </a:lnSpc>
              <a:spcBef>
                <a:spcPts val="100"/>
              </a:spcBef>
              <a:buClr>
                <a:srgbClr val="40B9D2"/>
              </a:buClr>
              <a:buNone/>
              <a:tabLst>
                <a:tab pos="398780" algn="l"/>
                <a:tab pos="399415" algn="l"/>
              </a:tabLst>
            </a:pPr>
            <a:r>
              <a:rPr lang="en-US" sz="1200" spc="-20" dirty="0">
                <a:solidFill>
                  <a:srgbClr val="585858"/>
                </a:solidFill>
                <a:latin typeface="Calibri"/>
                <a:cs typeface="Calibri"/>
              </a:rPr>
              <a:t>Establishment of the Bree</a:t>
            </a:r>
          </a:p>
          <a:p>
            <a:pPr marL="12065" indent="0">
              <a:lnSpc>
                <a:spcPct val="150000"/>
              </a:lnSpc>
              <a:spcBef>
                <a:spcPts val="100"/>
              </a:spcBef>
              <a:buClr>
                <a:srgbClr val="40B9D2"/>
              </a:buClr>
              <a:buNone/>
              <a:tabLst>
                <a:tab pos="398780" algn="l"/>
                <a:tab pos="399415" algn="l"/>
              </a:tabLst>
            </a:pPr>
            <a:endParaRPr lang="en-US" sz="1200" spc="-20" dirty="0">
              <a:solidFill>
                <a:srgbClr val="585858"/>
              </a:solidFill>
              <a:latin typeface="Calibri"/>
              <a:cs typeface="Calibri"/>
            </a:endParaRPr>
          </a:p>
          <a:p>
            <a:pPr marL="12065" indent="0">
              <a:lnSpc>
                <a:spcPct val="150000"/>
              </a:lnSpc>
              <a:spcBef>
                <a:spcPts val="100"/>
              </a:spcBef>
              <a:buClr>
                <a:srgbClr val="40B9D2"/>
              </a:buClr>
              <a:buNone/>
              <a:tabLst>
                <a:tab pos="398780" algn="l"/>
                <a:tab pos="399415" algn="l"/>
              </a:tabLst>
            </a:pPr>
            <a:r>
              <a:rPr lang="en-US" sz="1200" spc="-20" dirty="0">
                <a:solidFill>
                  <a:srgbClr val="585858"/>
                </a:solidFill>
                <a:latin typeface="Calibri"/>
                <a:cs typeface="Calibri"/>
              </a:rPr>
              <a:t>Purpose of our guideline's development work</a:t>
            </a:r>
          </a:p>
          <a:p>
            <a:pPr marL="12065" indent="0">
              <a:lnSpc>
                <a:spcPct val="150000"/>
              </a:lnSpc>
              <a:spcBef>
                <a:spcPts val="100"/>
              </a:spcBef>
              <a:buClr>
                <a:srgbClr val="40B9D2"/>
              </a:buClr>
              <a:buNone/>
              <a:tabLst>
                <a:tab pos="398780" algn="l"/>
                <a:tab pos="399415" algn="l"/>
              </a:tabLst>
            </a:pPr>
            <a:endParaRPr lang="en-US" sz="1200" spc="-20" dirty="0">
              <a:solidFill>
                <a:srgbClr val="585858"/>
              </a:solidFill>
              <a:latin typeface="Calibri"/>
              <a:cs typeface="Calibri"/>
            </a:endParaRPr>
          </a:p>
          <a:p>
            <a:pPr marL="12065" indent="0">
              <a:lnSpc>
                <a:spcPct val="150000"/>
              </a:lnSpc>
              <a:spcBef>
                <a:spcPts val="100"/>
              </a:spcBef>
              <a:buClr>
                <a:srgbClr val="40B9D2"/>
              </a:buClr>
              <a:buNone/>
              <a:tabLst>
                <a:tab pos="398780" algn="l"/>
                <a:tab pos="399415" algn="l"/>
              </a:tabLst>
            </a:pPr>
            <a:r>
              <a:rPr lang="en-US" sz="1200" spc="-20" dirty="0">
                <a:solidFill>
                  <a:srgbClr val="585858"/>
                </a:solidFill>
                <a:latin typeface="Calibri"/>
                <a:cs typeface="Calibri"/>
              </a:rPr>
              <a:t>Audiences can participate in the Bree work either directly, by implementing the guidelines themselves, or indirectly by benefiting from their relationships with organizations such as the HCA, health care purchasers, health plans, etc. that have implemented the guidelines.</a:t>
            </a:r>
          </a:p>
          <a:p>
            <a:endParaRPr lang="en-US" dirty="0"/>
          </a:p>
        </p:txBody>
      </p:sp>
      <p:sp>
        <p:nvSpPr>
          <p:cNvPr id="4" name="Slide Number Placeholder 3"/>
          <p:cNvSpPr>
            <a:spLocks noGrp="1"/>
          </p:cNvSpPr>
          <p:nvPr>
            <p:ph type="sldNum" sz="quarter" idx="5"/>
          </p:nvPr>
        </p:nvSpPr>
        <p:spPr/>
        <p:txBody>
          <a:bodyPr/>
          <a:lstStyle/>
          <a:p>
            <a:fld id="{8C6BA39E-8893-4F56-9ADD-D938E523F663}" type="slidenum">
              <a:rPr lang="en-US" smtClean="0"/>
              <a:t>3</a:t>
            </a:fld>
            <a:endParaRPr lang="en-US"/>
          </a:p>
        </p:txBody>
      </p:sp>
    </p:spTree>
    <p:extLst>
      <p:ext uri="{BB962C8B-B14F-4D97-AF65-F5344CB8AC3E}">
        <p14:creationId xmlns:p14="http://schemas.microsoft.com/office/powerpoint/2010/main" val="229576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evaluation program we have three broad categories of tools – general, collaborative tools and report specific tools. These tools are designed to work together, but can also be used individually, depending on the organization and their needs. </a:t>
            </a:r>
          </a:p>
        </p:txBody>
      </p:sp>
      <p:sp>
        <p:nvSpPr>
          <p:cNvPr id="4" name="Slide Number Placeholder 3"/>
          <p:cNvSpPr>
            <a:spLocks noGrp="1"/>
          </p:cNvSpPr>
          <p:nvPr>
            <p:ph type="sldNum" sz="quarter" idx="5"/>
          </p:nvPr>
        </p:nvSpPr>
        <p:spPr/>
        <p:txBody>
          <a:bodyPr/>
          <a:lstStyle/>
          <a:p>
            <a:fld id="{8C6BA39E-8893-4F56-9ADD-D938E523F663}" type="slidenum">
              <a:rPr lang="en-US" smtClean="0"/>
              <a:t>4</a:t>
            </a:fld>
            <a:endParaRPr lang="en-US"/>
          </a:p>
        </p:txBody>
      </p:sp>
    </p:spTree>
    <p:extLst>
      <p:ext uri="{BB962C8B-B14F-4D97-AF65-F5344CB8AC3E}">
        <p14:creationId xmlns:p14="http://schemas.microsoft.com/office/powerpoint/2010/main" val="2044047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0721E-BF1E-BFDC-7A2C-706961686E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C94FF4-445B-C7E0-E464-BB804DBDEF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157E88-6A24-2FC0-94B7-6A55D141B6D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98EC2E-0464-A062-758B-A68E198CA4EC}"/>
              </a:ext>
            </a:extLst>
          </p:cNvPr>
          <p:cNvSpPr>
            <a:spLocks noGrp="1"/>
          </p:cNvSpPr>
          <p:nvPr>
            <p:ph type="sldNum" sz="quarter" idx="5"/>
          </p:nvPr>
        </p:nvSpPr>
        <p:spPr/>
        <p:txBody>
          <a:bodyPr/>
          <a:lstStyle/>
          <a:p>
            <a:fld id="{8C6BA39E-8893-4F56-9ADD-D938E523F663}" type="slidenum">
              <a:rPr lang="en-US" smtClean="0"/>
              <a:t>5</a:t>
            </a:fld>
            <a:endParaRPr lang="en-US"/>
          </a:p>
        </p:txBody>
      </p:sp>
    </p:spTree>
    <p:extLst>
      <p:ext uri="{BB962C8B-B14F-4D97-AF65-F5344CB8AC3E}">
        <p14:creationId xmlns:p14="http://schemas.microsoft.com/office/powerpoint/2010/main" val="902523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1F487C"/>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600" b="1" i="0">
                <a:solidFill>
                  <a:srgbClr val="585858"/>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3551830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86552" y="238506"/>
            <a:ext cx="10618893" cy="538609"/>
          </a:xfrm>
          <a:prstGeom prst="rect">
            <a:avLst/>
          </a:prstGeom>
        </p:spPr>
        <p:txBody>
          <a:bodyPr wrap="square" lIns="0" tIns="0" rIns="0" bIns="0">
            <a:spAutoFit/>
          </a:bodyPr>
          <a:lstStyle>
            <a:lvl1pPr>
              <a:defRPr sz="3500" b="1" i="0">
                <a:solidFill>
                  <a:srgbClr val="1F487C"/>
                </a:solidFill>
                <a:latin typeface="Calibri"/>
                <a:cs typeface="Calibri"/>
              </a:defRPr>
            </a:lvl1pPr>
          </a:lstStyle>
          <a:p>
            <a:endParaRPr/>
          </a:p>
        </p:txBody>
      </p:sp>
      <p:sp>
        <p:nvSpPr>
          <p:cNvPr id="3" name="Holder 3"/>
          <p:cNvSpPr>
            <a:spLocks noGrp="1"/>
          </p:cNvSpPr>
          <p:nvPr>
            <p:ph type="body" idx="1"/>
          </p:nvPr>
        </p:nvSpPr>
        <p:spPr>
          <a:xfrm>
            <a:off x="116163" y="1505204"/>
            <a:ext cx="5977467" cy="246221"/>
          </a:xfrm>
          <a:prstGeom prst="rect">
            <a:avLst/>
          </a:prstGeom>
        </p:spPr>
        <p:txBody>
          <a:bodyPr wrap="square" lIns="0" tIns="0" rIns="0" bIns="0">
            <a:spAutoFit/>
          </a:bodyPr>
          <a:lstStyle>
            <a:lvl1pPr>
              <a:defRPr sz="1600" b="1" i="0">
                <a:solidFill>
                  <a:srgbClr val="585858"/>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4/25/2025</a:t>
            </a:fld>
            <a:endParaRPr lang="en-US"/>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82476418"/>
      </p:ext>
    </p:extLst>
  </p:cSld>
  <p:clrMap bg1="lt1" tx1="dk1" bg2="lt2" tx2="dk2" accent1="accent1" accent2="accent2" accent3="accent3" accent4="accent4" accent5="accent5" accent6="accent6" hlink="hlink" folHlink="folHlink"/>
  <p:sldLayoutIdLst>
    <p:sldLayoutId id="2147484032"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24000" y="762000"/>
            <a:ext cx="6856476" cy="5334000"/>
          </a:xfrm>
          <a:prstGeom prst="rect">
            <a:avLst/>
          </a:prstGeom>
          <a:blipFill>
            <a:blip r:embed="rId2" cstate="print"/>
            <a:stretch>
              <a:fillRect/>
            </a:stretch>
          </a:blipFill>
        </p:spPr>
        <p:txBody>
          <a:bodyPr wrap="square" lIns="0" tIns="0" rIns="0" bIns="0" rtlCol="0"/>
          <a:lstStyle/>
          <a:p>
            <a:endParaRPr>
              <a:solidFill>
                <a:prstClr val="black"/>
              </a:solidFill>
              <a:latin typeface="Calibri"/>
            </a:endParaRPr>
          </a:p>
        </p:txBody>
      </p:sp>
      <p:sp>
        <p:nvSpPr>
          <p:cNvPr id="3" name="object 3"/>
          <p:cNvSpPr/>
          <p:nvPr/>
        </p:nvSpPr>
        <p:spPr>
          <a:xfrm>
            <a:off x="8476488" y="762001"/>
            <a:ext cx="2192020" cy="3656965"/>
          </a:xfrm>
          <a:custGeom>
            <a:avLst/>
            <a:gdLst/>
            <a:ahLst/>
            <a:cxnLst/>
            <a:rect l="l" t="t" r="r" b="b"/>
            <a:pathLst>
              <a:path w="2192020" h="3656965">
                <a:moveTo>
                  <a:pt x="0" y="3656838"/>
                </a:moveTo>
                <a:lnTo>
                  <a:pt x="2191511" y="3656838"/>
                </a:lnTo>
                <a:lnTo>
                  <a:pt x="2191511" y="0"/>
                </a:lnTo>
                <a:lnTo>
                  <a:pt x="0" y="0"/>
                </a:lnTo>
                <a:lnTo>
                  <a:pt x="0" y="3656838"/>
                </a:lnTo>
                <a:close/>
              </a:path>
            </a:pathLst>
          </a:custGeom>
          <a:solidFill>
            <a:srgbClr val="8DC73D"/>
          </a:solidFill>
        </p:spPr>
        <p:txBody>
          <a:bodyPr wrap="square" lIns="0" tIns="0" rIns="0" bIns="0" rtlCol="0"/>
          <a:lstStyle/>
          <a:p>
            <a:endParaRPr>
              <a:solidFill>
                <a:prstClr val="black"/>
              </a:solidFill>
              <a:latin typeface="Calibri"/>
            </a:endParaRPr>
          </a:p>
        </p:txBody>
      </p:sp>
      <p:sp>
        <p:nvSpPr>
          <p:cNvPr id="4" name="object 4"/>
          <p:cNvSpPr/>
          <p:nvPr/>
        </p:nvSpPr>
        <p:spPr>
          <a:xfrm>
            <a:off x="8494777" y="4670297"/>
            <a:ext cx="2010155" cy="1248122"/>
          </a:xfrm>
          <a:prstGeom prst="rect">
            <a:avLst/>
          </a:prstGeom>
          <a:blipFill>
            <a:blip r:embed="rId3" cstate="print"/>
            <a:stretch>
              <a:fillRect/>
            </a:stretch>
          </a:blipFill>
        </p:spPr>
        <p:txBody>
          <a:bodyPr wrap="square" lIns="0" tIns="0" rIns="0" bIns="0" rtlCol="0"/>
          <a:lstStyle/>
          <a:p>
            <a:endParaRPr>
              <a:solidFill>
                <a:prstClr val="black"/>
              </a:solidFill>
              <a:latin typeface="Calibri"/>
            </a:endParaRPr>
          </a:p>
        </p:txBody>
      </p:sp>
      <p:sp>
        <p:nvSpPr>
          <p:cNvPr id="5" name="object 5"/>
          <p:cNvSpPr txBox="1">
            <a:spLocks noGrp="1"/>
          </p:cNvSpPr>
          <p:nvPr>
            <p:ph type="title"/>
          </p:nvPr>
        </p:nvSpPr>
        <p:spPr>
          <a:xfrm>
            <a:off x="1797049" y="1811274"/>
            <a:ext cx="6299385" cy="1686744"/>
          </a:xfrm>
          <a:prstGeom prst="rect">
            <a:avLst/>
          </a:prstGeom>
        </p:spPr>
        <p:txBody>
          <a:bodyPr vert="horz" wrap="square" lIns="0" tIns="79375" rIns="0" bIns="0" rtlCol="0">
            <a:spAutoFit/>
          </a:bodyPr>
          <a:lstStyle/>
          <a:p>
            <a:pPr marL="12700" marR="5080" algn="ctr">
              <a:lnSpc>
                <a:spcPct val="90000"/>
              </a:lnSpc>
              <a:spcBef>
                <a:spcPts val="625"/>
              </a:spcBef>
            </a:pPr>
            <a:r>
              <a:rPr lang="en-US" sz="3600" dirty="0">
                <a:solidFill>
                  <a:schemeClr val="bg1"/>
                </a:solidFill>
              </a:rPr>
              <a:t>Evaluation Forum: </a:t>
            </a:r>
            <a:br>
              <a:rPr lang="en-US" sz="3600" dirty="0">
                <a:solidFill>
                  <a:schemeClr val="bg1"/>
                </a:solidFill>
              </a:rPr>
            </a:br>
            <a:r>
              <a:rPr lang="en-US" sz="3600" dirty="0">
                <a:solidFill>
                  <a:schemeClr val="bg1"/>
                </a:solidFill>
              </a:rPr>
              <a:t>Perinatal Behavioral Health</a:t>
            </a:r>
            <a:br>
              <a:rPr lang="en-US" sz="2400" dirty="0"/>
            </a:br>
            <a:endParaRPr sz="4400" i="1" dirty="0"/>
          </a:p>
        </p:txBody>
      </p:sp>
      <p:sp>
        <p:nvSpPr>
          <p:cNvPr id="6" name="object 6"/>
          <p:cNvSpPr txBox="1"/>
          <p:nvPr/>
        </p:nvSpPr>
        <p:spPr>
          <a:xfrm>
            <a:off x="1797051" y="6304279"/>
            <a:ext cx="2014855" cy="299720"/>
          </a:xfrm>
          <a:prstGeom prst="rect">
            <a:avLst/>
          </a:prstGeom>
        </p:spPr>
        <p:txBody>
          <a:bodyPr vert="horz" wrap="square" lIns="0" tIns="12700" rIns="0" bIns="0" rtlCol="0">
            <a:spAutoFit/>
          </a:bodyPr>
          <a:lstStyle/>
          <a:p>
            <a:pPr marL="12700">
              <a:spcBef>
                <a:spcPts val="100"/>
              </a:spcBef>
            </a:pPr>
            <a:r>
              <a:rPr spc="-10" dirty="0">
                <a:solidFill>
                  <a:srgbClr val="3E3E3E"/>
                </a:solidFill>
                <a:latin typeface="Calibri"/>
                <a:cs typeface="Calibri"/>
              </a:rPr>
              <a:t>Webinar </a:t>
            </a:r>
            <a:r>
              <a:rPr dirty="0">
                <a:solidFill>
                  <a:srgbClr val="3E3E3E"/>
                </a:solidFill>
                <a:latin typeface="Calibri"/>
                <a:cs typeface="Calibri"/>
              </a:rPr>
              <a:t>|</a:t>
            </a:r>
            <a:r>
              <a:rPr spc="-80" dirty="0">
                <a:solidFill>
                  <a:srgbClr val="3E3E3E"/>
                </a:solidFill>
                <a:latin typeface="Calibri"/>
                <a:cs typeface="Calibri"/>
              </a:rPr>
              <a:t> </a:t>
            </a:r>
            <a:r>
              <a:rPr lang="en-US" spc="-80" dirty="0">
                <a:solidFill>
                  <a:srgbClr val="3E3E3E"/>
                </a:solidFill>
                <a:latin typeface="Calibri"/>
                <a:cs typeface="Calibri"/>
              </a:rPr>
              <a:t>05/28/2025</a:t>
            </a:r>
            <a:endParaRPr dirty="0">
              <a:solidFill>
                <a:prstClr val="black"/>
              </a:solidFill>
              <a:latin typeface="Calibri"/>
              <a:cs typeface="Calibri"/>
            </a:endParaRPr>
          </a:p>
        </p:txBody>
      </p:sp>
    </p:spTree>
    <p:extLst>
      <p:ext uri="{BB962C8B-B14F-4D97-AF65-F5344CB8AC3E}">
        <p14:creationId xmlns:p14="http://schemas.microsoft.com/office/powerpoint/2010/main" val="293777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7DB39-4059-0F84-E68F-6471E9C4835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03BEFF0-C4A2-6F2C-D5C3-0209AE66E2A6}"/>
              </a:ext>
            </a:extLst>
          </p:cNvPr>
          <p:cNvSpPr/>
          <p:nvPr/>
        </p:nvSpPr>
        <p:spPr>
          <a:xfrm>
            <a:off x="1069847" y="271651"/>
            <a:ext cx="10052304" cy="1258824"/>
          </a:xfrm>
          <a:prstGeom prst="rect">
            <a:avLst/>
          </a:prstGeom>
          <a:blipFill>
            <a:blip r:embed="rId3" cstate="print"/>
            <a:stretch>
              <a:fillRect/>
            </a:stretch>
          </a:blipFill>
        </p:spPr>
        <p:txBody>
          <a:bodyPr wrap="square" lIns="0" tIns="0" rIns="0" bIns="0" rtlCol="0"/>
          <a:lstStyle/>
          <a:p>
            <a:endParaRPr/>
          </a:p>
        </p:txBody>
      </p:sp>
      <p:sp>
        <p:nvSpPr>
          <p:cNvPr id="3" name="object 3">
            <a:extLst>
              <a:ext uri="{FF2B5EF4-FFF2-40B4-BE49-F238E27FC236}">
                <a16:creationId xmlns:a16="http://schemas.microsoft.com/office/drawing/2014/main" id="{CE88A4E9-CA98-1666-07F6-30D2FA2FE7BA}"/>
              </a:ext>
            </a:extLst>
          </p:cNvPr>
          <p:cNvSpPr/>
          <p:nvPr/>
        </p:nvSpPr>
        <p:spPr>
          <a:xfrm>
            <a:off x="8957310" y="414527"/>
            <a:ext cx="1527809" cy="973074"/>
          </a:xfrm>
          <a:prstGeom prst="rect">
            <a:avLst/>
          </a:prstGeom>
          <a:blipFill>
            <a:blip r:embed="rId4" cstate="print"/>
            <a:stretch>
              <a:fillRect/>
            </a:stretch>
          </a:blipFill>
        </p:spPr>
        <p:txBody>
          <a:bodyPr wrap="square" lIns="0" tIns="0" rIns="0" bIns="0" rtlCol="0"/>
          <a:lstStyle/>
          <a:p>
            <a:endParaRPr/>
          </a:p>
        </p:txBody>
      </p:sp>
      <p:sp>
        <p:nvSpPr>
          <p:cNvPr id="4" name="object 4">
            <a:extLst>
              <a:ext uri="{FF2B5EF4-FFF2-40B4-BE49-F238E27FC236}">
                <a16:creationId xmlns:a16="http://schemas.microsoft.com/office/drawing/2014/main" id="{F9D5F27A-DC4E-5F17-51FB-56273EC7E24B}"/>
              </a:ext>
            </a:extLst>
          </p:cNvPr>
          <p:cNvSpPr txBox="1">
            <a:spLocks noGrp="1"/>
          </p:cNvSpPr>
          <p:nvPr>
            <p:ph type="title"/>
          </p:nvPr>
        </p:nvSpPr>
        <p:spPr>
          <a:xfrm>
            <a:off x="4823460" y="678118"/>
            <a:ext cx="2545079" cy="445891"/>
          </a:xfrm>
          <a:prstGeom prst="rect">
            <a:avLst/>
          </a:prstGeom>
        </p:spPr>
        <p:txBody>
          <a:bodyPr vert="horz" wrap="square" lIns="0" tIns="12065" rIns="0" bIns="0" rtlCol="0">
            <a:spAutoFit/>
          </a:bodyPr>
          <a:lstStyle/>
          <a:p>
            <a:pPr marL="12700">
              <a:lnSpc>
                <a:spcPts val="3650"/>
              </a:lnSpc>
              <a:spcBef>
                <a:spcPts val="95"/>
              </a:spcBef>
            </a:pPr>
            <a:r>
              <a:rPr lang="en-US" sz="2300" spc="-55" dirty="0">
                <a:solidFill>
                  <a:srgbClr val="FFFFFF"/>
                </a:solidFill>
              </a:rPr>
              <a:t>HOUSE KEEPING</a:t>
            </a:r>
            <a:endParaRPr sz="2300" dirty="0"/>
          </a:p>
        </p:txBody>
      </p:sp>
      <p:sp>
        <p:nvSpPr>
          <p:cNvPr id="5" name="object 5">
            <a:extLst>
              <a:ext uri="{FF2B5EF4-FFF2-40B4-BE49-F238E27FC236}">
                <a16:creationId xmlns:a16="http://schemas.microsoft.com/office/drawing/2014/main" id="{27D54E3F-C862-9A8F-BCF3-85CD663808F8}"/>
              </a:ext>
            </a:extLst>
          </p:cNvPr>
          <p:cNvSpPr txBox="1"/>
          <p:nvPr/>
        </p:nvSpPr>
        <p:spPr>
          <a:xfrm>
            <a:off x="1155577" y="2857071"/>
            <a:ext cx="10502283" cy="1251496"/>
          </a:xfrm>
          <a:prstGeom prst="rect">
            <a:avLst/>
          </a:prstGeom>
        </p:spPr>
        <p:txBody>
          <a:bodyPr vert="horz" wrap="square" lIns="0" tIns="12700" rIns="0" bIns="0" rtlCol="0">
            <a:spAutoFit/>
          </a:bodyPr>
          <a:lstStyle/>
          <a:p>
            <a:pPr marL="398780" indent="-386715">
              <a:lnSpc>
                <a:spcPct val="150000"/>
              </a:lnSpc>
              <a:spcBef>
                <a:spcPts val="100"/>
              </a:spcBef>
              <a:buClr>
                <a:srgbClr val="40B9D2"/>
              </a:buClr>
              <a:buAutoNum type="arabicPeriod"/>
              <a:tabLst>
                <a:tab pos="398780" algn="l"/>
                <a:tab pos="399415" algn="l"/>
              </a:tabLst>
            </a:pPr>
            <a:r>
              <a:rPr lang="en-US" sz="2800" spc="-20" dirty="0">
                <a:solidFill>
                  <a:srgbClr val="585858"/>
                </a:solidFill>
                <a:latin typeface="Calibri"/>
                <a:cs typeface="Calibri"/>
              </a:rPr>
              <a:t>Drop your name, role/title, and organization in the chat box.</a:t>
            </a:r>
          </a:p>
          <a:p>
            <a:pPr marL="398780" indent="-386715">
              <a:lnSpc>
                <a:spcPct val="150000"/>
              </a:lnSpc>
              <a:spcBef>
                <a:spcPts val="100"/>
              </a:spcBef>
              <a:buClr>
                <a:srgbClr val="40B9D2"/>
              </a:buClr>
              <a:buAutoNum type="arabicPeriod"/>
              <a:tabLst>
                <a:tab pos="398780" algn="l"/>
                <a:tab pos="399415" algn="l"/>
              </a:tabLst>
            </a:pPr>
            <a:r>
              <a:rPr lang="en-US" sz="2800" spc="-20" dirty="0">
                <a:solidFill>
                  <a:srgbClr val="585858"/>
                </a:solidFill>
                <a:latin typeface="Calibri"/>
                <a:cs typeface="Calibri"/>
              </a:rPr>
              <a:t>This forum is a place to connect and talk. Don’t be shy. </a:t>
            </a:r>
            <a:r>
              <a:rPr lang="en-US" sz="2800" spc="-20" dirty="0">
                <a:solidFill>
                  <a:srgbClr val="585858"/>
                </a:solidFill>
                <a:latin typeface="Calibri"/>
                <a:cs typeface="Calibri"/>
                <a:sym typeface="Wingdings" panose="05000000000000000000" pitchFamily="2" charset="2"/>
              </a:rPr>
              <a:t></a:t>
            </a:r>
            <a:endParaRPr lang="en-US" sz="2800" spc="-20" dirty="0">
              <a:solidFill>
                <a:srgbClr val="585858"/>
              </a:solidFill>
              <a:latin typeface="Calibri"/>
              <a:cs typeface="Calibri"/>
            </a:endParaRPr>
          </a:p>
        </p:txBody>
      </p:sp>
    </p:spTree>
    <p:extLst>
      <p:ext uri="{BB962C8B-B14F-4D97-AF65-F5344CB8AC3E}">
        <p14:creationId xmlns:p14="http://schemas.microsoft.com/office/powerpoint/2010/main" val="341837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EC820-9F5D-4204-F6D3-E3F5BFF1EF6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E96FF7E-836C-46F5-2841-91F4F7173054}"/>
              </a:ext>
            </a:extLst>
          </p:cNvPr>
          <p:cNvSpPr/>
          <p:nvPr/>
        </p:nvSpPr>
        <p:spPr>
          <a:xfrm>
            <a:off x="1069847" y="271651"/>
            <a:ext cx="10052304" cy="1258824"/>
          </a:xfrm>
          <a:prstGeom prst="rect">
            <a:avLst/>
          </a:prstGeom>
          <a:blipFill>
            <a:blip r:embed="rId3" cstate="print"/>
            <a:stretch>
              <a:fillRect/>
            </a:stretch>
          </a:blipFill>
        </p:spPr>
        <p:txBody>
          <a:bodyPr wrap="square" lIns="0" tIns="0" rIns="0" bIns="0" rtlCol="0"/>
          <a:lstStyle/>
          <a:p>
            <a:endParaRPr/>
          </a:p>
        </p:txBody>
      </p:sp>
      <p:sp>
        <p:nvSpPr>
          <p:cNvPr id="3" name="object 3">
            <a:extLst>
              <a:ext uri="{FF2B5EF4-FFF2-40B4-BE49-F238E27FC236}">
                <a16:creationId xmlns:a16="http://schemas.microsoft.com/office/drawing/2014/main" id="{C6E8ADD3-DBDA-ED99-C28E-82D5ADF3F7B2}"/>
              </a:ext>
            </a:extLst>
          </p:cNvPr>
          <p:cNvSpPr/>
          <p:nvPr/>
        </p:nvSpPr>
        <p:spPr>
          <a:xfrm>
            <a:off x="8957310" y="414527"/>
            <a:ext cx="1527809" cy="973074"/>
          </a:xfrm>
          <a:prstGeom prst="rect">
            <a:avLst/>
          </a:prstGeom>
          <a:blipFill>
            <a:blip r:embed="rId4" cstate="print"/>
            <a:stretch>
              <a:fillRect/>
            </a:stretch>
          </a:blipFill>
        </p:spPr>
        <p:txBody>
          <a:bodyPr wrap="square" lIns="0" tIns="0" rIns="0" bIns="0" rtlCol="0"/>
          <a:lstStyle/>
          <a:p>
            <a:endParaRPr/>
          </a:p>
        </p:txBody>
      </p:sp>
      <p:sp>
        <p:nvSpPr>
          <p:cNvPr id="4" name="object 4">
            <a:extLst>
              <a:ext uri="{FF2B5EF4-FFF2-40B4-BE49-F238E27FC236}">
                <a16:creationId xmlns:a16="http://schemas.microsoft.com/office/drawing/2014/main" id="{88FFC1AC-23EA-B94C-9E75-F9948857CEA0}"/>
              </a:ext>
            </a:extLst>
          </p:cNvPr>
          <p:cNvSpPr txBox="1">
            <a:spLocks noGrp="1"/>
          </p:cNvSpPr>
          <p:nvPr>
            <p:ph type="title"/>
          </p:nvPr>
        </p:nvSpPr>
        <p:spPr>
          <a:xfrm>
            <a:off x="3609277" y="678117"/>
            <a:ext cx="4973444" cy="445891"/>
          </a:xfrm>
          <a:prstGeom prst="rect">
            <a:avLst/>
          </a:prstGeom>
        </p:spPr>
        <p:txBody>
          <a:bodyPr vert="horz" wrap="square" lIns="0" tIns="12065" rIns="0" bIns="0" rtlCol="0">
            <a:spAutoFit/>
          </a:bodyPr>
          <a:lstStyle/>
          <a:p>
            <a:pPr marL="12700">
              <a:lnSpc>
                <a:spcPts val="3650"/>
              </a:lnSpc>
              <a:spcBef>
                <a:spcPts val="95"/>
              </a:spcBef>
            </a:pPr>
            <a:r>
              <a:rPr lang="en-US" sz="2300" spc="-55" dirty="0">
                <a:solidFill>
                  <a:srgbClr val="FFFFFF"/>
                </a:solidFill>
              </a:rPr>
              <a:t>Brief Overview of the Bree Collaborative</a:t>
            </a:r>
            <a:endParaRPr sz="2300" dirty="0"/>
          </a:p>
        </p:txBody>
      </p:sp>
      <p:sp>
        <p:nvSpPr>
          <p:cNvPr id="6" name="Rectangle: Rounded Corners 5">
            <a:extLst>
              <a:ext uri="{FF2B5EF4-FFF2-40B4-BE49-F238E27FC236}">
                <a16:creationId xmlns:a16="http://schemas.microsoft.com/office/drawing/2014/main" id="{44D43160-4F8C-4EF8-5737-929C1AF8F368}"/>
              </a:ext>
            </a:extLst>
          </p:cNvPr>
          <p:cNvSpPr/>
          <p:nvPr/>
        </p:nvSpPr>
        <p:spPr>
          <a:xfrm>
            <a:off x="1109659" y="1751681"/>
            <a:ext cx="2776250" cy="4713482"/>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C5B2F3B7-82CD-1655-88C7-6F487AB7FA66}"/>
              </a:ext>
            </a:extLst>
          </p:cNvPr>
          <p:cNvSpPr/>
          <p:nvPr/>
        </p:nvSpPr>
        <p:spPr>
          <a:xfrm>
            <a:off x="4707875" y="1751681"/>
            <a:ext cx="2776250" cy="4713482"/>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717399A2-1C8D-B81D-6A6B-700420471F70}"/>
              </a:ext>
            </a:extLst>
          </p:cNvPr>
          <p:cNvSpPr/>
          <p:nvPr/>
        </p:nvSpPr>
        <p:spPr>
          <a:xfrm>
            <a:off x="8407234" y="1751681"/>
            <a:ext cx="2776250" cy="4713482"/>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F1F64F7-B770-CC1F-D38A-F3DDA3E8C09C}"/>
              </a:ext>
            </a:extLst>
          </p:cNvPr>
          <p:cNvSpPr txBox="1"/>
          <p:nvPr/>
        </p:nvSpPr>
        <p:spPr>
          <a:xfrm>
            <a:off x="1227579" y="2069525"/>
            <a:ext cx="2620244" cy="4247317"/>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Established by legislative statute in 2011</a:t>
            </a:r>
          </a:p>
          <a:p>
            <a:pPr marL="285750" indent="-285750">
              <a:buFont typeface="Arial" panose="020B0604020202020204" pitchFamily="34" charset="0"/>
              <a:buChar char="•"/>
            </a:pPr>
            <a:r>
              <a:rPr lang="en-US" dirty="0">
                <a:solidFill>
                  <a:schemeClr val="bg1"/>
                </a:solidFill>
              </a:rPr>
              <a:t>Collaborative members are appointed by the Governor</a:t>
            </a:r>
          </a:p>
          <a:p>
            <a:pPr marL="285750" indent="-285750">
              <a:buFont typeface="Arial" panose="020B0604020202020204" pitchFamily="34" charset="0"/>
              <a:buChar char="•"/>
            </a:pPr>
            <a:r>
              <a:rPr lang="en-US" dirty="0">
                <a:solidFill>
                  <a:schemeClr val="bg1"/>
                </a:solidFill>
              </a:rPr>
              <a:t>Represent public and private purchasers, health plans, health care providers, hospitals, and QI organizations.</a:t>
            </a:r>
          </a:p>
          <a:p>
            <a:pPr marL="285750" indent="-285750">
              <a:buFont typeface="Arial" panose="020B0604020202020204" pitchFamily="34" charset="0"/>
              <a:buChar char="•"/>
            </a:pPr>
            <a:r>
              <a:rPr lang="en-US" dirty="0">
                <a:solidFill>
                  <a:schemeClr val="bg1"/>
                </a:solidFill>
              </a:rPr>
              <a:t>40 plus guideline reports</a:t>
            </a:r>
          </a:p>
        </p:txBody>
      </p:sp>
      <p:sp>
        <p:nvSpPr>
          <p:cNvPr id="11" name="TextBox 10">
            <a:extLst>
              <a:ext uri="{FF2B5EF4-FFF2-40B4-BE49-F238E27FC236}">
                <a16:creationId xmlns:a16="http://schemas.microsoft.com/office/drawing/2014/main" id="{7F9D8F3C-FE87-5951-4DA0-C7890C0495C3}"/>
              </a:ext>
            </a:extLst>
          </p:cNvPr>
          <p:cNvSpPr txBox="1"/>
          <p:nvPr/>
        </p:nvSpPr>
        <p:spPr>
          <a:xfrm>
            <a:off x="4896850" y="2815760"/>
            <a:ext cx="2438109" cy="2585323"/>
          </a:xfrm>
          <a:prstGeom prst="rect">
            <a:avLst/>
          </a:prstGeom>
          <a:noFill/>
        </p:spPr>
        <p:txBody>
          <a:bodyPr wrap="square" rtlCol="0">
            <a:spAutoFit/>
          </a:bodyPr>
          <a:lstStyle/>
          <a:p>
            <a:pPr algn="ctr"/>
            <a:r>
              <a:rPr lang="en-US" dirty="0">
                <a:solidFill>
                  <a:schemeClr val="bg1"/>
                </a:solidFill>
              </a:rPr>
              <a:t>So that public and private health care stakeholders would have the opportunity to identify specific ways to improve health care quality, outcomes, and affordability in Washington State</a:t>
            </a:r>
          </a:p>
        </p:txBody>
      </p:sp>
      <p:sp>
        <p:nvSpPr>
          <p:cNvPr id="12" name="Rectangle 11">
            <a:extLst>
              <a:ext uri="{FF2B5EF4-FFF2-40B4-BE49-F238E27FC236}">
                <a16:creationId xmlns:a16="http://schemas.microsoft.com/office/drawing/2014/main" id="{B4AEA102-ADE5-081A-A058-8A214A87D67C}"/>
              </a:ext>
            </a:extLst>
          </p:cNvPr>
          <p:cNvSpPr/>
          <p:nvPr/>
        </p:nvSpPr>
        <p:spPr>
          <a:xfrm>
            <a:off x="9354855" y="1960729"/>
            <a:ext cx="819455" cy="461665"/>
          </a:xfrm>
          <a:prstGeom prst="rect">
            <a:avLst/>
          </a:prstGeom>
          <a:noFill/>
        </p:spPr>
        <p:txBody>
          <a:bodyPr wrap="none" lIns="91440" tIns="45720" rIns="91440" bIns="45720">
            <a:spAutoFit/>
          </a:bodyPr>
          <a:lstStyle/>
          <a:p>
            <a:pPr algn="ctr"/>
            <a:r>
              <a:rPr lang="en-US" sz="2400" b="0" cap="none" spc="0" dirty="0">
                <a:ln w="0"/>
                <a:solidFill>
                  <a:schemeClr val="bg1"/>
                </a:solidFill>
                <a:effectLst>
                  <a:outerShdw blurRad="38100" dist="25400" dir="5400000" algn="ctr" rotWithShape="0">
                    <a:srgbClr val="6E747A">
                      <a:alpha val="43000"/>
                    </a:srgbClr>
                  </a:outerShdw>
                </a:effectLst>
              </a:rPr>
              <a:t>BREE</a:t>
            </a:r>
          </a:p>
        </p:txBody>
      </p:sp>
      <p:sp>
        <p:nvSpPr>
          <p:cNvPr id="13" name="Rectangle 12">
            <a:extLst>
              <a:ext uri="{FF2B5EF4-FFF2-40B4-BE49-F238E27FC236}">
                <a16:creationId xmlns:a16="http://schemas.microsoft.com/office/drawing/2014/main" id="{776D39BA-C598-B2E6-C68D-CD4541E04759}"/>
              </a:ext>
            </a:extLst>
          </p:cNvPr>
          <p:cNvSpPr/>
          <p:nvPr/>
        </p:nvSpPr>
        <p:spPr>
          <a:xfrm>
            <a:off x="8582721" y="2762653"/>
            <a:ext cx="718466" cy="461665"/>
          </a:xfrm>
          <a:prstGeom prst="rect">
            <a:avLst/>
          </a:prstGeom>
          <a:noFill/>
        </p:spPr>
        <p:txBody>
          <a:bodyPr wrap="none" lIns="91440" tIns="45720" rIns="91440" bIns="45720">
            <a:spAutoFit/>
          </a:bodyPr>
          <a:lstStyle/>
          <a:p>
            <a:pPr algn="ctr"/>
            <a:r>
              <a:rPr lang="en-US" sz="2400" b="0" cap="none" spc="0" dirty="0">
                <a:ln w="0"/>
                <a:solidFill>
                  <a:schemeClr val="bg1"/>
                </a:solidFill>
                <a:effectLst>
                  <a:outerShdw blurRad="38100" dist="25400" dir="5400000" algn="ctr" rotWithShape="0">
                    <a:srgbClr val="6E747A">
                      <a:alpha val="43000"/>
                    </a:srgbClr>
                  </a:outerShdw>
                </a:effectLst>
              </a:rPr>
              <a:t>HCA</a:t>
            </a:r>
          </a:p>
        </p:txBody>
      </p:sp>
      <p:sp>
        <p:nvSpPr>
          <p:cNvPr id="14" name="Rectangle 13">
            <a:extLst>
              <a:ext uri="{FF2B5EF4-FFF2-40B4-BE49-F238E27FC236}">
                <a16:creationId xmlns:a16="http://schemas.microsoft.com/office/drawing/2014/main" id="{FC680FB2-70E6-14AB-0142-D981B804A644}"/>
              </a:ext>
            </a:extLst>
          </p:cNvPr>
          <p:cNvSpPr/>
          <p:nvPr/>
        </p:nvSpPr>
        <p:spPr>
          <a:xfrm>
            <a:off x="9605655" y="2577988"/>
            <a:ext cx="1476686" cy="830997"/>
          </a:xfrm>
          <a:prstGeom prst="rect">
            <a:avLst/>
          </a:prstGeom>
          <a:noFill/>
        </p:spPr>
        <p:txBody>
          <a:bodyPr wrap="none" lIns="91440" tIns="45720" rIns="91440" bIns="45720">
            <a:spAutoFit/>
          </a:bodyPr>
          <a:lstStyle/>
          <a:p>
            <a:pPr algn="ctr"/>
            <a:r>
              <a:rPr lang="en-US" sz="2400" b="0" cap="none" spc="0" dirty="0">
                <a:ln w="0"/>
                <a:solidFill>
                  <a:schemeClr val="bg1"/>
                </a:solidFill>
                <a:effectLst>
                  <a:outerShdw blurRad="38100" dist="25400" dir="5400000" algn="ctr" rotWithShape="0">
                    <a:srgbClr val="6E747A">
                      <a:alpha val="43000"/>
                    </a:srgbClr>
                  </a:outerShdw>
                </a:effectLst>
              </a:rPr>
              <a:t>Other </a:t>
            </a:r>
          </a:p>
          <a:p>
            <a:pPr algn="ctr"/>
            <a:r>
              <a:rPr lang="en-US" sz="2400" b="0" cap="none" spc="0" dirty="0">
                <a:ln w="0"/>
                <a:solidFill>
                  <a:schemeClr val="bg1"/>
                </a:solidFill>
                <a:effectLst>
                  <a:outerShdw blurRad="38100" dist="25400" dir="5400000" algn="ctr" rotWithShape="0">
                    <a:srgbClr val="6E747A">
                      <a:alpha val="43000"/>
                    </a:srgbClr>
                  </a:outerShdw>
                </a:effectLst>
              </a:rPr>
              <a:t>Audiences</a:t>
            </a:r>
          </a:p>
        </p:txBody>
      </p:sp>
      <p:sp>
        <p:nvSpPr>
          <p:cNvPr id="15" name="Rectangle 14">
            <a:extLst>
              <a:ext uri="{FF2B5EF4-FFF2-40B4-BE49-F238E27FC236}">
                <a16:creationId xmlns:a16="http://schemas.microsoft.com/office/drawing/2014/main" id="{18BCAB63-AE85-97BB-9C1B-4B2F356FA1B3}"/>
              </a:ext>
            </a:extLst>
          </p:cNvPr>
          <p:cNvSpPr/>
          <p:nvPr/>
        </p:nvSpPr>
        <p:spPr>
          <a:xfrm>
            <a:off x="8176830" y="3754478"/>
            <a:ext cx="1691854" cy="707886"/>
          </a:xfrm>
          <a:prstGeom prst="rect">
            <a:avLst/>
          </a:prstGeom>
          <a:noFill/>
        </p:spPr>
        <p:txBody>
          <a:bodyPr wrap="square" lIns="91440" tIns="45720" rIns="91440" bIns="45720">
            <a:spAutoFit/>
          </a:bodyPr>
          <a:lstStyle/>
          <a:p>
            <a:pPr algn="ctr"/>
            <a:r>
              <a:rPr lang="en-US" sz="2000" b="0" cap="none" spc="0" dirty="0">
                <a:ln w="0"/>
                <a:solidFill>
                  <a:schemeClr val="bg1"/>
                </a:solidFill>
                <a:effectLst>
                  <a:outerShdw blurRad="38100" dist="25400" dir="5400000" algn="ctr" rotWithShape="0">
                    <a:srgbClr val="6E747A">
                      <a:alpha val="43000"/>
                    </a:srgbClr>
                  </a:outerShdw>
                </a:effectLst>
              </a:rPr>
              <a:t>Health </a:t>
            </a:r>
          </a:p>
          <a:p>
            <a:pPr algn="ctr"/>
            <a:r>
              <a:rPr lang="en-US" sz="2000" b="0" cap="none" spc="0" dirty="0">
                <a:ln w="0"/>
                <a:solidFill>
                  <a:schemeClr val="bg1"/>
                </a:solidFill>
                <a:effectLst>
                  <a:outerShdw blurRad="38100" dist="25400" dir="5400000" algn="ctr" rotWithShape="0">
                    <a:srgbClr val="6E747A">
                      <a:alpha val="43000"/>
                    </a:srgbClr>
                  </a:outerShdw>
                </a:effectLst>
              </a:rPr>
              <a:t>Plans</a:t>
            </a:r>
          </a:p>
        </p:txBody>
      </p:sp>
      <p:sp>
        <p:nvSpPr>
          <p:cNvPr id="16" name="Rectangle 15">
            <a:extLst>
              <a:ext uri="{FF2B5EF4-FFF2-40B4-BE49-F238E27FC236}">
                <a16:creationId xmlns:a16="http://schemas.microsoft.com/office/drawing/2014/main" id="{93F4D853-C76C-D380-693D-CE1E35C16F51}"/>
              </a:ext>
            </a:extLst>
          </p:cNvPr>
          <p:cNvSpPr/>
          <p:nvPr/>
        </p:nvSpPr>
        <p:spPr>
          <a:xfrm>
            <a:off x="9615618" y="3761760"/>
            <a:ext cx="1567866" cy="707886"/>
          </a:xfrm>
          <a:prstGeom prst="rect">
            <a:avLst/>
          </a:prstGeom>
          <a:noFill/>
        </p:spPr>
        <p:txBody>
          <a:bodyPr wrap="square" lIns="91440" tIns="45720" rIns="91440" bIns="45720">
            <a:spAutoFit/>
          </a:bodyPr>
          <a:lstStyle/>
          <a:p>
            <a:pPr algn="ctr"/>
            <a:r>
              <a:rPr lang="en-US" sz="2000" b="0" cap="none" spc="0" dirty="0">
                <a:ln w="0"/>
                <a:solidFill>
                  <a:schemeClr val="bg1"/>
                </a:solidFill>
                <a:effectLst>
                  <a:outerShdw blurRad="38100" dist="25400" dir="5400000" algn="ctr" rotWithShape="0">
                    <a:srgbClr val="6E747A">
                      <a:alpha val="43000"/>
                    </a:srgbClr>
                  </a:outerShdw>
                </a:effectLst>
              </a:rPr>
              <a:t>Health Care Purchasers</a:t>
            </a:r>
          </a:p>
        </p:txBody>
      </p:sp>
      <p:sp>
        <p:nvSpPr>
          <p:cNvPr id="17" name="Rectangle 16">
            <a:extLst>
              <a:ext uri="{FF2B5EF4-FFF2-40B4-BE49-F238E27FC236}">
                <a16:creationId xmlns:a16="http://schemas.microsoft.com/office/drawing/2014/main" id="{0DEE5719-1B12-F411-5ECB-3B6FEE01F0E2}"/>
              </a:ext>
            </a:extLst>
          </p:cNvPr>
          <p:cNvSpPr/>
          <p:nvPr/>
        </p:nvSpPr>
        <p:spPr>
          <a:xfrm>
            <a:off x="8694388" y="4638581"/>
            <a:ext cx="2140387" cy="707886"/>
          </a:xfrm>
          <a:prstGeom prst="rect">
            <a:avLst/>
          </a:prstGeom>
          <a:noFill/>
        </p:spPr>
        <p:txBody>
          <a:bodyPr wrap="square" lIns="91440" tIns="45720" rIns="91440" bIns="45720">
            <a:spAutoFit/>
          </a:bodyPr>
          <a:lstStyle/>
          <a:p>
            <a:pPr algn="ctr"/>
            <a:r>
              <a:rPr lang="en-US" sz="2000" dirty="0">
                <a:ln w="0"/>
                <a:solidFill>
                  <a:schemeClr val="bg1"/>
                </a:solidFill>
                <a:effectLst>
                  <a:outerShdw blurRad="38100" dist="25400" dir="5400000" algn="ctr" rotWithShape="0">
                    <a:srgbClr val="6E747A">
                      <a:alpha val="43000"/>
                    </a:srgbClr>
                  </a:outerShdw>
                </a:effectLst>
              </a:rPr>
              <a:t>Health System and providers</a:t>
            </a:r>
            <a:endParaRPr lang="en-US" sz="2000" b="0" cap="none" spc="0" dirty="0">
              <a:ln w="0"/>
              <a:solidFill>
                <a:schemeClr val="bg1"/>
              </a:solidFill>
              <a:effectLst>
                <a:outerShdw blurRad="38100" dist="25400" dir="5400000" algn="ctr" rotWithShape="0">
                  <a:srgbClr val="6E747A">
                    <a:alpha val="43000"/>
                  </a:srgbClr>
                </a:outerShdw>
              </a:effectLst>
            </a:endParaRPr>
          </a:p>
        </p:txBody>
      </p:sp>
      <p:sp>
        <p:nvSpPr>
          <p:cNvPr id="18" name="Rectangle 17">
            <a:extLst>
              <a:ext uri="{FF2B5EF4-FFF2-40B4-BE49-F238E27FC236}">
                <a16:creationId xmlns:a16="http://schemas.microsoft.com/office/drawing/2014/main" id="{B8313E30-20CA-7E69-3D6B-C781290E6B81}"/>
              </a:ext>
            </a:extLst>
          </p:cNvPr>
          <p:cNvSpPr/>
          <p:nvPr/>
        </p:nvSpPr>
        <p:spPr>
          <a:xfrm>
            <a:off x="8725165" y="5574641"/>
            <a:ext cx="2140387" cy="707886"/>
          </a:xfrm>
          <a:prstGeom prst="rect">
            <a:avLst/>
          </a:prstGeom>
          <a:noFill/>
        </p:spPr>
        <p:txBody>
          <a:bodyPr wrap="square" lIns="91440" tIns="45720" rIns="91440" bIns="45720">
            <a:spAutoFit/>
          </a:bodyPr>
          <a:lstStyle/>
          <a:p>
            <a:pPr algn="ctr"/>
            <a:r>
              <a:rPr lang="en-US" sz="2000" dirty="0">
                <a:ln w="0"/>
                <a:solidFill>
                  <a:schemeClr val="bg1"/>
                </a:solidFill>
                <a:effectLst>
                  <a:outerShdw blurRad="38100" dist="25400" dir="5400000" algn="ctr" rotWithShape="0">
                    <a:srgbClr val="6E747A">
                      <a:alpha val="43000"/>
                    </a:srgbClr>
                  </a:outerShdw>
                </a:effectLst>
              </a:rPr>
              <a:t>Washington State residence</a:t>
            </a:r>
            <a:endParaRPr lang="en-US" sz="2000" b="0" cap="none" spc="0" dirty="0">
              <a:ln w="0"/>
              <a:solidFill>
                <a:schemeClr val="bg1"/>
              </a:solidFill>
              <a:effectLst>
                <a:outerShdw blurRad="38100" dist="25400" dir="5400000" algn="ctr" rotWithShape="0">
                  <a:srgbClr val="6E747A">
                    <a:alpha val="43000"/>
                  </a:srgbClr>
                </a:outerShdw>
              </a:effectLst>
            </a:endParaRPr>
          </a:p>
        </p:txBody>
      </p:sp>
      <p:cxnSp>
        <p:nvCxnSpPr>
          <p:cNvPr id="20" name="Straight Arrow Connector 19">
            <a:extLst>
              <a:ext uri="{FF2B5EF4-FFF2-40B4-BE49-F238E27FC236}">
                <a16:creationId xmlns:a16="http://schemas.microsoft.com/office/drawing/2014/main" id="{88298836-5CF5-7AF3-960F-9EFD35B39E0F}"/>
              </a:ext>
            </a:extLst>
          </p:cNvPr>
          <p:cNvCxnSpPr>
            <a:cxnSpLocks/>
          </p:cNvCxnSpPr>
          <p:nvPr/>
        </p:nvCxnSpPr>
        <p:spPr>
          <a:xfrm flipH="1">
            <a:off x="9188068" y="2397522"/>
            <a:ext cx="253387" cy="41823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550ADA3F-94D9-1667-B3D5-9C42F8FCA305}"/>
              </a:ext>
            </a:extLst>
          </p:cNvPr>
          <p:cNvCxnSpPr>
            <a:cxnSpLocks/>
          </p:cNvCxnSpPr>
          <p:nvPr/>
        </p:nvCxnSpPr>
        <p:spPr>
          <a:xfrm>
            <a:off x="10119026" y="2331201"/>
            <a:ext cx="103263" cy="26012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8F174FB-5FDB-88F6-C98A-0720907C2633}"/>
              </a:ext>
            </a:extLst>
          </p:cNvPr>
          <p:cNvCxnSpPr>
            <a:cxnSpLocks/>
          </p:cNvCxnSpPr>
          <p:nvPr/>
        </p:nvCxnSpPr>
        <p:spPr>
          <a:xfrm>
            <a:off x="9293984" y="2993485"/>
            <a:ext cx="57470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0B80D32-AAD0-D05E-B5E1-D3E64D7B40CB}"/>
              </a:ext>
            </a:extLst>
          </p:cNvPr>
          <p:cNvCxnSpPr>
            <a:cxnSpLocks/>
          </p:cNvCxnSpPr>
          <p:nvPr/>
        </p:nvCxnSpPr>
        <p:spPr>
          <a:xfrm>
            <a:off x="8917517" y="3224318"/>
            <a:ext cx="0" cy="53016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19598F8-3D15-2F46-B949-C53CE9858B14}"/>
              </a:ext>
            </a:extLst>
          </p:cNvPr>
          <p:cNvCxnSpPr>
            <a:cxnSpLocks/>
          </p:cNvCxnSpPr>
          <p:nvPr/>
        </p:nvCxnSpPr>
        <p:spPr>
          <a:xfrm>
            <a:off x="9026875" y="4400583"/>
            <a:ext cx="0" cy="31911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161ECCE-F5A1-1B27-C7EC-AC1E4438FB56}"/>
              </a:ext>
            </a:extLst>
          </p:cNvPr>
          <p:cNvCxnSpPr>
            <a:cxnSpLocks/>
          </p:cNvCxnSpPr>
          <p:nvPr/>
        </p:nvCxnSpPr>
        <p:spPr>
          <a:xfrm>
            <a:off x="10399551" y="4400583"/>
            <a:ext cx="0" cy="31911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81FCBDE-ECDA-AD5B-59D4-9183BC7A7B60}"/>
              </a:ext>
            </a:extLst>
          </p:cNvPr>
          <p:cNvCxnSpPr>
            <a:cxnSpLocks/>
          </p:cNvCxnSpPr>
          <p:nvPr/>
        </p:nvCxnSpPr>
        <p:spPr>
          <a:xfrm>
            <a:off x="9743219" y="5346467"/>
            <a:ext cx="0" cy="31911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E4D7EE0-3F3E-C715-962B-A4BD814BF6BE}"/>
              </a:ext>
            </a:extLst>
          </p:cNvPr>
          <p:cNvCxnSpPr>
            <a:cxnSpLocks/>
          </p:cNvCxnSpPr>
          <p:nvPr/>
        </p:nvCxnSpPr>
        <p:spPr>
          <a:xfrm>
            <a:off x="10399551" y="3309132"/>
            <a:ext cx="0" cy="45262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87923A68-070C-9FA6-69B7-61AD3A8E34F2}"/>
              </a:ext>
            </a:extLst>
          </p:cNvPr>
          <p:cNvCxnSpPr>
            <a:cxnSpLocks/>
          </p:cNvCxnSpPr>
          <p:nvPr/>
        </p:nvCxnSpPr>
        <p:spPr>
          <a:xfrm flipH="1">
            <a:off x="9655091" y="2388799"/>
            <a:ext cx="12333" cy="22425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8639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D960B-63D9-4B52-D680-CFD1960518E0}"/>
            </a:ext>
          </a:extLst>
        </p:cNvPr>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19773462-285D-DAF2-9406-E65669166D52}"/>
              </a:ext>
            </a:extLst>
          </p:cNvPr>
          <p:cNvSpPr/>
          <p:nvPr/>
        </p:nvSpPr>
        <p:spPr>
          <a:xfrm>
            <a:off x="450916" y="1959588"/>
            <a:ext cx="3549779" cy="3962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a:extLst>
              <a:ext uri="{FF2B5EF4-FFF2-40B4-BE49-F238E27FC236}">
                <a16:creationId xmlns:a16="http://schemas.microsoft.com/office/drawing/2014/main" id="{A0C6D05E-23FD-6789-ADE9-DB26C3D75A34}"/>
              </a:ext>
            </a:extLst>
          </p:cNvPr>
          <p:cNvSpPr/>
          <p:nvPr/>
        </p:nvSpPr>
        <p:spPr>
          <a:xfrm>
            <a:off x="1069848" y="243076"/>
            <a:ext cx="10052304" cy="1258824"/>
          </a:xfrm>
          <a:prstGeom prst="rect">
            <a:avLst/>
          </a:prstGeom>
          <a:blipFill>
            <a:blip r:embed="rId3" cstate="print"/>
            <a:stretch>
              <a:fillRect/>
            </a:stretch>
          </a:blipFill>
        </p:spPr>
        <p:txBody>
          <a:bodyPr wrap="square" lIns="0" tIns="0" rIns="0" bIns="0" rtlCol="0"/>
          <a:lstStyle/>
          <a:p>
            <a:endParaRPr/>
          </a:p>
        </p:txBody>
      </p:sp>
      <p:sp>
        <p:nvSpPr>
          <p:cNvPr id="3" name="object 3">
            <a:extLst>
              <a:ext uri="{FF2B5EF4-FFF2-40B4-BE49-F238E27FC236}">
                <a16:creationId xmlns:a16="http://schemas.microsoft.com/office/drawing/2014/main" id="{FDC6CB0C-0F01-FD2B-FE9F-51AEDD58FB4A}"/>
              </a:ext>
            </a:extLst>
          </p:cNvPr>
          <p:cNvSpPr/>
          <p:nvPr/>
        </p:nvSpPr>
        <p:spPr>
          <a:xfrm>
            <a:off x="8957310" y="414527"/>
            <a:ext cx="1527809" cy="973074"/>
          </a:xfrm>
          <a:prstGeom prst="rect">
            <a:avLst/>
          </a:prstGeom>
          <a:blipFill>
            <a:blip r:embed="rId4" cstate="print"/>
            <a:stretch>
              <a:fillRect/>
            </a:stretch>
          </a:blipFill>
        </p:spPr>
        <p:txBody>
          <a:bodyPr wrap="square" lIns="0" tIns="0" rIns="0" bIns="0" rtlCol="0"/>
          <a:lstStyle/>
          <a:p>
            <a:endParaRPr/>
          </a:p>
        </p:txBody>
      </p:sp>
      <p:sp>
        <p:nvSpPr>
          <p:cNvPr id="4" name="object 4">
            <a:extLst>
              <a:ext uri="{FF2B5EF4-FFF2-40B4-BE49-F238E27FC236}">
                <a16:creationId xmlns:a16="http://schemas.microsoft.com/office/drawing/2014/main" id="{3FDFE78E-887D-B44E-4065-8BFB9EBE3B78}"/>
              </a:ext>
            </a:extLst>
          </p:cNvPr>
          <p:cNvSpPr txBox="1">
            <a:spLocks noGrp="1"/>
          </p:cNvSpPr>
          <p:nvPr>
            <p:ph type="title"/>
          </p:nvPr>
        </p:nvSpPr>
        <p:spPr>
          <a:xfrm>
            <a:off x="2257425" y="700764"/>
            <a:ext cx="5806440" cy="503471"/>
          </a:xfrm>
          <a:prstGeom prst="rect">
            <a:avLst/>
          </a:prstGeom>
        </p:spPr>
        <p:txBody>
          <a:bodyPr vert="horz" wrap="square" lIns="0" tIns="12065" rIns="0" bIns="0" rtlCol="0">
            <a:spAutoFit/>
          </a:bodyPr>
          <a:lstStyle/>
          <a:p>
            <a:pPr marL="12700">
              <a:lnSpc>
                <a:spcPts val="3650"/>
              </a:lnSpc>
              <a:spcBef>
                <a:spcPts val="95"/>
              </a:spcBef>
            </a:pPr>
            <a:r>
              <a:rPr lang="en-US" sz="4000" spc="-55" dirty="0">
                <a:solidFill>
                  <a:srgbClr val="FFFFFF"/>
                </a:solidFill>
              </a:rPr>
              <a:t>Types of Tools and Supports</a:t>
            </a:r>
            <a:endParaRPr sz="4000" dirty="0"/>
          </a:p>
        </p:txBody>
      </p:sp>
      <p:sp>
        <p:nvSpPr>
          <p:cNvPr id="5" name="object 5">
            <a:extLst>
              <a:ext uri="{FF2B5EF4-FFF2-40B4-BE49-F238E27FC236}">
                <a16:creationId xmlns:a16="http://schemas.microsoft.com/office/drawing/2014/main" id="{4BEF42B8-C9C5-2DB8-639B-66DF9884B03D}"/>
              </a:ext>
            </a:extLst>
          </p:cNvPr>
          <p:cNvSpPr txBox="1"/>
          <p:nvPr/>
        </p:nvSpPr>
        <p:spPr>
          <a:xfrm>
            <a:off x="704850" y="2588622"/>
            <a:ext cx="3124201" cy="1552348"/>
          </a:xfrm>
          <a:prstGeom prst="rect">
            <a:avLst/>
          </a:prstGeom>
        </p:spPr>
        <p:txBody>
          <a:bodyPr vert="horz" wrap="square" lIns="0" tIns="12700" rIns="0" bIns="0" rtlCol="0">
            <a:spAutoFit/>
          </a:bodyPr>
          <a:lstStyle/>
          <a:p>
            <a:pPr marL="12065" algn="ctr">
              <a:lnSpc>
                <a:spcPct val="150000"/>
              </a:lnSpc>
              <a:spcBef>
                <a:spcPts val="100"/>
              </a:spcBef>
              <a:buClr>
                <a:srgbClr val="40B9D2"/>
              </a:buClr>
              <a:tabLst>
                <a:tab pos="398780" algn="l"/>
                <a:tab pos="399415" algn="l"/>
              </a:tabLst>
            </a:pPr>
            <a:r>
              <a:rPr lang="en-US" sz="3200" b="1" spc="-20" dirty="0">
                <a:solidFill>
                  <a:schemeClr val="bg1"/>
                </a:solidFill>
                <a:latin typeface="Calibri"/>
                <a:cs typeface="Calibri"/>
              </a:rPr>
              <a:t>General Tools</a:t>
            </a:r>
          </a:p>
          <a:p>
            <a:pPr marL="12065" algn="ctr">
              <a:lnSpc>
                <a:spcPct val="150000"/>
              </a:lnSpc>
              <a:spcBef>
                <a:spcPts val="100"/>
              </a:spcBef>
              <a:buClr>
                <a:srgbClr val="40B9D2"/>
              </a:buClr>
              <a:tabLst>
                <a:tab pos="398780" algn="l"/>
                <a:tab pos="399415" algn="l"/>
              </a:tabLst>
            </a:pPr>
            <a:r>
              <a:rPr lang="en-US" spc="-20" dirty="0">
                <a:solidFill>
                  <a:schemeClr val="bg1"/>
                </a:solidFill>
                <a:latin typeface="Calibri"/>
                <a:cs typeface="Calibri"/>
              </a:rPr>
              <a:t>To help organizations design and conduct their own evaluations</a:t>
            </a:r>
          </a:p>
        </p:txBody>
      </p:sp>
      <p:sp>
        <p:nvSpPr>
          <p:cNvPr id="9" name="Rectangle: Rounded Corners 8">
            <a:extLst>
              <a:ext uri="{FF2B5EF4-FFF2-40B4-BE49-F238E27FC236}">
                <a16:creationId xmlns:a16="http://schemas.microsoft.com/office/drawing/2014/main" id="{80610EC6-B23A-B595-4BCC-9467E53D7863}"/>
              </a:ext>
            </a:extLst>
          </p:cNvPr>
          <p:cNvSpPr/>
          <p:nvPr/>
        </p:nvSpPr>
        <p:spPr>
          <a:xfrm>
            <a:off x="4321110" y="1959588"/>
            <a:ext cx="3549779" cy="3962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1BBA0D3-1386-893A-2F4B-94FF7BECA825}"/>
              </a:ext>
            </a:extLst>
          </p:cNvPr>
          <p:cNvSpPr/>
          <p:nvPr/>
        </p:nvSpPr>
        <p:spPr>
          <a:xfrm>
            <a:off x="8191305" y="1959588"/>
            <a:ext cx="3549779" cy="3962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bject 5">
            <a:extLst>
              <a:ext uri="{FF2B5EF4-FFF2-40B4-BE49-F238E27FC236}">
                <a16:creationId xmlns:a16="http://schemas.microsoft.com/office/drawing/2014/main" id="{4E910384-0D27-E9C6-C54E-26C42AAC6A4E}"/>
              </a:ext>
            </a:extLst>
          </p:cNvPr>
          <p:cNvSpPr txBox="1"/>
          <p:nvPr/>
        </p:nvSpPr>
        <p:spPr>
          <a:xfrm>
            <a:off x="4533898" y="2090851"/>
            <a:ext cx="3124201" cy="2706510"/>
          </a:xfrm>
          <a:prstGeom prst="rect">
            <a:avLst/>
          </a:prstGeom>
        </p:spPr>
        <p:txBody>
          <a:bodyPr vert="horz" wrap="square" lIns="0" tIns="12700" rIns="0" bIns="0" rtlCol="0">
            <a:spAutoFit/>
          </a:bodyPr>
          <a:lstStyle/>
          <a:p>
            <a:pPr marL="12065" algn="ctr">
              <a:lnSpc>
                <a:spcPct val="150000"/>
              </a:lnSpc>
              <a:spcBef>
                <a:spcPts val="100"/>
              </a:spcBef>
              <a:buClr>
                <a:srgbClr val="40B9D2"/>
              </a:buClr>
              <a:tabLst>
                <a:tab pos="398780" algn="l"/>
                <a:tab pos="399415" algn="l"/>
              </a:tabLst>
            </a:pPr>
            <a:r>
              <a:rPr lang="en-US" sz="3200" b="1" spc="-20" dirty="0">
                <a:solidFill>
                  <a:schemeClr val="bg1"/>
                </a:solidFill>
                <a:latin typeface="Calibri"/>
                <a:cs typeface="Calibri"/>
              </a:rPr>
              <a:t>Collaborative Tools</a:t>
            </a:r>
          </a:p>
          <a:p>
            <a:pPr marL="12065" algn="ctr">
              <a:lnSpc>
                <a:spcPct val="150000"/>
              </a:lnSpc>
              <a:spcBef>
                <a:spcPts val="100"/>
              </a:spcBef>
              <a:buClr>
                <a:srgbClr val="40B9D2"/>
              </a:buClr>
              <a:tabLst>
                <a:tab pos="398780" algn="l"/>
                <a:tab pos="399415" algn="l"/>
              </a:tabLst>
            </a:pPr>
            <a:r>
              <a:rPr lang="en-US" spc="-20" dirty="0">
                <a:solidFill>
                  <a:schemeClr val="bg1"/>
                </a:solidFill>
                <a:latin typeface="Calibri"/>
                <a:cs typeface="Calibri"/>
              </a:rPr>
              <a:t>To help organizations align evaluations and share evaluation methods and measures</a:t>
            </a:r>
          </a:p>
        </p:txBody>
      </p:sp>
      <p:sp>
        <p:nvSpPr>
          <p:cNvPr id="12" name="object 5">
            <a:extLst>
              <a:ext uri="{FF2B5EF4-FFF2-40B4-BE49-F238E27FC236}">
                <a16:creationId xmlns:a16="http://schemas.microsoft.com/office/drawing/2014/main" id="{B92FBEA2-E918-FD91-22CD-37CE0D6CE8D9}"/>
              </a:ext>
            </a:extLst>
          </p:cNvPr>
          <p:cNvSpPr txBox="1"/>
          <p:nvPr/>
        </p:nvSpPr>
        <p:spPr>
          <a:xfrm>
            <a:off x="8404093" y="1845289"/>
            <a:ext cx="3124201" cy="3953005"/>
          </a:xfrm>
          <a:prstGeom prst="rect">
            <a:avLst/>
          </a:prstGeom>
        </p:spPr>
        <p:txBody>
          <a:bodyPr vert="horz" wrap="square" lIns="0" tIns="12700" rIns="0" bIns="0" rtlCol="0">
            <a:spAutoFit/>
          </a:bodyPr>
          <a:lstStyle/>
          <a:p>
            <a:pPr marL="12065" algn="ctr">
              <a:lnSpc>
                <a:spcPct val="150000"/>
              </a:lnSpc>
              <a:spcBef>
                <a:spcPts val="100"/>
              </a:spcBef>
              <a:buClr>
                <a:srgbClr val="40B9D2"/>
              </a:buClr>
              <a:tabLst>
                <a:tab pos="398780" algn="l"/>
                <a:tab pos="399415" algn="l"/>
              </a:tabLst>
            </a:pPr>
            <a:r>
              <a:rPr lang="en-US" sz="3200" b="1" spc="-20" dirty="0">
                <a:solidFill>
                  <a:schemeClr val="bg1"/>
                </a:solidFill>
                <a:latin typeface="Calibri"/>
                <a:cs typeface="Calibri"/>
              </a:rPr>
              <a:t>Report-specific Tools</a:t>
            </a:r>
          </a:p>
          <a:p>
            <a:pPr marL="12065" algn="ctr">
              <a:lnSpc>
                <a:spcPct val="150000"/>
              </a:lnSpc>
              <a:spcBef>
                <a:spcPts val="100"/>
              </a:spcBef>
              <a:buClr>
                <a:srgbClr val="40B9D2"/>
              </a:buClr>
              <a:tabLst>
                <a:tab pos="398780" algn="l"/>
                <a:tab pos="399415" algn="l"/>
              </a:tabLst>
            </a:pPr>
            <a:r>
              <a:rPr lang="en-US" spc="-20" dirty="0">
                <a:solidFill>
                  <a:schemeClr val="bg1"/>
                </a:solidFill>
                <a:latin typeface="Calibri"/>
                <a:cs typeface="Calibri"/>
              </a:rPr>
              <a:t>To help organizations align topic-specific evaluations, to provide an evaluation framework, and to conceptualize how each organization contributes to system-wide change</a:t>
            </a:r>
          </a:p>
        </p:txBody>
      </p:sp>
    </p:spTree>
    <p:extLst>
      <p:ext uri="{BB962C8B-B14F-4D97-AF65-F5344CB8AC3E}">
        <p14:creationId xmlns:p14="http://schemas.microsoft.com/office/powerpoint/2010/main" val="1256487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01602-BE43-3BDC-963A-D0F92BE1D8F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FF297C2-22E8-1E7F-FFEA-2C6C2157239D}"/>
              </a:ext>
            </a:extLst>
          </p:cNvPr>
          <p:cNvSpPr/>
          <p:nvPr/>
        </p:nvSpPr>
        <p:spPr>
          <a:xfrm>
            <a:off x="1069847" y="271651"/>
            <a:ext cx="10052304" cy="1258824"/>
          </a:xfrm>
          <a:prstGeom prst="rect">
            <a:avLst/>
          </a:prstGeom>
          <a:blipFill>
            <a:blip r:embed="rId3" cstate="print"/>
            <a:stretch>
              <a:fillRect/>
            </a:stretch>
          </a:blipFill>
        </p:spPr>
        <p:txBody>
          <a:bodyPr wrap="square" lIns="0" tIns="0" rIns="0" bIns="0" rtlCol="0"/>
          <a:lstStyle/>
          <a:p>
            <a:endParaRPr/>
          </a:p>
        </p:txBody>
      </p:sp>
      <p:sp>
        <p:nvSpPr>
          <p:cNvPr id="3" name="object 3">
            <a:extLst>
              <a:ext uri="{FF2B5EF4-FFF2-40B4-BE49-F238E27FC236}">
                <a16:creationId xmlns:a16="http://schemas.microsoft.com/office/drawing/2014/main" id="{7705FBBD-CF7A-ECBC-75C9-1977D6303759}"/>
              </a:ext>
            </a:extLst>
          </p:cNvPr>
          <p:cNvSpPr/>
          <p:nvPr/>
        </p:nvSpPr>
        <p:spPr>
          <a:xfrm>
            <a:off x="8957310" y="414527"/>
            <a:ext cx="1527809" cy="973074"/>
          </a:xfrm>
          <a:prstGeom prst="rect">
            <a:avLst/>
          </a:prstGeom>
          <a:blipFill>
            <a:blip r:embed="rId4" cstate="print"/>
            <a:stretch>
              <a:fillRect/>
            </a:stretch>
          </a:blipFill>
        </p:spPr>
        <p:txBody>
          <a:bodyPr wrap="square" lIns="0" tIns="0" rIns="0" bIns="0" rtlCol="0"/>
          <a:lstStyle/>
          <a:p>
            <a:endParaRPr/>
          </a:p>
        </p:txBody>
      </p:sp>
      <p:sp>
        <p:nvSpPr>
          <p:cNvPr id="4" name="object 4">
            <a:extLst>
              <a:ext uri="{FF2B5EF4-FFF2-40B4-BE49-F238E27FC236}">
                <a16:creationId xmlns:a16="http://schemas.microsoft.com/office/drawing/2014/main" id="{FB7C452F-4177-52F2-19A3-6F1685071BED}"/>
              </a:ext>
            </a:extLst>
          </p:cNvPr>
          <p:cNvSpPr txBox="1">
            <a:spLocks noGrp="1"/>
          </p:cNvSpPr>
          <p:nvPr>
            <p:ph type="title"/>
          </p:nvPr>
        </p:nvSpPr>
        <p:spPr>
          <a:xfrm>
            <a:off x="4823460" y="678118"/>
            <a:ext cx="2545079" cy="445891"/>
          </a:xfrm>
          <a:prstGeom prst="rect">
            <a:avLst/>
          </a:prstGeom>
        </p:spPr>
        <p:txBody>
          <a:bodyPr vert="horz" wrap="square" lIns="0" tIns="12065" rIns="0" bIns="0" rtlCol="0">
            <a:spAutoFit/>
          </a:bodyPr>
          <a:lstStyle/>
          <a:p>
            <a:pPr marL="12700">
              <a:lnSpc>
                <a:spcPts val="3650"/>
              </a:lnSpc>
              <a:spcBef>
                <a:spcPts val="95"/>
              </a:spcBef>
            </a:pPr>
            <a:r>
              <a:rPr lang="en-US" sz="2300" spc="-55" dirty="0">
                <a:solidFill>
                  <a:srgbClr val="FFFFFF"/>
                </a:solidFill>
              </a:rPr>
              <a:t>Agenda</a:t>
            </a:r>
            <a:endParaRPr sz="2300" dirty="0"/>
          </a:p>
        </p:txBody>
      </p:sp>
      <p:sp>
        <p:nvSpPr>
          <p:cNvPr id="5" name="object 5">
            <a:extLst>
              <a:ext uri="{FF2B5EF4-FFF2-40B4-BE49-F238E27FC236}">
                <a16:creationId xmlns:a16="http://schemas.microsoft.com/office/drawing/2014/main" id="{0019CCFA-6333-5782-41C0-9F371003EEDD}"/>
              </a:ext>
            </a:extLst>
          </p:cNvPr>
          <p:cNvSpPr txBox="1"/>
          <p:nvPr/>
        </p:nvSpPr>
        <p:spPr>
          <a:xfrm>
            <a:off x="1155577" y="2857071"/>
            <a:ext cx="10502283" cy="2556982"/>
          </a:xfrm>
          <a:prstGeom prst="rect">
            <a:avLst/>
          </a:prstGeom>
        </p:spPr>
        <p:txBody>
          <a:bodyPr vert="horz" wrap="square" lIns="0" tIns="12700" rIns="0" bIns="0" rtlCol="0">
            <a:spAutoFit/>
          </a:bodyPr>
          <a:lstStyle/>
          <a:p>
            <a:pPr marL="398780" indent="-386715">
              <a:lnSpc>
                <a:spcPct val="150000"/>
              </a:lnSpc>
              <a:spcBef>
                <a:spcPts val="100"/>
              </a:spcBef>
              <a:buClr>
                <a:srgbClr val="40B9D2"/>
              </a:buClr>
              <a:buAutoNum type="arabicPeriod"/>
              <a:tabLst>
                <a:tab pos="398780" algn="l"/>
                <a:tab pos="399415" algn="l"/>
              </a:tabLst>
            </a:pPr>
            <a:r>
              <a:rPr lang="en-US" sz="2800" spc="-20" dirty="0">
                <a:solidFill>
                  <a:srgbClr val="585858"/>
                </a:solidFill>
                <a:latin typeface="Calibri"/>
                <a:cs typeface="Calibri"/>
              </a:rPr>
              <a:t>Where do gaps exist?</a:t>
            </a:r>
          </a:p>
          <a:p>
            <a:pPr marL="398780" indent="-386715">
              <a:lnSpc>
                <a:spcPct val="150000"/>
              </a:lnSpc>
              <a:spcBef>
                <a:spcPts val="100"/>
              </a:spcBef>
              <a:buClr>
                <a:srgbClr val="40B9D2"/>
              </a:buClr>
              <a:buAutoNum type="arabicPeriod"/>
              <a:tabLst>
                <a:tab pos="398780" algn="l"/>
                <a:tab pos="399415" algn="l"/>
              </a:tabLst>
            </a:pPr>
            <a:r>
              <a:rPr lang="en-US" sz="2800" spc="-20" dirty="0">
                <a:solidFill>
                  <a:srgbClr val="585858"/>
                </a:solidFill>
                <a:latin typeface="Calibri"/>
                <a:cs typeface="Calibri"/>
              </a:rPr>
              <a:t>Are there data here that can inform benchmarks?</a:t>
            </a:r>
          </a:p>
          <a:p>
            <a:pPr marL="398780" indent="-386715">
              <a:lnSpc>
                <a:spcPct val="150000"/>
              </a:lnSpc>
              <a:spcBef>
                <a:spcPts val="100"/>
              </a:spcBef>
              <a:buClr>
                <a:srgbClr val="40B9D2"/>
              </a:buClr>
              <a:buAutoNum type="arabicPeriod"/>
              <a:tabLst>
                <a:tab pos="398780" algn="l"/>
                <a:tab pos="399415" algn="l"/>
              </a:tabLst>
            </a:pPr>
            <a:r>
              <a:rPr lang="en-US" sz="2800" spc="-20" dirty="0">
                <a:solidFill>
                  <a:srgbClr val="585858"/>
                </a:solidFill>
                <a:latin typeface="Calibri"/>
                <a:cs typeface="Calibri"/>
              </a:rPr>
              <a:t>What are ways that different organizations can align their evaluations or conduct collaborative work?</a:t>
            </a:r>
          </a:p>
        </p:txBody>
      </p:sp>
    </p:spTree>
    <p:extLst>
      <p:ext uri="{BB962C8B-B14F-4D97-AF65-F5344CB8AC3E}">
        <p14:creationId xmlns:p14="http://schemas.microsoft.com/office/powerpoint/2010/main" val="392871970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s xmlns="30c96ee6-c168-4e58-9503-bca1f305f3f9" xsi:nil="true"/>
    <lcf76f155ced4ddcb4097134ff3c332f xmlns="30c96ee6-c168-4e58-9503-bca1f305f3f9">
      <Terms xmlns="http://schemas.microsoft.com/office/infopath/2007/PartnerControls"/>
    </lcf76f155ced4ddcb4097134ff3c332f>
    <TaxCatchAll xmlns="f46ad185-d85d-425e-a013-e9b99bc40c0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E88708C326C3E4CADFCB833D741E62C" ma:contentTypeVersion="19" ma:contentTypeDescription="Create a new document." ma:contentTypeScope="" ma:versionID="71bc8c16ab761cb617fe17712a9bba72">
  <xsd:schema xmlns:xsd="http://www.w3.org/2001/XMLSchema" xmlns:xs="http://www.w3.org/2001/XMLSchema" xmlns:p="http://schemas.microsoft.com/office/2006/metadata/properties" xmlns:ns2="30c96ee6-c168-4e58-9503-bca1f305f3f9" xmlns:ns3="f46ad185-d85d-425e-a013-e9b99bc40c0a" targetNamespace="http://schemas.microsoft.com/office/2006/metadata/properties" ma:root="true" ma:fieldsID="2f7f31a84a09aef2213393663ca1501a" ns2:_="" ns3:_="">
    <xsd:import namespace="30c96ee6-c168-4e58-9503-bca1f305f3f9"/>
    <xsd:import namespace="f46ad185-d85d-425e-a013-e9b99bc40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Note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96ee6-c168-4e58-9503-bca1f305f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06d3087-7421-4ee1-8c49-b3c8cbaf401e" ma:termSetId="09814cd3-568e-fe90-9814-8d621ff8fb84" ma:anchorId="fba54fb3-c3e1-fe81-a776-ca4b69148c4d" ma:open="true" ma:isKeyword="false">
      <xsd:complexType>
        <xsd:sequence>
          <xsd:element ref="pc:Terms" minOccurs="0" maxOccurs="1"/>
        </xsd:sequence>
      </xsd:complexType>
    </xsd:element>
    <xsd:element name="Notes" ma:index="24" nillable="true" ma:displayName="Notes" ma:format="Dropdown" ma:internalName="Notes">
      <xsd:simpleType>
        <xsd:restriction base="dms:Note">
          <xsd:maxLength value="255"/>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6ad185-d85d-425e-a013-e9b99bc40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e6735cc-23fa-4e5d-b651-fd23c1f97947}" ma:internalName="TaxCatchAll" ma:showField="CatchAllData" ma:web="f46ad185-d85d-425e-a013-e9b99bc40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4C5461-8E09-46BA-A450-6BDA689B3021}">
  <ds:schemaRefs>
    <ds:schemaRef ds:uri="http://schemas.microsoft.com/office/2006/metadata/properties"/>
    <ds:schemaRef ds:uri="http://schemas.microsoft.com/office/infopath/2007/PartnerControls"/>
    <ds:schemaRef ds:uri="30c96ee6-c168-4e58-9503-bca1f305f3f9"/>
    <ds:schemaRef ds:uri="f46ad185-d85d-425e-a013-e9b99bc40c0a"/>
  </ds:schemaRefs>
</ds:datastoreItem>
</file>

<file path=customXml/itemProps2.xml><?xml version="1.0" encoding="utf-8"?>
<ds:datastoreItem xmlns:ds="http://schemas.openxmlformats.org/officeDocument/2006/customXml" ds:itemID="{9BB0635F-CBB9-4DFB-9234-DCF5E2759595}">
  <ds:schemaRefs>
    <ds:schemaRef ds:uri="http://schemas.microsoft.com/sharepoint/v3/contenttype/forms"/>
  </ds:schemaRefs>
</ds:datastoreItem>
</file>

<file path=customXml/itemProps3.xml><?xml version="1.0" encoding="utf-8"?>
<ds:datastoreItem xmlns:ds="http://schemas.openxmlformats.org/officeDocument/2006/customXml" ds:itemID="{06DF916A-E22D-4282-B156-F552D8C08C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96ee6-c168-4e58-9503-bca1f305f3f9"/>
    <ds:schemaRef ds:uri="f46ad185-d85d-425e-a013-e9b99bc40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TotalTime>
  <Words>317</Words>
  <Application>Microsoft Office PowerPoint</Application>
  <PresentationFormat>Widescreen</PresentationFormat>
  <Paragraphs>41</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Arial</vt:lpstr>
      <vt:lpstr>Calibri</vt:lpstr>
      <vt:lpstr>1_Office Theme</vt:lpstr>
      <vt:lpstr>Evaluation Forum:  Perinatal Behavioral Health </vt:lpstr>
      <vt:lpstr>HOUSE KEEPING</vt:lpstr>
      <vt:lpstr>Brief Overview of the Bree Collaborative</vt:lpstr>
      <vt:lpstr>Types of Tools and Supports</vt:lpstr>
      <vt:lpstr>Agenda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Karie Nicholas</dc:creator>
  <cp:lastModifiedBy>Karie Nicholas</cp:lastModifiedBy>
  <cp:revision>1</cp:revision>
  <dcterms:created xsi:type="dcterms:W3CDTF">2025-04-25T17:28:24Z</dcterms:created>
  <dcterms:modified xsi:type="dcterms:W3CDTF">2025-04-25T19:16:08Z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0x010100EE88708C326C3E4CADFCB833D741E62C</vt:lpwstr>
  </property>
  <property fmtid="{D5CDD505-2E9C-101B-9397-08002B2CF9AE}" pid="3" name="MediaServiceImageTags">
    <vt:lpwstr/>
  </property>
</Properties>
</file>